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6" d="100"/>
          <a:sy n="106" d="100"/>
        </p:scale>
        <p:origin x="7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AE95-B877-394B-A3A8-74924DEE1DF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157E-3448-214B-94DC-A58BBB2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273844"/>
            <a:ext cx="7042696" cy="231031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Human &amp; Computer Interaction </a:t>
            </a:r>
            <a:b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</a:br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Project Akhir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Schedule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06224-72E3-3EDC-8390-76C5B6EA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3" y="1449947"/>
            <a:ext cx="7185600" cy="512502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3DC3D13-6854-A3A4-A29F-74F016FD6EED}"/>
              </a:ext>
            </a:extLst>
          </p:cNvPr>
          <p:cNvSpPr txBox="1">
            <a:spLocks/>
          </p:cNvSpPr>
          <p:nvPr/>
        </p:nvSpPr>
        <p:spPr>
          <a:xfrm>
            <a:off x="8828150" y="2610851"/>
            <a:ext cx="2894800" cy="2068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Schedule </a:t>
            </a:r>
            <a:r>
              <a:rPr lang="en-ID" sz="2000" dirty="0" err="1">
                <a:latin typeface="Arial Rounded MT Bold" panose="020F0704030504030204" pitchFamily="34" charset="77"/>
              </a:rPr>
              <a:t>menampilkan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jadwal</a:t>
            </a:r>
            <a:r>
              <a:rPr lang="en-ID" sz="2000" dirty="0">
                <a:latin typeface="Arial Rounded MT Bold" panose="020F0704030504030204" pitchFamily="34" charset="77"/>
              </a:rPr>
              <a:t> courses pada </a:t>
            </a:r>
            <a:r>
              <a:rPr lang="en-ID" sz="2000" dirty="0" err="1">
                <a:latin typeface="Arial Rounded MT Bold" panose="020F0704030504030204" pitchFamily="34" charset="77"/>
              </a:rPr>
              <a:t>tanggal</a:t>
            </a:r>
            <a:r>
              <a:rPr lang="en-ID" sz="2000" dirty="0">
                <a:latin typeface="Arial Rounded MT Bold" panose="020F0704030504030204" pitchFamily="34" charset="77"/>
              </a:rPr>
              <a:t> dan semester </a:t>
            </a:r>
            <a:r>
              <a:rPr lang="en-ID" sz="2000" dirty="0" err="1">
                <a:latin typeface="Arial Rounded MT Bold" panose="020F0704030504030204" pitchFamily="34" charset="77"/>
              </a:rPr>
              <a:t>tertentu</a:t>
            </a:r>
            <a:r>
              <a:rPr lang="en-ID" sz="2000" dirty="0">
                <a:latin typeface="Arial Rounded MT Bold" panose="020F070403050403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3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Library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4F71C71-A6C6-8819-40B0-DC4735B1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3" y="1479538"/>
            <a:ext cx="7185600" cy="509543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D2B7803-D70F-5A62-FD67-173E467F48FE}"/>
              </a:ext>
            </a:extLst>
          </p:cNvPr>
          <p:cNvSpPr txBox="1">
            <a:spLocks/>
          </p:cNvSpPr>
          <p:nvPr/>
        </p:nvSpPr>
        <p:spPr>
          <a:xfrm>
            <a:off x="8828150" y="2610851"/>
            <a:ext cx="2894800" cy="2068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Library </a:t>
            </a:r>
            <a:r>
              <a:rPr lang="en-ID" sz="2000" dirty="0" err="1">
                <a:latin typeface="Arial Rounded MT Bold" panose="020F0704030504030204" pitchFamily="34" charset="77"/>
              </a:rPr>
              <a:t>digunakan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menyimpan</a:t>
            </a:r>
            <a:r>
              <a:rPr lang="en-ID" sz="2000" dirty="0">
                <a:latin typeface="Arial Rounded MT Bold" panose="020F0704030504030204" pitchFamily="34" charset="77"/>
              </a:rPr>
              <a:t> file </a:t>
            </a:r>
            <a:r>
              <a:rPr lang="en-ID" sz="2000" dirty="0" err="1">
                <a:latin typeface="Arial Rounded MT Bold" panose="020F0704030504030204" pitchFamily="34" charset="77"/>
              </a:rPr>
              <a:t>atau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dokumen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langsung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ke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dalam</a:t>
            </a:r>
            <a:r>
              <a:rPr lang="en-ID" sz="2000" dirty="0">
                <a:latin typeface="Arial Rounded MT Bold" panose="020F0704030504030204" pitchFamily="34" charset="77"/>
              </a:rPr>
              <a:t> web, </a:t>
            </a:r>
            <a:r>
              <a:rPr lang="en-ID" sz="2000" dirty="0" err="1">
                <a:latin typeface="Arial Rounded MT Bold" panose="020F0704030504030204" pitchFamily="34" charset="77"/>
              </a:rPr>
              <a:t>sehingga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lebih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mudah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menyebarkan</a:t>
            </a:r>
            <a:r>
              <a:rPr lang="en-ID" sz="2000" dirty="0">
                <a:latin typeface="Arial Rounded MT Bold" panose="020F0704030504030204" pitchFamily="34" charset="77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754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Register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82D1D3-E255-8FF4-4A13-E6FF5A80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62" y="1449947"/>
            <a:ext cx="7185600" cy="512502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8E3E744-54BB-3B7D-3891-C6FFD04FE8D5}"/>
              </a:ext>
            </a:extLst>
          </p:cNvPr>
          <p:cNvSpPr txBox="1">
            <a:spLocks/>
          </p:cNvSpPr>
          <p:nvPr/>
        </p:nvSpPr>
        <p:spPr>
          <a:xfrm>
            <a:off x="8828150" y="2610851"/>
            <a:ext cx="2894800" cy="2068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Register </a:t>
            </a:r>
            <a:r>
              <a:rPr lang="en-ID" sz="2000" dirty="0" err="1">
                <a:latin typeface="Arial Rounded MT Bold" panose="020F0704030504030204" pitchFamily="34" charset="77"/>
              </a:rPr>
              <a:t>digunakan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mendaftarkan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ke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suatu</a:t>
            </a:r>
            <a:r>
              <a:rPr lang="en-ID" sz="2000" dirty="0">
                <a:latin typeface="Arial Rounded MT Bold" panose="020F0704030504030204" pitchFamily="34" charset="77"/>
              </a:rPr>
              <a:t> acara. Acara </a:t>
            </a:r>
            <a:r>
              <a:rPr lang="en-ID" sz="2000" dirty="0" err="1">
                <a:latin typeface="Arial Rounded MT Bold" panose="020F0704030504030204" pitchFamily="34" charset="77"/>
              </a:rPr>
              <a:t>seperti</a:t>
            </a:r>
            <a:r>
              <a:rPr lang="en-ID" sz="2000" dirty="0">
                <a:latin typeface="Arial Rounded MT Bold" panose="020F0704030504030204" pitchFamily="34" charset="77"/>
              </a:rPr>
              <a:t> seminar, workshop, </a:t>
            </a:r>
            <a:r>
              <a:rPr lang="en-ID" sz="2000" dirty="0" err="1">
                <a:latin typeface="Arial Rounded MT Bold" panose="020F0704030504030204" pitchFamily="34" charset="77"/>
              </a:rPr>
              <a:t>lamar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kerja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atau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organisasi</a:t>
            </a:r>
            <a:r>
              <a:rPr lang="en-ID" sz="2000" dirty="0">
                <a:latin typeface="Arial Rounded MT Bold" panose="020F070403050403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7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894" y="631371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Figma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416C601-3805-83E8-D582-304BF54AFC9B}"/>
              </a:ext>
            </a:extLst>
          </p:cNvPr>
          <p:cNvSpPr txBox="1">
            <a:spLocks/>
          </p:cNvSpPr>
          <p:nvPr/>
        </p:nvSpPr>
        <p:spPr>
          <a:xfrm>
            <a:off x="2470087" y="3992796"/>
            <a:ext cx="7251518" cy="1068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Link Prototype :</a:t>
            </a:r>
          </a:p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https://</a:t>
            </a:r>
            <a:r>
              <a:rPr lang="en-ID" sz="2000" dirty="0" err="1">
                <a:latin typeface="Arial Rounded MT Bold" panose="020F0704030504030204" pitchFamily="34" charset="77"/>
              </a:rPr>
              <a:t>www.figma.com</a:t>
            </a:r>
            <a:r>
              <a:rPr lang="en-ID" sz="2000" dirty="0">
                <a:latin typeface="Arial Rounded MT Bold" panose="020F0704030504030204" pitchFamily="34" charset="77"/>
              </a:rPr>
              <a:t>/proto/b3i2XVoivjQMfXHYiMqVV0/</a:t>
            </a:r>
            <a:r>
              <a:rPr lang="en-ID" sz="2000" dirty="0" err="1">
                <a:latin typeface="Arial Rounded MT Bold" panose="020F0704030504030204" pitchFamily="34" charset="77"/>
              </a:rPr>
              <a:t>LMS?node-id</a:t>
            </a:r>
            <a:r>
              <a:rPr lang="en-ID" sz="2000" dirty="0">
                <a:latin typeface="Arial Rounded MT Bold" panose="020F0704030504030204" pitchFamily="34" charset="77"/>
              </a:rPr>
              <a:t>=3%3A2&amp;scaling=</a:t>
            </a:r>
            <a:r>
              <a:rPr lang="en-ID" sz="2000" dirty="0" err="1">
                <a:latin typeface="Arial Rounded MT Bold" panose="020F0704030504030204" pitchFamily="34" charset="77"/>
              </a:rPr>
              <a:t>scale-down-width&amp;page-id</a:t>
            </a:r>
            <a:r>
              <a:rPr lang="en-ID" sz="2000" dirty="0">
                <a:latin typeface="Arial Rounded MT Bold" panose="020F0704030504030204" pitchFamily="34" charset="77"/>
              </a:rPr>
              <a:t>=0%3A1&amp;starting-point-node-id=3%3A2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9672C5D-A248-95E6-C8DA-13305F8AA01E}"/>
              </a:ext>
            </a:extLst>
          </p:cNvPr>
          <p:cNvSpPr txBox="1">
            <a:spLocks/>
          </p:cNvSpPr>
          <p:nvPr/>
        </p:nvSpPr>
        <p:spPr>
          <a:xfrm>
            <a:off x="2426678" y="2195601"/>
            <a:ext cx="7338337" cy="1068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Link Figma :</a:t>
            </a:r>
          </a:p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https://</a:t>
            </a:r>
            <a:r>
              <a:rPr lang="en-ID" sz="2000" dirty="0" err="1">
                <a:latin typeface="Arial Rounded MT Bold" panose="020F0704030504030204" pitchFamily="34" charset="77"/>
              </a:rPr>
              <a:t>www.figma.com</a:t>
            </a:r>
            <a:r>
              <a:rPr lang="en-ID" sz="2000" dirty="0">
                <a:latin typeface="Arial Rounded MT Bold" panose="020F0704030504030204" pitchFamily="34" charset="77"/>
              </a:rPr>
              <a:t>/file/b3i2XVoivjQMfXHYiMqVV0/</a:t>
            </a:r>
            <a:r>
              <a:rPr lang="en-ID" sz="2000" dirty="0" err="1">
                <a:latin typeface="Arial Rounded MT Bold" panose="020F0704030504030204" pitchFamily="34" charset="77"/>
              </a:rPr>
              <a:t>LMS?node-id</a:t>
            </a:r>
            <a:r>
              <a:rPr lang="en-ID" sz="2000" dirty="0">
                <a:latin typeface="Arial Rounded MT Bold" panose="020F0704030504030204" pitchFamily="34" charset="77"/>
              </a:rPr>
              <a:t>=0%3A1</a:t>
            </a:r>
          </a:p>
        </p:txBody>
      </p:sp>
    </p:spTree>
    <p:extLst>
      <p:ext uri="{BB962C8B-B14F-4D97-AF65-F5344CB8AC3E}">
        <p14:creationId xmlns:p14="http://schemas.microsoft.com/office/powerpoint/2010/main" val="3706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9364" y="2574695"/>
            <a:ext cx="4295390" cy="1708609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Terima</a:t>
            </a:r>
            <a:r>
              <a:rPr lang="en-US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 Kasih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499" y="631371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Anggota</a:t>
            </a:r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Kelompok</a:t>
            </a:r>
            <a:endParaRPr lang="en-US" sz="5200" b="1" dirty="0">
              <a:solidFill>
                <a:schemeClr val="tx2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C81E2A-6BB7-EDD5-4CAC-D91432CDDE4A}"/>
              </a:ext>
            </a:extLst>
          </p:cNvPr>
          <p:cNvSpPr txBox="1">
            <a:spLocks/>
          </p:cNvSpPr>
          <p:nvPr/>
        </p:nvSpPr>
        <p:spPr>
          <a:xfrm>
            <a:off x="1706924" y="2197345"/>
            <a:ext cx="8777846" cy="2867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3200" dirty="0">
                <a:latin typeface="Arial Rounded MT Bold" panose="020F0704030504030204" pitchFamily="34" charset="77"/>
              </a:rPr>
              <a:t>Albertus </a:t>
            </a:r>
            <a:r>
              <a:rPr lang="en-ID" sz="3200" dirty="0" err="1">
                <a:latin typeface="Arial Rounded MT Bold" panose="020F0704030504030204" pitchFamily="34" charset="77"/>
              </a:rPr>
              <a:t>Wijonarko</a:t>
            </a:r>
            <a:r>
              <a:rPr lang="en-ID" sz="3200" dirty="0">
                <a:latin typeface="Arial Rounded MT Bold" panose="020F0704030504030204" pitchFamily="34" charset="77"/>
              </a:rPr>
              <a:t> – 2501991435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3200" dirty="0">
                <a:latin typeface="Arial Rounded MT Bold" panose="020F0704030504030204" pitchFamily="34" charset="77"/>
              </a:rPr>
              <a:t>Felix </a:t>
            </a:r>
            <a:r>
              <a:rPr lang="en-ID" sz="3200" dirty="0" err="1">
                <a:latin typeface="Arial Rounded MT Bold" panose="020F0704030504030204" pitchFamily="34" charset="77"/>
              </a:rPr>
              <a:t>Venesius</a:t>
            </a:r>
            <a:r>
              <a:rPr lang="en-ID" sz="3200" dirty="0">
                <a:latin typeface="Arial Rounded MT Bold" panose="020F0704030504030204" pitchFamily="34" charset="77"/>
              </a:rPr>
              <a:t> – 2502026513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3200" dirty="0" err="1">
                <a:latin typeface="Arial Rounded MT Bold" panose="020F0704030504030204" pitchFamily="34" charset="77"/>
              </a:rPr>
              <a:t>Reyhan</a:t>
            </a:r>
            <a:r>
              <a:rPr lang="en-ID" sz="3200" dirty="0">
                <a:latin typeface="Arial Rounded MT Bold" panose="020F0704030504030204" pitchFamily="34" charset="77"/>
              </a:rPr>
              <a:t> </a:t>
            </a:r>
            <a:r>
              <a:rPr lang="en-ID" sz="3200" dirty="0" err="1">
                <a:latin typeface="Arial Rounded MT Bold" panose="020F0704030504030204" pitchFamily="34" charset="77"/>
              </a:rPr>
              <a:t>Virdis</a:t>
            </a:r>
            <a:r>
              <a:rPr lang="en-ID" sz="3200" dirty="0">
                <a:latin typeface="Arial Rounded MT Bold" panose="020F0704030504030204" pitchFamily="34" charset="77"/>
              </a:rPr>
              <a:t> – 2540122804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3200" dirty="0">
                <a:latin typeface="Arial Rounded MT Bold" panose="020F0704030504030204" pitchFamily="34" charset="77"/>
              </a:rPr>
              <a:t>Rigel Kent William </a:t>
            </a:r>
            <a:r>
              <a:rPr lang="en-ID" sz="3200" dirty="0" err="1">
                <a:latin typeface="Arial Rounded MT Bold" panose="020F0704030504030204" pitchFamily="34" charset="77"/>
              </a:rPr>
              <a:t>Sanggel</a:t>
            </a:r>
            <a:r>
              <a:rPr lang="en-ID" sz="3200" dirty="0">
                <a:latin typeface="Arial Rounded MT Bold" panose="020F0704030504030204" pitchFamily="34" charset="77"/>
              </a:rPr>
              <a:t> - 2501987923</a:t>
            </a:r>
          </a:p>
        </p:txBody>
      </p:sp>
    </p:spTree>
    <p:extLst>
      <p:ext uri="{BB962C8B-B14F-4D97-AF65-F5344CB8AC3E}">
        <p14:creationId xmlns:p14="http://schemas.microsoft.com/office/powerpoint/2010/main" val="5684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499" y="631371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Latar</a:t>
            </a:r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Belakang</a:t>
            </a:r>
            <a:endParaRPr lang="en-US" sz="5200" b="1" dirty="0">
              <a:solidFill>
                <a:schemeClr val="tx2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C81E2A-6BB7-EDD5-4CAC-D91432CDDE4A}"/>
              </a:ext>
            </a:extLst>
          </p:cNvPr>
          <p:cNvSpPr txBox="1">
            <a:spLocks/>
          </p:cNvSpPr>
          <p:nvPr/>
        </p:nvSpPr>
        <p:spPr>
          <a:xfrm>
            <a:off x="1706924" y="2021305"/>
            <a:ext cx="8777846" cy="4054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D" sz="2000" dirty="0" err="1">
                <a:latin typeface="Arial Rounded MT Bold" panose="020F0704030504030204" pitchFamily="34" charset="77"/>
              </a:rPr>
              <a:t>Sejak</a:t>
            </a:r>
            <a:r>
              <a:rPr lang="en-ID" sz="2000" dirty="0">
                <a:latin typeface="Arial Rounded MT Bold" panose="020F0704030504030204" pitchFamily="34" charset="77"/>
              </a:rPr>
              <a:t> covid-19 </a:t>
            </a:r>
            <a:r>
              <a:rPr lang="en-ID" sz="2000" dirty="0" err="1">
                <a:latin typeface="Arial Rounded MT Bold" panose="020F0704030504030204" pitchFamily="34" charset="77"/>
              </a:rPr>
              <a:t>muncul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pelaksanaan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sistem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di Indonesia </a:t>
            </a:r>
            <a:r>
              <a:rPr lang="en-ID" sz="2000" dirty="0" err="1">
                <a:latin typeface="Arial Rounded MT Bold" panose="020F0704030504030204" pitchFamily="34" charset="77"/>
              </a:rPr>
              <a:t>beralih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dari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tatap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muka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menjadi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daring.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melaksanakan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tersebut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kita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menggunakan</a:t>
            </a:r>
            <a:r>
              <a:rPr lang="en-ID" sz="2000" dirty="0">
                <a:latin typeface="Arial Rounded MT Bold" panose="020F0704030504030204" pitchFamily="34" charset="77"/>
              </a:rPr>
              <a:t> Learning Management System (LMS) </a:t>
            </a:r>
            <a:r>
              <a:rPr lang="en-ID" sz="2000" dirty="0" err="1">
                <a:latin typeface="Arial Rounded MT Bold" panose="020F0704030504030204" pitchFamily="34" charset="77"/>
              </a:rPr>
              <a:t>sebagai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sarana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daring. LMS </a:t>
            </a:r>
            <a:r>
              <a:rPr lang="en-ID" sz="2000" dirty="0" err="1">
                <a:latin typeface="Arial Rounded MT Bold" panose="020F0704030504030204" pitchFamily="34" charset="77"/>
              </a:rPr>
              <a:t>dibuat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supaya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pembelajaran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secara</a:t>
            </a:r>
            <a:r>
              <a:rPr lang="en-ID" sz="2000" dirty="0">
                <a:latin typeface="Arial Rounded MT Bold" panose="020F0704030504030204" pitchFamily="34" charset="77"/>
              </a:rPr>
              <a:t> daring </a:t>
            </a:r>
            <a:r>
              <a:rPr lang="en-ID" sz="2000" dirty="0" err="1">
                <a:latin typeface="Arial Rounded MT Bold" panose="020F0704030504030204" pitchFamily="34" charset="77"/>
              </a:rPr>
              <a:t>cepat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praktis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efisien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efektif</a:t>
            </a:r>
            <a:r>
              <a:rPr lang="en-ID" sz="2000" dirty="0">
                <a:latin typeface="Arial Rounded MT Bold" panose="020F0704030504030204" pitchFamily="34" charset="77"/>
              </a:rPr>
              <a:t>. LMS juga </a:t>
            </a:r>
            <a:r>
              <a:rPr lang="en-ID" sz="2000" dirty="0" err="1">
                <a:latin typeface="Arial Rounded MT Bold" panose="020F0704030504030204" pitchFamily="34" charset="77"/>
              </a:rPr>
              <a:t>membuat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kualitas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dalam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menjadi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lebih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baik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mandiri</a:t>
            </a:r>
            <a:r>
              <a:rPr lang="en-ID" sz="2000" dirty="0">
                <a:latin typeface="Arial Rounded MT Bold" panose="020F0704030504030204" pitchFamily="34" charset="77"/>
              </a:rPr>
              <a:t>. Akan </a:t>
            </a:r>
            <a:r>
              <a:rPr lang="en-ID" sz="2000" dirty="0" err="1">
                <a:latin typeface="Arial Rounded MT Bold" panose="020F0704030504030204" pitchFamily="34" charset="77"/>
              </a:rPr>
              <a:t>tetapi</a:t>
            </a:r>
            <a:r>
              <a:rPr lang="en-ID" sz="2000" dirty="0">
                <a:latin typeface="Arial Rounded MT Bold" panose="020F0704030504030204" pitchFamily="34" charset="77"/>
              </a:rPr>
              <a:t>, LMS </a:t>
            </a:r>
            <a:r>
              <a:rPr lang="en-ID" sz="2000" dirty="0" err="1">
                <a:latin typeface="Arial Rounded MT Bold" panose="020F0704030504030204" pitchFamily="34" charset="77"/>
              </a:rPr>
              <a:t>tersebut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tidak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memantau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dalam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kualitas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juga </a:t>
            </a:r>
            <a:r>
              <a:rPr lang="en-ID" sz="2000" dirty="0" err="1">
                <a:latin typeface="Arial Rounded MT Bold" panose="020F0704030504030204" pitchFamily="34" charset="77"/>
              </a:rPr>
              <a:t>tidak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pasti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berbeda-beda</a:t>
            </a:r>
            <a:r>
              <a:rPr lang="en-ID" sz="2000" dirty="0">
                <a:latin typeface="Arial Rounded MT Bold" panose="020F0704030504030204" pitchFamily="34" charset="77"/>
              </a:rPr>
              <a:t> pada </a:t>
            </a:r>
            <a:r>
              <a:rPr lang="en-ID" sz="2000" dirty="0" err="1">
                <a:latin typeface="Arial Rounded MT Bold" panose="020F0704030504030204" pitchFamily="34" charset="77"/>
              </a:rPr>
              <a:t>setiap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. </a:t>
            </a:r>
            <a:r>
              <a:rPr lang="en-ID" sz="2000" dirty="0" err="1">
                <a:latin typeface="Arial Rounded MT Bold" panose="020F0704030504030204" pitchFamily="34" charset="77"/>
              </a:rPr>
              <a:t>Semua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itu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tergantung</a:t>
            </a:r>
            <a:r>
              <a:rPr lang="en-ID" sz="2000" dirty="0">
                <a:latin typeface="Arial Rounded MT Bold" panose="020F0704030504030204" pitchFamily="34" charset="77"/>
              </a:rPr>
              <a:t> pada </a:t>
            </a:r>
            <a:r>
              <a:rPr lang="en-ID" sz="2000" dirty="0" err="1">
                <a:latin typeface="Arial Rounded MT Bold" panose="020F0704030504030204" pitchFamily="34" charset="77"/>
              </a:rPr>
              <a:t>cara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sikap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tersebut</a:t>
            </a:r>
            <a:r>
              <a:rPr lang="en-ID" sz="2000" dirty="0">
                <a:latin typeface="Arial Rounded MT Bold" panose="020F0704030504030204" pitchFamily="34" charset="77"/>
              </a:rPr>
              <a:t>. Oleh </a:t>
            </a:r>
            <a:r>
              <a:rPr lang="en-ID" sz="2000" dirty="0" err="1">
                <a:latin typeface="Arial Rounded MT Bold" panose="020F0704030504030204" pitchFamily="34" charset="77"/>
              </a:rPr>
              <a:t>karena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itu</a:t>
            </a:r>
            <a:r>
              <a:rPr lang="en-ID" sz="2000" dirty="0">
                <a:latin typeface="Arial Rounded MT Bold" panose="020F0704030504030204" pitchFamily="34" charset="77"/>
              </a:rPr>
              <a:t>, </a:t>
            </a:r>
            <a:r>
              <a:rPr lang="en-ID" sz="2000" dirty="0" err="1">
                <a:latin typeface="Arial Rounded MT Bold" panose="020F0704030504030204" pitchFamily="34" charset="77"/>
              </a:rPr>
              <a:t>dengan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adanya</a:t>
            </a:r>
            <a:r>
              <a:rPr lang="en-ID" sz="2000" dirty="0">
                <a:latin typeface="Arial Rounded MT Bold" panose="020F0704030504030204" pitchFamily="34" charset="77"/>
              </a:rPr>
              <a:t> LMS yang </a:t>
            </a:r>
            <a:r>
              <a:rPr lang="en-ID" sz="2000" dirty="0" err="1">
                <a:latin typeface="Arial Rounded MT Bold" panose="020F0704030504030204" pitchFamily="34" charset="77"/>
              </a:rPr>
              <a:t>menarik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menyesuaikan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berdasarkan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masing-</a:t>
            </a:r>
            <a:r>
              <a:rPr lang="en-ID" sz="2000" dirty="0" err="1">
                <a:latin typeface="Arial Rounded MT Bold" panose="020F0704030504030204" pitchFamily="34" charset="77"/>
              </a:rPr>
              <a:t>masing,kualitas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tentunya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akan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meningkat</a:t>
            </a:r>
            <a:r>
              <a:rPr lang="en-ID" sz="2000" dirty="0">
                <a:latin typeface="Arial Rounded MT Bold" panose="020F070403050403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2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499" y="631371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Tujuan</a:t>
            </a:r>
            <a:endParaRPr lang="en-US" sz="5200" b="1" dirty="0">
              <a:solidFill>
                <a:schemeClr val="tx2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C81E2A-6BB7-EDD5-4CAC-D91432CDDE4A}"/>
              </a:ext>
            </a:extLst>
          </p:cNvPr>
          <p:cNvSpPr txBox="1">
            <a:spLocks/>
          </p:cNvSpPr>
          <p:nvPr/>
        </p:nvSpPr>
        <p:spPr>
          <a:xfrm>
            <a:off x="2335341" y="2197345"/>
            <a:ext cx="7713802" cy="3228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Meningkatkan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kualitas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sesuai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dengan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gaya</a:t>
            </a:r>
            <a:r>
              <a:rPr lang="en-ID" sz="2000" dirty="0">
                <a:latin typeface="Arial Rounded MT Bold" panose="020F0704030504030204" pitchFamily="34" charset="77"/>
              </a:rPr>
              <a:t>/mood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endParaRPr lang="en-ID" sz="2000" dirty="0">
              <a:latin typeface="Arial Rounded MT Bold" panose="020F070403050403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Memotivasi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lebih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giat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mandiri</a:t>
            </a:r>
            <a:endParaRPr lang="en-ID" sz="2000" dirty="0">
              <a:latin typeface="Arial Rounded MT Bold" panose="020F070403050403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Memudahkan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langsung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melalui</a:t>
            </a:r>
            <a:r>
              <a:rPr lang="en-ID" sz="2000" dirty="0">
                <a:latin typeface="Arial Rounded MT Bold" panose="020F0704030504030204" pitchFamily="34" charset="77"/>
              </a:rPr>
              <a:t> LMS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Memudahkan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mengakses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materi</a:t>
            </a:r>
            <a:endParaRPr lang="en-ID" sz="2000" dirty="0">
              <a:latin typeface="Arial Rounded MT Bold" panose="020F070403050403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Membantu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mengenali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gaya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sendiri</a:t>
            </a:r>
            <a:endParaRPr lang="en-ID" sz="2000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57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499" y="631371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chemeClr val="tx2"/>
                </a:solidFill>
                <a:latin typeface="Arial Rounded MT Bold" panose="020F0704030504030204" pitchFamily="34" charset="77"/>
              </a:rPr>
              <a:t>Manfaat</a:t>
            </a:r>
            <a:endParaRPr lang="en-US" sz="5200" b="1" dirty="0">
              <a:solidFill>
                <a:schemeClr val="tx2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C81E2A-6BB7-EDD5-4CAC-D91432CDDE4A}"/>
              </a:ext>
            </a:extLst>
          </p:cNvPr>
          <p:cNvSpPr txBox="1">
            <a:spLocks/>
          </p:cNvSpPr>
          <p:nvPr/>
        </p:nvSpPr>
        <p:spPr>
          <a:xfrm>
            <a:off x="2775738" y="3075650"/>
            <a:ext cx="6640217" cy="153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menjadi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lebih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semangat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secara</a:t>
            </a:r>
            <a:r>
              <a:rPr lang="en-ID" sz="2000" dirty="0">
                <a:latin typeface="Arial Rounded MT Bold" panose="020F0704030504030204" pitchFamily="34" charset="77"/>
              </a:rPr>
              <a:t> daring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menjadi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lebih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mandiri</a:t>
            </a:r>
            <a:r>
              <a:rPr lang="en-ID" sz="2000" dirty="0">
                <a:latin typeface="Arial Rounded MT Bold" panose="020F0704030504030204" pitchFamily="34" charset="77"/>
              </a:rPr>
              <a:t> dan </a:t>
            </a:r>
            <a:r>
              <a:rPr lang="en-ID" sz="2000" dirty="0" err="1">
                <a:latin typeface="Arial Rounded MT Bold" panose="020F0704030504030204" pitchFamily="34" charset="77"/>
              </a:rPr>
              <a:t>bertanggung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jawab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endParaRPr lang="en-ID" sz="2000" dirty="0">
              <a:latin typeface="Arial Rounded MT Bold" panose="020F070403050403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Arial Rounded MT Bold" panose="020F0704030504030204" pitchFamily="34" charset="77"/>
              </a:rPr>
              <a:t>Prestasi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siswa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meningkat</a:t>
            </a:r>
            <a:endParaRPr lang="en-ID" sz="2000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39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Dashboard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6C32C78-B6D7-D657-ADF4-A5929F75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62" y="1454611"/>
            <a:ext cx="7189200" cy="512021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B902444-1C8C-5CC1-E514-32927BE2AF2E}"/>
              </a:ext>
            </a:extLst>
          </p:cNvPr>
          <p:cNvSpPr txBox="1">
            <a:spLocks/>
          </p:cNvSpPr>
          <p:nvPr/>
        </p:nvSpPr>
        <p:spPr>
          <a:xfrm>
            <a:off x="8742450" y="2466959"/>
            <a:ext cx="2894800" cy="256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Dashboard </a:t>
            </a:r>
            <a:r>
              <a:rPr lang="en-ID" sz="2000" dirty="0" err="1">
                <a:latin typeface="Arial Rounded MT Bold" panose="020F0704030504030204" pitchFamily="34" charset="77"/>
              </a:rPr>
              <a:t>terdapat</a:t>
            </a:r>
            <a:r>
              <a:rPr lang="en-ID" sz="2000" dirty="0">
                <a:latin typeface="Arial Rounded MT Bold" panose="020F0704030504030204" pitchFamily="34" charset="77"/>
              </a:rPr>
              <a:t> course progress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setiap</a:t>
            </a:r>
            <a:r>
              <a:rPr lang="en-ID" sz="2000" dirty="0">
                <a:latin typeface="Arial Rounded MT Bold" panose="020F0704030504030204" pitchFamily="34" charset="77"/>
              </a:rPr>
              <a:t> courses, forum, </a:t>
            </a:r>
            <a:r>
              <a:rPr lang="en-ID" sz="2000" dirty="0" err="1">
                <a:latin typeface="Arial Rounded MT Bold" panose="020F0704030504030204" pitchFamily="34" charset="77"/>
              </a:rPr>
              <a:t>sistem</a:t>
            </a:r>
            <a:r>
              <a:rPr lang="en-ID" sz="2000" dirty="0">
                <a:latin typeface="Arial Rounded MT Bold" panose="020F0704030504030204" pitchFamily="34" charset="77"/>
              </a:rPr>
              <a:t> grade, announcement, </a:t>
            </a:r>
            <a:r>
              <a:rPr lang="en-ID" sz="2000" dirty="0" err="1">
                <a:latin typeface="Arial Rounded MT Bold" panose="020F0704030504030204" pitchFamily="34" charset="77"/>
              </a:rPr>
              <a:t>calender</a:t>
            </a:r>
            <a:r>
              <a:rPr lang="en-ID" sz="2000" dirty="0">
                <a:latin typeface="Arial Rounded MT Bold" panose="020F0704030504030204" pitchFamily="34" charset="77"/>
              </a:rPr>
              <a:t>, dan upcoming class </a:t>
            </a:r>
          </a:p>
        </p:txBody>
      </p:sp>
    </p:spTree>
    <p:extLst>
      <p:ext uri="{BB962C8B-B14F-4D97-AF65-F5344CB8AC3E}">
        <p14:creationId xmlns:p14="http://schemas.microsoft.com/office/powerpoint/2010/main" val="5787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Color Theme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80835-4762-F7D0-0D98-4B9CB953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8" y="1338338"/>
            <a:ext cx="4417200" cy="3149711"/>
          </a:xfrm>
          <a:prstGeom prst="rect">
            <a:avLst/>
          </a:prstGeom>
        </p:spPr>
      </p:pic>
      <p:pic>
        <p:nvPicPr>
          <p:cNvPr id="13" name="Picture 1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106AD7C-E85A-537F-9D5A-5B76B05A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84" y="1338337"/>
            <a:ext cx="4417200" cy="3149711"/>
          </a:xfrm>
          <a:prstGeom prst="rect">
            <a:avLst/>
          </a:prstGeom>
        </p:spPr>
      </p:pic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8A9208-BC72-B7BF-6D08-571D36FE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59" y="1850950"/>
            <a:ext cx="4417200" cy="314971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7BA717A-809B-8E8A-D665-792C04287645}"/>
              </a:ext>
            </a:extLst>
          </p:cNvPr>
          <p:cNvSpPr txBox="1">
            <a:spLocks/>
          </p:cNvSpPr>
          <p:nvPr/>
        </p:nvSpPr>
        <p:spPr>
          <a:xfrm>
            <a:off x="1343249" y="5292907"/>
            <a:ext cx="9747620" cy="933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 err="1">
                <a:latin typeface="Arial Rounded MT Bold" panose="020F0704030504030204" pitchFamily="34" charset="77"/>
              </a:rPr>
              <a:t>Tampilan</a:t>
            </a:r>
            <a:r>
              <a:rPr lang="en-ID" sz="2000" dirty="0">
                <a:latin typeface="Arial Rounded MT Bold" panose="020F0704030504030204" pitchFamily="34" charset="77"/>
              </a:rPr>
              <a:t> website </a:t>
            </a:r>
            <a:r>
              <a:rPr lang="en-ID" sz="2000" dirty="0" err="1">
                <a:latin typeface="Arial Rounded MT Bold" panose="020F0704030504030204" pitchFamily="34" charset="77"/>
              </a:rPr>
              <a:t>terdapat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pilihan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mengubah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warna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utama</a:t>
            </a:r>
            <a:r>
              <a:rPr lang="en-ID" sz="2000" dirty="0">
                <a:latin typeface="Arial Rounded MT Bold" panose="020F0704030504030204" pitchFamily="34" charset="77"/>
              </a:rPr>
              <a:t> website yang </a:t>
            </a:r>
            <a:r>
              <a:rPr lang="en-ID" sz="2000" dirty="0" err="1">
                <a:latin typeface="Arial Rounded MT Bold" panose="020F0704030504030204" pitchFamily="34" charset="77"/>
              </a:rPr>
              <a:t>berada</a:t>
            </a:r>
            <a:r>
              <a:rPr lang="en-ID" sz="2000" dirty="0">
                <a:latin typeface="Arial Rounded MT Bold" panose="020F0704030504030204" pitchFamily="34" charset="77"/>
              </a:rPr>
              <a:t> di settings </a:t>
            </a:r>
            <a:r>
              <a:rPr lang="en-ID" sz="2000" dirty="0" err="1">
                <a:latin typeface="Arial Rounded MT Bold" panose="020F0704030504030204" pitchFamily="34" charset="77"/>
              </a:rPr>
              <a:t>pojok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kiri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bawah</a:t>
            </a:r>
            <a:r>
              <a:rPr lang="en-ID" sz="2000" dirty="0">
                <a:latin typeface="Arial Rounded MT Bold" panose="020F0704030504030204" pitchFamily="34" charset="77"/>
              </a:rPr>
              <a:t>. Fitur </a:t>
            </a:r>
            <a:r>
              <a:rPr lang="en-ID" sz="2000" dirty="0" err="1">
                <a:latin typeface="Arial Rounded MT Bold" panose="020F0704030504030204" pitchFamily="34" charset="77"/>
              </a:rPr>
              <a:t>ini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bertujuan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untuk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menyesuaikan</a:t>
            </a:r>
            <a:r>
              <a:rPr lang="en-ID" sz="2000" dirty="0">
                <a:latin typeface="Arial Rounded MT Bold" panose="020F0704030504030204" pitchFamily="34" charset="77"/>
              </a:rPr>
              <a:t> mood user dan </a:t>
            </a:r>
            <a:r>
              <a:rPr lang="en-ID" sz="2000" dirty="0" err="1">
                <a:latin typeface="Arial Rounded MT Bold" panose="020F0704030504030204" pitchFamily="34" charset="77"/>
              </a:rPr>
              <a:t>memotivasi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kelangsungan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belajar</a:t>
            </a:r>
            <a:r>
              <a:rPr lang="en-ID" sz="2000" dirty="0">
                <a:latin typeface="Arial Rounded MT Bold" panose="020F070403050403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Courses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567F0A3-9B89-D893-EBDC-19E525F2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3" y="1449948"/>
            <a:ext cx="7185600" cy="512502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27E8943-EF10-7807-BD96-1E7311B0C9B1}"/>
              </a:ext>
            </a:extLst>
          </p:cNvPr>
          <p:cNvSpPr txBox="1">
            <a:spLocks/>
          </p:cNvSpPr>
          <p:nvPr/>
        </p:nvSpPr>
        <p:spPr>
          <a:xfrm>
            <a:off x="8828150" y="2610851"/>
            <a:ext cx="2894800" cy="2068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Courses </a:t>
            </a:r>
            <a:r>
              <a:rPr lang="en-ID" sz="2000" dirty="0" err="1">
                <a:latin typeface="Arial Rounded MT Bold" panose="020F0704030504030204" pitchFamily="34" charset="77"/>
              </a:rPr>
              <a:t>menunjukkan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setiap</a:t>
            </a:r>
            <a:r>
              <a:rPr lang="en-ID" sz="2000" dirty="0">
                <a:latin typeface="Arial Rounded MT Bold" panose="020F0704030504030204" pitchFamily="34" charset="77"/>
              </a:rPr>
              <a:t> courses yang </a:t>
            </a:r>
            <a:r>
              <a:rPr lang="en-ID" sz="2000" dirty="0" err="1">
                <a:latin typeface="Arial Rounded MT Bold" panose="020F0704030504030204" pitchFamily="34" charset="77"/>
              </a:rPr>
              <a:t>dipilih</a:t>
            </a:r>
            <a:r>
              <a:rPr lang="en-ID" sz="2000" dirty="0">
                <a:latin typeface="Arial Rounded MT Bold" panose="020F0704030504030204" pitchFamily="34" charset="77"/>
              </a:rPr>
              <a:t>, overall progress, dan </a:t>
            </a:r>
            <a:r>
              <a:rPr lang="en-ID" sz="2000" dirty="0" err="1">
                <a:latin typeface="Arial Rounded MT Bold" panose="020F0704030504030204" pitchFamily="34" charset="77"/>
              </a:rPr>
              <a:t>informasi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berupa</a:t>
            </a:r>
            <a:r>
              <a:rPr lang="en-ID" sz="2000" dirty="0">
                <a:latin typeface="Arial Rounded MT Bold" panose="020F0704030504030204" pitchFamily="34" charset="77"/>
              </a:rPr>
              <a:t> announcement.</a:t>
            </a:r>
          </a:p>
        </p:txBody>
      </p:sp>
    </p:spTree>
    <p:extLst>
      <p:ext uri="{BB962C8B-B14F-4D97-AF65-F5344CB8AC3E}">
        <p14:creationId xmlns:p14="http://schemas.microsoft.com/office/powerpoint/2010/main" val="31326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9484F8-9EB8-13CD-AF95-13E03D36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711" y="283029"/>
            <a:ext cx="7042696" cy="938588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Arial Rounded MT Bold" panose="020F0704030504030204" pitchFamily="34" charset="77"/>
              </a:rPr>
              <a:t>Forum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13928F-A20D-041D-EB8B-274E35766B5C}"/>
              </a:ext>
            </a:extLst>
          </p:cNvPr>
          <p:cNvSpPr/>
          <p:nvPr/>
        </p:nvSpPr>
        <p:spPr>
          <a:xfrm>
            <a:off x="303359" y="2830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ECCCF7-3267-5702-F25F-B5FBDD71ECD0}"/>
              </a:ext>
            </a:extLst>
          </p:cNvPr>
          <p:cNvSpPr/>
          <p:nvPr/>
        </p:nvSpPr>
        <p:spPr>
          <a:xfrm>
            <a:off x="303359" y="6226629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E8495E-35B7-8683-D0DC-6B1181D050A8}"/>
              </a:ext>
            </a:extLst>
          </p:cNvPr>
          <p:cNvSpPr/>
          <p:nvPr/>
        </p:nvSpPr>
        <p:spPr>
          <a:xfrm>
            <a:off x="11452628" y="6237515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C52F3-6E95-A2F3-D4D0-17FE2F2D640B}"/>
              </a:ext>
            </a:extLst>
          </p:cNvPr>
          <p:cNvSpPr/>
          <p:nvPr/>
        </p:nvSpPr>
        <p:spPr>
          <a:xfrm>
            <a:off x="11459760" y="288473"/>
            <a:ext cx="348342" cy="34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F54683-B3D8-A9C2-4196-91BE6C6D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3" y="1449947"/>
            <a:ext cx="7185600" cy="512502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F0D67FC-A4A3-DB7A-E491-2524AAE49A7F}"/>
              </a:ext>
            </a:extLst>
          </p:cNvPr>
          <p:cNvSpPr txBox="1">
            <a:spLocks/>
          </p:cNvSpPr>
          <p:nvPr/>
        </p:nvSpPr>
        <p:spPr>
          <a:xfrm>
            <a:off x="8828150" y="2610851"/>
            <a:ext cx="2894800" cy="2068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D" sz="2000" dirty="0">
                <a:latin typeface="Arial Rounded MT Bold" panose="020F0704030504030204" pitchFamily="34" charset="77"/>
              </a:rPr>
              <a:t>Halaman Forum </a:t>
            </a:r>
            <a:r>
              <a:rPr lang="en-ID" sz="2000" dirty="0" err="1">
                <a:latin typeface="Arial Rounded MT Bold" panose="020F0704030504030204" pitchFamily="34" charset="77"/>
              </a:rPr>
              <a:t>menampilkan</a:t>
            </a:r>
            <a:r>
              <a:rPr lang="en-ID" sz="2000" dirty="0">
                <a:latin typeface="Arial Rounded MT Bold" panose="020F0704030504030204" pitchFamily="34" charset="77"/>
              </a:rPr>
              <a:t> forum </a:t>
            </a:r>
            <a:r>
              <a:rPr lang="en-ID" sz="2000" dirty="0" err="1">
                <a:latin typeface="Arial Rounded MT Bold" panose="020F0704030504030204" pitchFamily="34" charset="77"/>
              </a:rPr>
              <a:t>diskusi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dari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setiap</a:t>
            </a:r>
            <a:r>
              <a:rPr lang="en-ID" sz="2000" dirty="0">
                <a:latin typeface="Arial Rounded MT Bold" panose="020F0704030504030204" pitchFamily="34" charset="77"/>
              </a:rPr>
              <a:t> courses. User </a:t>
            </a:r>
            <a:r>
              <a:rPr lang="en-ID" sz="2000" dirty="0" err="1">
                <a:latin typeface="Arial Rounded MT Bold" panose="020F0704030504030204" pitchFamily="34" charset="77"/>
              </a:rPr>
              <a:t>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membuat</a:t>
            </a:r>
            <a:r>
              <a:rPr lang="en-ID" sz="2000" dirty="0">
                <a:latin typeface="Arial Rounded MT Bold" panose="020F0704030504030204" pitchFamily="34" charset="77"/>
              </a:rPr>
              <a:t> post dan </a:t>
            </a:r>
            <a:r>
              <a:rPr lang="en-ID" sz="2000" dirty="0" err="1">
                <a:latin typeface="Arial Rounded MT Bold" panose="020F0704030504030204" pitchFamily="34" charset="77"/>
              </a:rPr>
              <a:t>dapat</a:t>
            </a:r>
            <a:r>
              <a:rPr lang="en-ID" sz="2000" dirty="0">
                <a:latin typeface="Arial Rounded MT Bold" panose="020F0704030504030204" pitchFamily="34" charset="77"/>
              </a:rPr>
              <a:t> </a:t>
            </a:r>
            <a:r>
              <a:rPr lang="en-ID" sz="2000" dirty="0" err="1">
                <a:latin typeface="Arial Rounded MT Bold" panose="020F0704030504030204" pitchFamily="34" charset="77"/>
              </a:rPr>
              <a:t>direply</a:t>
            </a:r>
            <a:r>
              <a:rPr lang="en-ID" sz="2000" dirty="0">
                <a:latin typeface="Arial Rounded MT Bold" panose="020F0704030504030204" pitchFamily="34" charset="77"/>
              </a:rPr>
              <a:t> juga</a:t>
            </a:r>
          </a:p>
        </p:txBody>
      </p:sp>
    </p:spTree>
    <p:extLst>
      <p:ext uri="{BB962C8B-B14F-4D97-AF65-F5344CB8AC3E}">
        <p14:creationId xmlns:p14="http://schemas.microsoft.com/office/powerpoint/2010/main" val="23824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407</Words>
  <Application>Microsoft Macintosh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Human &amp; Computer Interaction  Project Akhir</vt:lpstr>
      <vt:lpstr>Anggota Kelompok</vt:lpstr>
      <vt:lpstr>Latar Belakang</vt:lpstr>
      <vt:lpstr>Tujuan</vt:lpstr>
      <vt:lpstr>Manfaat</vt:lpstr>
      <vt:lpstr>Dashboard</vt:lpstr>
      <vt:lpstr>Color Theme</vt:lpstr>
      <vt:lpstr>Courses</vt:lpstr>
      <vt:lpstr>Forum</vt:lpstr>
      <vt:lpstr>Schedule</vt:lpstr>
      <vt:lpstr>Library</vt:lpstr>
      <vt:lpstr>Register</vt:lpstr>
      <vt:lpstr>Figma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&amp; Computer Interaction  Project Akhir</dc:title>
  <dc:creator>Felix Venesius</dc:creator>
  <cp:lastModifiedBy>Felix Venesius</cp:lastModifiedBy>
  <cp:revision>1</cp:revision>
  <dcterms:created xsi:type="dcterms:W3CDTF">2022-06-23T16:45:00Z</dcterms:created>
  <dcterms:modified xsi:type="dcterms:W3CDTF">2022-06-23T17:30:29Z</dcterms:modified>
</cp:coreProperties>
</file>