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80" r:id="rId5"/>
    <p:sldId id="276" r:id="rId6"/>
    <p:sldId id="272" r:id="rId7"/>
    <p:sldId id="274" r:id="rId8"/>
    <p:sldId id="273" r:id="rId9"/>
    <p:sldId id="275" r:id="rId10"/>
    <p:sldId id="259" r:id="rId11"/>
    <p:sldId id="261" r:id="rId12"/>
    <p:sldId id="258" r:id="rId13"/>
    <p:sldId id="262" r:id="rId14"/>
    <p:sldId id="263" r:id="rId15"/>
    <p:sldId id="260" r:id="rId16"/>
    <p:sldId id="264" r:id="rId17"/>
    <p:sldId id="265" r:id="rId18"/>
    <p:sldId id="266" r:id="rId19"/>
    <p:sldId id="267" r:id="rId20"/>
    <p:sldId id="269" r:id="rId21"/>
    <p:sldId id="277"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0" autoAdjust="0"/>
    <p:restoredTop sz="95221"/>
  </p:normalViewPr>
  <p:slideViewPr>
    <p:cSldViewPr snapToGrid="0">
      <p:cViewPr>
        <p:scale>
          <a:sx n="77" d="100"/>
          <a:sy n="77" d="100"/>
        </p:scale>
        <p:origin x="130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B1CBE921-C40C-473B-8934-A1799D761E5E}" type="datetimeFigureOut">
              <a:rPr lang="en-SG" smtClean="0"/>
              <a:t>24/5/20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5DA08B3-E419-406E-BBF0-56F791963E2C}" type="slidenum">
              <a:rPr lang="en-SG" smtClean="0"/>
              <a:t>‹#›</a:t>
            </a:fld>
            <a:endParaRPr lang="en-SG"/>
          </a:p>
        </p:txBody>
      </p:sp>
    </p:spTree>
    <p:extLst>
      <p:ext uri="{BB962C8B-B14F-4D97-AF65-F5344CB8AC3E}">
        <p14:creationId xmlns:p14="http://schemas.microsoft.com/office/powerpoint/2010/main" val="283375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B1CBE921-C40C-473B-8934-A1799D761E5E}" type="datetimeFigureOut">
              <a:rPr lang="en-SG" smtClean="0"/>
              <a:t>24/5/20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5DA08B3-E419-406E-BBF0-56F791963E2C}" type="slidenum">
              <a:rPr lang="en-SG" smtClean="0"/>
              <a:t>‹#›</a:t>
            </a:fld>
            <a:endParaRPr lang="en-SG"/>
          </a:p>
        </p:txBody>
      </p:sp>
    </p:spTree>
    <p:extLst>
      <p:ext uri="{BB962C8B-B14F-4D97-AF65-F5344CB8AC3E}">
        <p14:creationId xmlns:p14="http://schemas.microsoft.com/office/powerpoint/2010/main" val="159170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B1CBE921-C40C-473B-8934-A1799D761E5E}" type="datetimeFigureOut">
              <a:rPr lang="en-SG" smtClean="0"/>
              <a:t>24/5/20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5DA08B3-E419-406E-BBF0-56F791963E2C}" type="slidenum">
              <a:rPr lang="en-SG" smtClean="0"/>
              <a:t>‹#›</a:t>
            </a:fld>
            <a:endParaRPr lang="en-SG"/>
          </a:p>
        </p:txBody>
      </p:sp>
    </p:spTree>
    <p:extLst>
      <p:ext uri="{BB962C8B-B14F-4D97-AF65-F5344CB8AC3E}">
        <p14:creationId xmlns:p14="http://schemas.microsoft.com/office/powerpoint/2010/main" val="9437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6775"/>
          </a:xfrm>
        </p:spPr>
        <p:txBody>
          <a:bodyPr/>
          <a:lstStyle/>
          <a:p>
            <a:r>
              <a:rPr lang="en-US" smtClean="0"/>
              <a:t>Click to edit Master title style</a:t>
            </a:r>
            <a:endParaRPr lang="en-SG"/>
          </a:p>
        </p:txBody>
      </p:sp>
      <p:sp>
        <p:nvSpPr>
          <p:cNvPr id="3" name="Content Placeholder 2"/>
          <p:cNvSpPr>
            <a:spLocks noGrp="1"/>
          </p:cNvSpPr>
          <p:nvPr>
            <p:ph idx="1"/>
          </p:nvPr>
        </p:nvSpPr>
        <p:spPr>
          <a:xfrm>
            <a:off x="838200" y="1473200"/>
            <a:ext cx="10515600" cy="47037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B1CBE921-C40C-473B-8934-A1799D761E5E}" type="datetimeFigureOut">
              <a:rPr lang="en-SG" smtClean="0"/>
              <a:t>24/5/20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5DA08B3-E419-406E-BBF0-56F791963E2C}" type="slidenum">
              <a:rPr lang="en-SG" smtClean="0"/>
              <a:t>‹#›</a:t>
            </a:fld>
            <a:endParaRPr lang="en-SG"/>
          </a:p>
        </p:txBody>
      </p:sp>
    </p:spTree>
    <p:extLst>
      <p:ext uri="{BB962C8B-B14F-4D97-AF65-F5344CB8AC3E}">
        <p14:creationId xmlns:p14="http://schemas.microsoft.com/office/powerpoint/2010/main" val="164946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CBE921-C40C-473B-8934-A1799D761E5E}" type="datetimeFigureOut">
              <a:rPr lang="en-SG" smtClean="0"/>
              <a:t>24/5/20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5DA08B3-E419-406E-BBF0-56F791963E2C}" type="slidenum">
              <a:rPr lang="en-SG" smtClean="0"/>
              <a:t>‹#›</a:t>
            </a:fld>
            <a:endParaRPr lang="en-SG"/>
          </a:p>
        </p:txBody>
      </p:sp>
    </p:spTree>
    <p:extLst>
      <p:ext uri="{BB962C8B-B14F-4D97-AF65-F5344CB8AC3E}">
        <p14:creationId xmlns:p14="http://schemas.microsoft.com/office/powerpoint/2010/main" val="3531196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B1CBE921-C40C-473B-8934-A1799D761E5E}" type="datetimeFigureOut">
              <a:rPr lang="en-SG" smtClean="0"/>
              <a:t>24/5/20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5DA08B3-E419-406E-BBF0-56F791963E2C}" type="slidenum">
              <a:rPr lang="en-SG" smtClean="0"/>
              <a:t>‹#›</a:t>
            </a:fld>
            <a:endParaRPr lang="en-SG"/>
          </a:p>
        </p:txBody>
      </p:sp>
    </p:spTree>
    <p:extLst>
      <p:ext uri="{BB962C8B-B14F-4D97-AF65-F5344CB8AC3E}">
        <p14:creationId xmlns:p14="http://schemas.microsoft.com/office/powerpoint/2010/main" val="44462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B1CBE921-C40C-473B-8934-A1799D761E5E}" type="datetimeFigureOut">
              <a:rPr lang="en-SG" smtClean="0"/>
              <a:t>24/5/20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15DA08B3-E419-406E-BBF0-56F791963E2C}" type="slidenum">
              <a:rPr lang="en-SG" smtClean="0"/>
              <a:t>‹#›</a:t>
            </a:fld>
            <a:endParaRPr lang="en-SG"/>
          </a:p>
        </p:txBody>
      </p:sp>
    </p:spTree>
    <p:extLst>
      <p:ext uri="{BB962C8B-B14F-4D97-AF65-F5344CB8AC3E}">
        <p14:creationId xmlns:p14="http://schemas.microsoft.com/office/powerpoint/2010/main" val="418434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B1CBE921-C40C-473B-8934-A1799D761E5E}" type="datetimeFigureOut">
              <a:rPr lang="en-SG" smtClean="0"/>
              <a:t>24/5/20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15DA08B3-E419-406E-BBF0-56F791963E2C}" type="slidenum">
              <a:rPr lang="en-SG" smtClean="0"/>
              <a:t>‹#›</a:t>
            </a:fld>
            <a:endParaRPr lang="en-SG"/>
          </a:p>
        </p:txBody>
      </p:sp>
    </p:spTree>
    <p:extLst>
      <p:ext uri="{BB962C8B-B14F-4D97-AF65-F5344CB8AC3E}">
        <p14:creationId xmlns:p14="http://schemas.microsoft.com/office/powerpoint/2010/main" val="1733448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BE921-C40C-473B-8934-A1799D761E5E}" type="datetimeFigureOut">
              <a:rPr lang="en-SG" smtClean="0"/>
              <a:t>24/5/20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15DA08B3-E419-406E-BBF0-56F791963E2C}" type="slidenum">
              <a:rPr lang="en-SG" smtClean="0"/>
              <a:t>‹#›</a:t>
            </a:fld>
            <a:endParaRPr lang="en-SG"/>
          </a:p>
        </p:txBody>
      </p:sp>
    </p:spTree>
    <p:extLst>
      <p:ext uri="{BB962C8B-B14F-4D97-AF65-F5344CB8AC3E}">
        <p14:creationId xmlns:p14="http://schemas.microsoft.com/office/powerpoint/2010/main" val="406071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CBE921-C40C-473B-8934-A1799D761E5E}" type="datetimeFigureOut">
              <a:rPr lang="en-SG" smtClean="0"/>
              <a:t>24/5/20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5DA08B3-E419-406E-BBF0-56F791963E2C}" type="slidenum">
              <a:rPr lang="en-SG" smtClean="0"/>
              <a:t>‹#›</a:t>
            </a:fld>
            <a:endParaRPr lang="en-SG"/>
          </a:p>
        </p:txBody>
      </p:sp>
    </p:spTree>
    <p:extLst>
      <p:ext uri="{BB962C8B-B14F-4D97-AF65-F5344CB8AC3E}">
        <p14:creationId xmlns:p14="http://schemas.microsoft.com/office/powerpoint/2010/main" val="3354132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CBE921-C40C-473B-8934-A1799D761E5E}" type="datetimeFigureOut">
              <a:rPr lang="en-SG" smtClean="0"/>
              <a:t>24/5/20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5DA08B3-E419-406E-BBF0-56F791963E2C}" type="slidenum">
              <a:rPr lang="en-SG" smtClean="0"/>
              <a:t>‹#›</a:t>
            </a:fld>
            <a:endParaRPr lang="en-SG"/>
          </a:p>
        </p:txBody>
      </p:sp>
    </p:spTree>
    <p:extLst>
      <p:ext uri="{BB962C8B-B14F-4D97-AF65-F5344CB8AC3E}">
        <p14:creationId xmlns:p14="http://schemas.microsoft.com/office/powerpoint/2010/main" val="18642140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CBE921-C40C-473B-8934-A1799D761E5E}" type="datetimeFigureOut">
              <a:rPr lang="en-SG" smtClean="0"/>
              <a:t>24/5/20</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DA08B3-E419-406E-BBF0-56F791963E2C}" type="slidenum">
              <a:rPr lang="en-SG" smtClean="0"/>
              <a:t>‹#›</a:t>
            </a:fld>
            <a:endParaRPr lang="en-SG"/>
          </a:p>
        </p:txBody>
      </p:sp>
    </p:spTree>
    <p:extLst>
      <p:ext uri="{BB962C8B-B14F-4D97-AF65-F5344CB8AC3E}">
        <p14:creationId xmlns:p14="http://schemas.microsoft.com/office/powerpoint/2010/main" val="2078518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4747" y="1013350"/>
            <a:ext cx="8875419" cy="2328366"/>
          </a:xfrm>
        </p:spPr>
        <p:txBody>
          <a:bodyPr/>
          <a:lstStyle/>
          <a:p>
            <a:r>
              <a:rPr lang="en-US" dirty="0" smtClean="0"/>
              <a:t>Business Case Analysis</a:t>
            </a:r>
            <a:endParaRPr lang="en-SG" dirty="0"/>
          </a:p>
        </p:txBody>
      </p:sp>
      <p:sp>
        <p:nvSpPr>
          <p:cNvPr id="3" name="Subtitle 2"/>
          <p:cNvSpPr>
            <a:spLocks noGrp="1"/>
          </p:cNvSpPr>
          <p:nvPr>
            <p:ph type="subTitle" idx="1"/>
          </p:nvPr>
        </p:nvSpPr>
        <p:spPr>
          <a:xfrm>
            <a:off x="1323703" y="5025892"/>
            <a:ext cx="9144000" cy="1655762"/>
          </a:xfrm>
        </p:spPr>
        <p:txBody>
          <a:bodyPr/>
          <a:lstStyle/>
          <a:p>
            <a:r>
              <a:rPr lang="en-US" i="1" dirty="0" smtClean="0"/>
              <a:t>Where are my golden goose? -Yuhong</a:t>
            </a:r>
            <a:endParaRPr lang="en-SG" i="1" dirty="0"/>
          </a:p>
        </p:txBody>
      </p:sp>
    </p:spTree>
    <p:extLst>
      <p:ext uri="{BB962C8B-B14F-4D97-AF65-F5344CB8AC3E}">
        <p14:creationId xmlns:p14="http://schemas.microsoft.com/office/powerpoint/2010/main" val="222936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FRM </a:t>
            </a:r>
            <a:r>
              <a:rPr lang="en-US" altLang="zh-CN" dirty="0" smtClean="0"/>
              <a:t>Analysis</a:t>
            </a:r>
            <a:r>
              <a:rPr lang="en-US" dirty="0" smtClean="0"/>
              <a:t>	</a:t>
            </a:r>
            <a:endParaRPr lang="en-SG" dirty="0"/>
          </a:p>
        </p:txBody>
      </p:sp>
      <p:sp>
        <p:nvSpPr>
          <p:cNvPr id="3" name="Content Placeholder 2"/>
          <p:cNvSpPr>
            <a:spLocks noGrp="1"/>
          </p:cNvSpPr>
          <p:nvPr>
            <p:ph idx="1"/>
          </p:nvPr>
        </p:nvSpPr>
        <p:spPr/>
        <p:txBody>
          <a:bodyPr>
            <a:normAutofit lnSpcReduction="10000"/>
          </a:bodyPr>
          <a:lstStyle/>
          <a:p>
            <a:pPr>
              <a:lnSpc>
                <a:spcPct val="150000"/>
              </a:lnSpc>
            </a:pPr>
            <a:r>
              <a:rPr lang="en-US" sz="1800" dirty="0" smtClean="0"/>
              <a:t>What is FRM model? </a:t>
            </a:r>
          </a:p>
          <a:p>
            <a:pPr lvl="1">
              <a:lnSpc>
                <a:spcPct val="150000"/>
              </a:lnSpc>
            </a:pPr>
            <a:r>
              <a:rPr lang="en-US" sz="1400" dirty="0" smtClean="0"/>
              <a:t>FRM model segment customers based on customer purchase history data, so that company can adjust marketing/customer experience strategy accordingly.</a:t>
            </a:r>
          </a:p>
          <a:p>
            <a:pPr>
              <a:lnSpc>
                <a:spcPct val="150000"/>
              </a:lnSpc>
            </a:pPr>
            <a:r>
              <a:rPr lang="en-US" sz="1800" dirty="0" smtClean="0"/>
              <a:t>What FRM stands for?</a:t>
            </a:r>
          </a:p>
          <a:p>
            <a:pPr lvl="1">
              <a:lnSpc>
                <a:spcPct val="150000"/>
              </a:lnSpc>
            </a:pPr>
            <a:r>
              <a:rPr lang="en-US" sz="1400" dirty="0" err="1" smtClean="0"/>
              <a:t>Recency</a:t>
            </a:r>
            <a:r>
              <a:rPr lang="en-US" sz="1400" dirty="0" smtClean="0"/>
              <a:t> (R) - Days since last purchase</a:t>
            </a:r>
          </a:p>
          <a:p>
            <a:pPr lvl="1">
              <a:lnSpc>
                <a:spcPct val="150000"/>
              </a:lnSpc>
            </a:pPr>
            <a:r>
              <a:rPr lang="en-US" sz="1400" dirty="0" smtClean="0"/>
              <a:t>Frequency (F) - Total number of purchases</a:t>
            </a:r>
          </a:p>
          <a:p>
            <a:pPr lvl="1">
              <a:lnSpc>
                <a:spcPct val="150000"/>
              </a:lnSpc>
            </a:pPr>
            <a:r>
              <a:rPr lang="en-US" sz="1400" dirty="0" smtClean="0"/>
              <a:t>Monetary value (M) - Total merchandise value </a:t>
            </a:r>
          </a:p>
          <a:p>
            <a:pPr>
              <a:lnSpc>
                <a:spcPct val="150000"/>
              </a:lnSpc>
            </a:pPr>
            <a:r>
              <a:rPr lang="en-US" sz="1800" dirty="0" smtClean="0"/>
              <a:t>Benefits of RFM analysis</a:t>
            </a:r>
          </a:p>
          <a:p>
            <a:pPr lvl="1">
              <a:lnSpc>
                <a:spcPct val="150000"/>
              </a:lnSpc>
            </a:pPr>
            <a:r>
              <a:rPr lang="en-US" sz="1400" dirty="0" smtClean="0"/>
              <a:t> Increased customer retention e.g. higher incentive to retain champion customers. </a:t>
            </a:r>
          </a:p>
          <a:p>
            <a:pPr lvl="1">
              <a:lnSpc>
                <a:spcPct val="150000"/>
              </a:lnSpc>
            </a:pPr>
            <a:r>
              <a:rPr lang="en-US" sz="1400" dirty="0" smtClean="0"/>
              <a:t> Increased response rate e.g. different response level based on segments</a:t>
            </a:r>
          </a:p>
          <a:p>
            <a:pPr lvl="1">
              <a:lnSpc>
                <a:spcPct val="150000"/>
              </a:lnSpc>
            </a:pPr>
            <a:r>
              <a:rPr lang="en-US" sz="1400" dirty="0" smtClean="0"/>
              <a:t> Increased conversion rate e.g. adjust marketing strategy to move customers to champion segment.</a:t>
            </a:r>
          </a:p>
          <a:p>
            <a:pPr lvl="1">
              <a:lnSpc>
                <a:spcPct val="150000"/>
              </a:lnSpc>
            </a:pPr>
            <a:r>
              <a:rPr lang="en-US" sz="1400" dirty="0" smtClean="0"/>
              <a:t> Increased revenue</a:t>
            </a:r>
            <a:endParaRPr lang="en-SG" sz="1400" dirty="0" smtClean="0"/>
          </a:p>
        </p:txBody>
      </p:sp>
    </p:spTree>
    <p:extLst>
      <p:ext uri="{BB962C8B-B14F-4D97-AF65-F5344CB8AC3E}">
        <p14:creationId xmlns:p14="http://schemas.microsoft.com/office/powerpoint/2010/main" val="39631346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FRM Model</a:t>
            </a:r>
            <a:endParaRPr lang="en-SG" dirty="0"/>
          </a:p>
        </p:txBody>
      </p:sp>
      <p:graphicFrame>
        <p:nvGraphicFramePr>
          <p:cNvPr id="3" name="Table 2"/>
          <p:cNvGraphicFramePr>
            <a:graphicFrameLocks noGrp="1"/>
          </p:cNvGraphicFramePr>
          <p:nvPr>
            <p:extLst>
              <p:ext uri="{D42A27DB-BD31-4B8C-83A1-F6EECF244321}">
                <p14:modId xmlns:p14="http://schemas.microsoft.com/office/powerpoint/2010/main" val="2349774128"/>
              </p:ext>
            </p:extLst>
          </p:nvPr>
        </p:nvGraphicFramePr>
        <p:xfrm>
          <a:off x="838200" y="2022902"/>
          <a:ext cx="10515600" cy="2194560"/>
        </p:xfrm>
        <a:graphic>
          <a:graphicData uri="http://schemas.openxmlformats.org/drawingml/2006/table">
            <a:tbl>
              <a:tblPr/>
              <a:tblGrid>
                <a:gridCol w="1212669">
                  <a:extLst>
                    <a:ext uri="{9D8B030D-6E8A-4147-A177-3AD203B41FA5}">
                      <a16:colId xmlns:a16="http://schemas.microsoft.com/office/drawing/2014/main" xmlns="" val="3246124718"/>
                    </a:ext>
                  </a:extLst>
                </a:gridCol>
                <a:gridCol w="3108960">
                  <a:extLst>
                    <a:ext uri="{9D8B030D-6E8A-4147-A177-3AD203B41FA5}">
                      <a16:colId xmlns:a16="http://schemas.microsoft.com/office/drawing/2014/main" xmlns="" val="685736437"/>
                    </a:ext>
                  </a:extLst>
                </a:gridCol>
                <a:gridCol w="3317965">
                  <a:extLst>
                    <a:ext uri="{9D8B030D-6E8A-4147-A177-3AD203B41FA5}">
                      <a16:colId xmlns:a16="http://schemas.microsoft.com/office/drawing/2014/main" xmlns="" val="139600742"/>
                    </a:ext>
                  </a:extLst>
                </a:gridCol>
                <a:gridCol w="2876006">
                  <a:extLst>
                    <a:ext uri="{9D8B030D-6E8A-4147-A177-3AD203B41FA5}">
                      <a16:colId xmlns:a16="http://schemas.microsoft.com/office/drawing/2014/main" xmlns="" val="3372651130"/>
                    </a:ext>
                  </a:extLst>
                </a:gridCol>
              </a:tblGrid>
              <a:tr h="0">
                <a:tc>
                  <a:txBody>
                    <a:bodyPr/>
                    <a:lstStyle/>
                    <a:p>
                      <a:pPr rtl="0"/>
                      <a:r>
                        <a:rPr lang="en-US" dirty="0" smtClean="0"/>
                        <a:t>Percentile</a:t>
                      </a:r>
                      <a:endParaRPr lang="en-S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rtl="0"/>
                      <a:r>
                        <a:rPr lang="en-US" dirty="0" smtClean="0"/>
                        <a:t>Monetary($)</a:t>
                      </a:r>
                      <a:endParaRPr lang="en-S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rtl="0"/>
                      <a:r>
                        <a:rPr lang="en-US" dirty="0" err="1" smtClean="0"/>
                        <a:t>Recency</a:t>
                      </a:r>
                      <a:r>
                        <a:rPr lang="en-US" dirty="0" smtClean="0"/>
                        <a:t>(Days)</a:t>
                      </a:r>
                      <a:endParaRPr lang="en-S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rtl="0"/>
                      <a:r>
                        <a:rPr lang="en-US" dirty="0" smtClean="0"/>
                        <a:t>Frequency(Counts)</a:t>
                      </a:r>
                      <a:endParaRPr lang="en-S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xmlns="" val="2759546166"/>
                  </a:ext>
                </a:extLst>
              </a:tr>
              <a:tr h="0">
                <a:tc>
                  <a:txBody>
                    <a:bodyPr/>
                    <a:lstStyle/>
                    <a:p>
                      <a:pPr rtl="0"/>
                      <a:r>
                        <a:rPr lang="en-SG" dirty="0"/>
                        <a:t>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rtl="0"/>
                      <a:r>
                        <a:rPr lang="en-SG" dirty="0"/>
                        <a:t>0.990000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SG" dirty="0"/>
                        <a:t>22.000000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SG" dirty="0"/>
                        <a:t>1.000000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34692483"/>
                  </a:ext>
                </a:extLst>
              </a:tr>
              <a:tr h="0">
                <a:tc>
                  <a:txBody>
                    <a:bodyPr/>
                    <a:lstStyle/>
                    <a:p>
                      <a:pPr rtl="0"/>
                      <a:r>
                        <a:rPr lang="en-SG" dirty="0"/>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rtl="0"/>
                      <a:r>
                        <a:rPr lang="en-SG"/>
                        <a:t>4.980000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SG" dirty="0"/>
                        <a:t>25.000000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SG" dirty="0"/>
                        <a:t>1.000000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818040287"/>
                  </a:ext>
                </a:extLst>
              </a:tr>
              <a:tr h="0">
                <a:tc>
                  <a:txBody>
                    <a:bodyPr/>
                    <a:lstStyle/>
                    <a:p>
                      <a:pPr rtl="0"/>
                      <a:r>
                        <a:rPr lang="en-SG" dirty="0"/>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rtl="0"/>
                      <a:r>
                        <a:rPr lang="en-SG" dirty="0"/>
                        <a:t>16.990000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SG" dirty="0"/>
                        <a:t>32.000000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SG" dirty="0"/>
                        <a:t>2.000000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46466772"/>
                  </a:ext>
                </a:extLst>
              </a:tr>
              <a:tr h="0">
                <a:tc>
                  <a:txBody>
                    <a:bodyPr/>
                    <a:lstStyle/>
                    <a:p>
                      <a:pPr rtl="0"/>
                      <a:r>
                        <a:rPr lang="en-SG" dirty="0"/>
                        <a:t>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rtl="0"/>
                      <a:r>
                        <a:rPr lang="en-SG" dirty="0"/>
                        <a:t>37.865000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SG"/>
                        <a:t>40.000000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SG" dirty="0"/>
                        <a:t>4.000000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570223252"/>
                  </a:ext>
                </a:extLst>
              </a:tr>
              <a:tr h="0">
                <a:tc>
                  <a:txBody>
                    <a:bodyPr/>
                    <a:lstStyle/>
                    <a:p>
                      <a:pPr rtl="0"/>
                      <a:r>
                        <a:rPr lang="en-SG" dirty="0"/>
                        <a:t>max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rtl="0"/>
                      <a:r>
                        <a:rPr lang="en-SG"/>
                        <a:t>1206.770000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SG" dirty="0"/>
                        <a:t>61.000000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SG" dirty="0"/>
                        <a:t>50.000000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05878459"/>
                  </a:ext>
                </a:extLst>
              </a:tr>
            </a:tbl>
          </a:graphicData>
        </a:graphic>
      </p:graphicFrame>
      <p:sp>
        <p:nvSpPr>
          <p:cNvPr id="4" name="TextBox 3"/>
          <p:cNvSpPr txBox="1"/>
          <p:nvPr/>
        </p:nvSpPr>
        <p:spPr>
          <a:xfrm>
            <a:off x="733697" y="4432110"/>
            <a:ext cx="10515600"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Divide each into 4 groups by percentile.</a:t>
            </a:r>
          </a:p>
          <a:p>
            <a:pPr marL="742950" lvl="1" indent="-285750">
              <a:buFont typeface="Arial" panose="020B0604020202020204" pitchFamily="34" charset="0"/>
              <a:buChar char="•"/>
            </a:pPr>
            <a:r>
              <a:rPr lang="en-US" dirty="0" smtClean="0"/>
              <a:t>[below 25% percentile] </a:t>
            </a:r>
          </a:p>
          <a:p>
            <a:pPr marL="742950" lvl="1" indent="-285750">
              <a:buFont typeface="Arial" panose="020B0604020202020204" pitchFamily="34" charset="0"/>
              <a:buChar char="•"/>
            </a:pPr>
            <a:r>
              <a:rPr lang="en-US" dirty="0" smtClean="0"/>
              <a:t>[from 25% to 50% percentile] </a:t>
            </a:r>
          </a:p>
          <a:p>
            <a:pPr marL="742950" lvl="1" indent="-285750">
              <a:buFont typeface="Arial" panose="020B0604020202020204" pitchFamily="34" charset="0"/>
              <a:buChar char="•"/>
            </a:pPr>
            <a:r>
              <a:rPr lang="en-US" dirty="0" smtClean="0"/>
              <a:t>[from 50% to 75% percentile]</a:t>
            </a:r>
          </a:p>
          <a:p>
            <a:pPr marL="742950" lvl="1" indent="-285750">
              <a:buFont typeface="Arial" panose="020B0604020202020204" pitchFamily="34" charset="0"/>
              <a:buChar char="•"/>
            </a:pPr>
            <a:r>
              <a:rPr lang="en-US" dirty="0" smtClean="0"/>
              <a:t>[above 75% percentile]</a:t>
            </a:r>
          </a:p>
          <a:p>
            <a:pPr marL="285750" indent="-285750">
              <a:buFont typeface="Arial" panose="020B0604020202020204" pitchFamily="34" charset="0"/>
              <a:buChar char="•"/>
            </a:pPr>
            <a:r>
              <a:rPr lang="en-US" dirty="0" smtClean="0"/>
              <a:t>On a scale from 1 to 4, 4 means best. E.g. if a user is in 444 segment, then the user purchased most recently(below 25% percentile), spent most(above 75% percentile), and purchased frequently(above 75% percentile)</a:t>
            </a:r>
            <a:endParaRPr lang="en-SG" dirty="0"/>
          </a:p>
        </p:txBody>
      </p:sp>
    </p:spTree>
    <p:extLst>
      <p:ext uri="{BB962C8B-B14F-4D97-AF65-F5344CB8AC3E}">
        <p14:creationId xmlns:p14="http://schemas.microsoft.com/office/powerpoint/2010/main" val="3812546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FRM Analysis</a:t>
            </a:r>
            <a:endParaRPr lang="en-SG" dirty="0"/>
          </a:p>
        </p:txBody>
      </p:sp>
      <p:pic>
        <p:nvPicPr>
          <p:cNvPr id="12" name="Picture 11"/>
          <p:cNvPicPr>
            <a:picLocks noChangeAspect="1"/>
          </p:cNvPicPr>
          <p:nvPr/>
        </p:nvPicPr>
        <p:blipFill>
          <a:blip r:embed="rId2"/>
          <a:stretch>
            <a:fillRect/>
          </a:stretch>
        </p:blipFill>
        <p:spPr>
          <a:xfrm>
            <a:off x="838200" y="1690687"/>
            <a:ext cx="10366905" cy="4265975"/>
          </a:xfrm>
          <a:prstGeom prst="rect">
            <a:avLst/>
          </a:prstGeom>
        </p:spPr>
      </p:pic>
      <p:sp>
        <p:nvSpPr>
          <p:cNvPr id="14" name="Right Brace 13"/>
          <p:cNvSpPr/>
          <p:nvPr/>
        </p:nvSpPr>
        <p:spPr>
          <a:xfrm rot="5400000">
            <a:off x="6456317" y="1858192"/>
            <a:ext cx="313510" cy="8196946"/>
          </a:xfrm>
          <a:prstGeom prst="righ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5" name="TextBox 14"/>
          <p:cNvSpPr txBox="1"/>
          <p:nvPr/>
        </p:nvSpPr>
        <p:spPr>
          <a:xfrm>
            <a:off x="6426925" y="6348549"/>
            <a:ext cx="561703" cy="369332"/>
          </a:xfrm>
          <a:prstGeom prst="rect">
            <a:avLst/>
          </a:prstGeom>
          <a:noFill/>
        </p:spPr>
        <p:txBody>
          <a:bodyPr wrap="square" rtlCol="0">
            <a:spAutoFit/>
          </a:bodyPr>
          <a:lstStyle/>
          <a:p>
            <a:r>
              <a:rPr lang="en-US" dirty="0" smtClean="0"/>
              <a:t>4</a:t>
            </a:r>
            <a:endParaRPr lang="en-SG" dirty="0"/>
          </a:p>
        </p:txBody>
      </p:sp>
      <p:sp>
        <p:nvSpPr>
          <p:cNvPr id="16" name="Right Brace 15"/>
          <p:cNvSpPr/>
          <p:nvPr/>
        </p:nvSpPr>
        <p:spPr>
          <a:xfrm rot="5400000">
            <a:off x="2155372" y="5812973"/>
            <a:ext cx="372290" cy="313511"/>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7" name="TextBox 16"/>
          <p:cNvSpPr txBox="1"/>
          <p:nvPr/>
        </p:nvSpPr>
        <p:spPr>
          <a:xfrm>
            <a:off x="2171698" y="6348549"/>
            <a:ext cx="561703" cy="369332"/>
          </a:xfrm>
          <a:prstGeom prst="rect">
            <a:avLst/>
          </a:prstGeom>
          <a:noFill/>
        </p:spPr>
        <p:txBody>
          <a:bodyPr wrap="square" rtlCol="0">
            <a:spAutoFit/>
          </a:bodyPr>
          <a:lstStyle/>
          <a:p>
            <a:r>
              <a:rPr lang="en-US" dirty="0" smtClean="0"/>
              <a:t>3</a:t>
            </a:r>
            <a:endParaRPr lang="en-SG" dirty="0"/>
          </a:p>
        </p:txBody>
      </p:sp>
      <p:sp>
        <p:nvSpPr>
          <p:cNvPr id="18" name="Right Brace 17"/>
          <p:cNvSpPr/>
          <p:nvPr/>
        </p:nvSpPr>
        <p:spPr>
          <a:xfrm rot="5400000">
            <a:off x="1902277" y="5857065"/>
            <a:ext cx="313510" cy="225332"/>
          </a:xfrm>
          <a:prstGeom prst="rightBrace">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9" name="TextBox 18"/>
          <p:cNvSpPr txBox="1"/>
          <p:nvPr/>
        </p:nvSpPr>
        <p:spPr>
          <a:xfrm>
            <a:off x="1931127" y="6348549"/>
            <a:ext cx="240571" cy="369332"/>
          </a:xfrm>
          <a:prstGeom prst="rect">
            <a:avLst/>
          </a:prstGeom>
          <a:noFill/>
          <a:ln>
            <a:noFill/>
          </a:ln>
        </p:spPr>
        <p:txBody>
          <a:bodyPr wrap="square" rtlCol="0">
            <a:spAutoFit/>
          </a:bodyPr>
          <a:lstStyle/>
          <a:p>
            <a:r>
              <a:rPr lang="en-US" dirty="0" smtClean="0"/>
              <a:t>2</a:t>
            </a:r>
            <a:endParaRPr lang="en-SG" dirty="0"/>
          </a:p>
        </p:txBody>
      </p:sp>
      <p:sp>
        <p:nvSpPr>
          <p:cNvPr id="20" name="Right Brace 19"/>
          <p:cNvSpPr/>
          <p:nvPr/>
        </p:nvSpPr>
        <p:spPr>
          <a:xfrm rot="5400000">
            <a:off x="1412423" y="5628459"/>
            <a:ext cx="372290" cy="636816"/>
          </a:xfrm>
          <a:prstGeom prst="rightBrace">
            <a:avLst/>
          </a:pr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1" name="TextBox 20"/>
          <p:cNvSpPr txBox="1"/>
          <p:nvPr/>
        </p:nvSpPr>
        <p:spPr>
          <a:xfrm>
            <a:off x="1423852" y="6333707"/>
            <a:ext cx="561703" cy="369332"/>
          </a:xfrm>
          <a:prstGeom prst="rect">
            <a:avLst/>
          </a:prstGeom>
          <a:noFill/>
        </p:spPr>
        <p:txBody>
          <a:bodyPr wrap="square" rtlCol="0">
            <a:spAutoFit/>
          </a:bodyPr>
          <a:lstStyle/>
          <a:p>
            <a:r>
              <a:rPr lang="en-US" dirty="0"/>
              <a:t>1</a:t>
            </a:r>
            <a:endParaRPr lang="en-SG" dirty="0"/>
          </a:p>
        </p:txBody>
      </p:sp>
    </p:spTree>
    <p:extLst>
      <p:ext uri="{BB962C8B-B14F-4D97-AF65-F5344CB8AC3E}">
        <p14:creationId xmlns:p14="http://schemas.microsoft.com/office/powerpoint/2010/main" val="2481120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FRM Analysis</a:t>
            </a:r>
            <a:endParaRPr lang="en-SG" dirty="0"/>
          </a:p>
        </p:txBody>
      </p:sp>
      <p:pic>
        <p:nvPicPr>
          <p:cNvPr id="3" name="Picture 2"/>
          <p:cNvPicPr>
            <a:picLocks noChangeAspect="1"/>
          </p:cNvPicPr>
          <p:nvPr/>
        </p:nvPicPr>
        <p:blipFill>
          <a:blip r:embed="rId2"/>
          <a:stretch>
            <a:fillRect/>
          </a:stretch>
        </p:blipFill>
        <p:spPr>
          <a:xfrm>
            <a:off x="838200" y="1690688"/>
            <a:ext cx="9775291" cy="4075800"/>
          </a:xfrm>
          <a:prstGeom prst="rect">
            <a:avLst/>
          </a:prstGeom>
        </p:spPr>
      </p:pic>
    </p:spTree>
    <p:extLst>
      <p:ext uri="{BB962C8B-B14F-4D97-AF65-F5344CB8AC3E}">
        <p14:creationId xmlns:p14="http://schemas.microsoft.com/office/powerpoint/2010/main" val="3639536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FRM Analysis</a:t>
            </a:r>
            <a:endParaRPr lang="en-SG" dirty="0"/>
          </a:p>
        </p:txBody>
      </p:sp>
      <p:pic>
        <p:nvPicPr>
          <p:cNvPr id="3" name="Picture 2"/>
          <p:cNvPicPr>
            <a:picLocks noChangeAspect="1"/>
          </p:cNvPicPr>
          <p:nvPr/>
        </p:nvPicPr>
        <p:blipFill>
          <a:blip r:embed="rId2"/>
          <a:stretch>
            <a:fillRect/>
          </a:stretch>
        </p:blipFill>
        <p:spPr>
          <a:xfrm>
            <a:off x="979714" y="1700428"/>
            <a:ext cx="9325810" cy="3829490"/>
          </a:xfrm>
          <a:prstGeom prst="rect">
            <a:avLst/>
          </a:prstGeom>
        </p:spPr>
      </p:pic>
    </p:spTree>
    <p:extLst>
      <p:ext uri="{BB962C8B-B14F-4D97-AF65-F5344CB8AC3E}">
        <p14:creationId xmlns:p14="http://schemas.microsoft.com/office/powerpoint/2010/main" val="3925846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Segments</a:t>
            </a:r>
            <a:endParaRPr lang="en-S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3742013"/>
              </p:ext>
            </p:extLst>
          </p:nvPr>
        </p:nvGraphicFramePr>
        <p:xfrm>
          <a:off x="838200" y="1231900"/>
          <a:ext cx="10515600" cy="4734702"/>
        </p:xfrm>
        <a:graphic>
          <a:graphicData uri="http://schemas.openxmlformats.org/drawingml/2006/table">
            <a:tbl>
              <a:tblPr firstRow="1" bandRow="1">
                <a:tableStyleId>{5940675A-B579-460E-94D1-54222C63F5DA}</a:tableStyleId>
              </a:tblPr>
              <a:tblGrid>
                <a:gridCol w="2463800">
                  <a:extLst>
                    <a:ext uri="{9D8B030D-6E8A-4147-A177-3AD203B41FA5}">
                      <a16:colId xmlns:a16="http://schemas.microsoft.com/office/drawing/2014/main" xmlns="" val="3838569541"/>
                    </a:ext>
                  </a:extLst>
                </a:gridCol>
                <a:gridCol w="685800">
                  <a:extLst>
                    <a:ext uri="{9D8B030D-6E8A-4147-A177-3AD203B41FA5}">
                      <a16:colId xmlns:a16="http://schemas.microsoft.com/office/drawing/2014/main" xmlns="" val="210300808"/>
                    </a:ext>
                  </a:extLst>
                </a:gridCol>
                <a:gridCol w="3797300">
                  <a:extLst>
                    <a:ext uri="{9D8B030D-6E8A-4147-A177-3AD203B41FA5}">
                      <a16:colId xmlns:a16="http://schemas.microsoft.com/office/drawing/2014/main" xmlns="" val="1009494637"/>
                    </a:ext>
                  </a:extLst>
                </a:gridCol>
                <a:gridCol w="3568700">
                  <a:extLst>
                    <a:ext uri="{9D8B030D-6E8A-4147-A177-3AD203B41FA5}">
                      <a16:colId xmlns:a16="http://schemas.microsoft.com/office/drawing/2014/main" xmlns="" val="74947576"/>
                    </a:ext>
                  </a:extLst>
                </a:gridCol>
              </a:tblGrid>
              <a:tr h="492831">
                <a:tc>
                  <a:txBody>
                    <a:bodyPr/>
                    <a:lstStyle/>
                    <a:p>
                      <a:pPr rtl="0"/>
                      <a:r>
                        <a:rPr lang="en-SG" dirty="0"/>
                        <a:t>Segment</a:t>
                      </a:r>
                    </a:p>
                  </a:txBody>
                  <a:tcPr anchor="ctr">
                    <a:solidFill>
                      <a:schemeClr val="accent2">
                        <a:lumMod val="60000"/>
                        <a:lumOff val="40000"/>
                      </a:schemeClr>
                    </a:solidFill>
                  </a:tcPr>
                </a:tc>
                <a:tc>
                  <a:txBody>
                    <a:bodyPr/>
                    <a:lstStyle/>
                    <a:p>
                      <a:pPr rtl="0"/>
                      <a:r>
                        <a:rPr lang="en-SG" dirty="0"/>
                        <a:t>RFM</a:t>
                      </a:r>
                    </a:p>
                  </a:txBody>
                  <a:tcPr anchor="ctr">
                    <a:solidFill>
                      <a:schemeClr val="accent2">
                        <a:lumMod val="60000"/>
                        <a:lumOff val="40000"/>
                      </a:schemeClr>
                    </a:solidFill>
                  </a:tcPr>
                </a:tc>
                <a:tc>
                  <a:txBody>
                    <a:bodyPr/>
                    <a:lstStyle/>
                    <a:p>
                      <a:pPr rtl="0"/>
                      <a:r>
                        <a:rPr lang="en-SG" dirty="0"/>
                        <a:t>Description</a:t>
                      </a:r>
                    </a:p>
                  </a:txBody>
                  <a:tcPr anchor="ctr">
                    <a:solidFill>
                      <a:schemeClr val="accent2">
                        <a:lumMod val="60000"/>
                        <a:lumOff val="40000"/>
                      </a:schemeClr>
                    </a:solidFill>
                  </a:tcPr>
                </a:tc>
                <a:tc>
                  <a:txBody>
                    <a:bodyPr/>
                    <a:lstStyle/>
                    <a:p>
                      <a:pPr rtl="0"/>
                      <a:r>
                        <a:rPr lang="en-SG" dirty="0" smtClean="0"/>
                        <a:t>Marketing Ideas</a:t>
                      </a:r>
                      <a:r>
                        <a:rPr lang="en-SG" baseline="0" dirty="0" smtClean="0"/>
                        <a:t> for Discussion</a:t>
                      </a:r>
                      <a:endParaRPr lang="en-SG" dirty="0"/>
                    </a:p>
                  </a:txBody>
                  <a:tcPr anchor="ctr">
                    <a:solidFill>
                      <a:schemeClr val="accent2">
                        <a:lumMod val="60000"/>
                        <a:lumOff val="40000"/>
                      </a:schemeClr>
                    </a:solidFill>
                  </a:tcPr>
                </a:tc>
                <a:extLst>
                  <a:ext uri="{0D108BD9-81ED-4DB2-BD59-A6C34878D82A}">
                    <a16:rowId xmlns:a16="http://schemas.microsoft.com/office/drawing/2014/main" xmlns="" val="3973467162"/>
                  </a:ext>
                </a:extLst>
              </a:tr>
              <a:tr h="492831">
                <a:tc>
                  <a:txBody>
                    <a:bodyPr/>
                    <a:lstStyle/>
                    <a:p>
                      <a:pPr rtl="0"/>
                      <a:r>
                        <a:rPr lang="en-SG" sz="1400" dirty="0"/>
                        <a:t>Champions</a:t>
                      </a:r>
                    </a:p>
                  </a:txBody>
                  <a:tcPr anchor="ctr"/>
                </a:tc>
                <a:tc>
                  <a:txBody>
                    <a:bodyPr/>
                    <a:lstStyle/>
                    <a:p>
                      <a:pPr rtl="0"/>
                      <a:r>
                        <a:rPr lang="en-SG" sz="1400" dirty="0"/>
                        <a:t>444</a:t>
                      </a:r>
                    </a:p>
                  </a:txBody>
                  <a:tcPr anchor="ctr"/>
                </a:tc>
                <a:tc>
                  <a:txBody>
                    <a:bodyPr/>
                    <a:lstStyle/>
                    <a:p>
                      <a:pPr rtl="0"/>
                      <a:r>
                        <a:rPr lang="en-US" sz="1400" dirty="0"/>
                        <a:t>Bought recently, buy often and spend the most</a:t>
                      </a:r>
                    </a:p>
                  </a:txBody>
                  <a:tcPr anchor="ctr"/>
                </a:tc>
                <a:tc>
                  <a:txBody>
                    <a:bodyPr/>
                    <a:lstStyle/>
                    <a:p>
                      <a:pPr marL="285750" indent="-285750" rtl="0">
                        <a:buFont typeface="Arial" panose="020B0604020202020204" pitchFamily="34" charset="0"/>
                        <a:buChar char="•"/>
                      </a:pPr>
                      <a:r>
                        <a:rPr lang="en-US" sz="1400" dirty="0" smtClean="0"/>
                        <a:t>Focus on user retention, such as better service, responsive customer</a:t>
                      </a:r>
                      <a:r>
                        <a:rPr lang="en-US" sz="1400" baseline="0" dirty="0" smtClean="0"/>
                        <a:t> support.</a:t>
                      </a:r>
                      <a:endParaRPr lang="en-US" sz="1400" dirty="0" smtClean="0"/>
                    </a:p>
                    <a:p>
                      <a:pPr marL="285750" indent="-285750" rtl="0">
                        <a:buFont typeface="Arial" panose="020B0604020202020204" pitchFamily="34" charset="0"/>
                        <a:buChar char="•"/>
                      </a:pPr>
                      <a:r>
                        <a:rPr lang="en-US" sz="1400" dirty="0" smtClean="0"/>
                        <a:t>No </a:t>
                      </a:r>
                      <a:r>
                        <a:rPr lang="en-US" sz="1400" dirty="0"/>
                        <a:t>price incentives and </a:t>
                      </a:r>
                      <a:r>
                        <a:rPr lang="en-US" sz="1400" dirty="0" smtClean="0"/>
                        <a:t>promotions</a:t>
                      </a:r>
                    </a:p>
                  </a:txBody>
                  <a:tcPr anchor="ctr"/>
                </a:tc>
                <a:extLst>
                  <a:ext uri="{0D108BD9-81ED-4DB2-BD59-A6C34878D82A}">
                    <a16:rowId xmlns:a16="http://schemas.microsoft.com/office/drawing/2014/main" xmlns="" val="1502073140"/>
                  </a:ext>
                </a:extLst>
              </a:tr>
              <a:tr h="492831">
                <a:tc>
                  <a:txBody>
                    <a:bodyPr/>
                    <a:lstStyle/>
                    <a:p>
                      <a:pPr rtl="0"/>
                      <a:r>
                        <a:rPr lang="en-SG" sz="1400" dirty="0"/>
                        <a:t>Loyal Customers</a:t>
                      </a:r>
                    </a:p>
                  </a:txBody>
                  <a:tcPr anchor="ctr"/>
                </a:tc>
                <a:tc>
                  <a:txBody>
                    <a:bodyPr/>
                    <a:lstStyle/>
                    <a:p>
                      <a:pPr rtl="0"/>
                      <a:r>
                        <a:rPr lang="en-SG" sz="1400" dirty="0"/>
                        <a:t>X4X</a:t>
                      </a:r>
                    </a:p>
                  </a:txBody>
                  <a:tcPr anchor="ctr"/>
                </a:tc>
                <a:tc>
                  <a:txBody>
                    <a:bodyPr/>
                    <a:lstStyle/>
                    <a:p>
                      <a:pPr rtl="0"/>
                      <a:r>
                        <a:rPr lang="en-US" sz="1400"/>
                        <a:t>Customers who bought most frequently</a:t>
                      </a:r>
                    </a:p>
                  </a:txBody>
                  <a:tcPr anchor="ctr"/>
                </a:tc>
                <a:tc>
                  <a:txBody>
                    <a:bodyPr/>
                    <a:lstStyle/>
                    <a:p>
                      <a:pPr marL="285750" indent="-285750" rtl="0">
                        <a:buFont typeface="Arial" panose="020B0604020202020204" pitchFamily="34" charset="0"/>
                        <a:buChar char="•"/>
                      </a:pPr>
                      <a:r>
                        <a:rPr lang="en-US" sz="1400" dirty="0"/>
                        <a:t>Use R and M to further </a:t>
                      </a:r>
                      <a:r>
                        <a:rPr lang="en-US" sz="1400" dirty="0" smtClean="0"/>
                        <a:t>segment</a:t>
                      </a:r>
                    </a:p>
                    <a:p>
                      <a:pPr marL="285750" indent="-285750" rtl="0">
                        <a:buFont typeface="Arial" panose="020B0604020202020204" pitchFamily="34" charset="0"/>
                        <a:buChar char="•"/>
                      </a:pPr>
                      <a:r>
                        <a:rPr lang="en-US" sz="1400" dirty="0" smtClean="0"/>
                        <a:t>Further</a:t>
                      </a:r>
                      <a:r>
                        <a:rPr lang="en-US" sz="1400" baseline="0" dirty="0" smtClean="0"/>
                        <a:t> explore user behavior, such as if user is promotion-responsive</a:t>
                      </a:r>
                      <a:endParaRPr lang="en-US" sz="1400" dirty="0"/>
                    </a:p>
                  </a:txBody>
                  <a:tcPr anchor="ctr"/>
                </a:tc>
                <a:extLst>
                  <a:ext uri="{0D108BD9-81ED-4DB2-BD59-A6C34878D82A}">
                    <a16:rowId xmlns:a16="http://schemas.microsoft.com/office/drawing/2014/main" xmlns="" val="3458822444"/>
                  </a:ext>
                </a:extLst>
              </a:tr>
              <a:tr h="492831">
                <a:tc>
                  <a:txBody>
                    <a:bodyPr/>
                    <a:lstStyle/>
                    <a:p>
                      <a:pPr rtl="0"/>
                      <a:r>
                        <a:rPr lang="en-SG" sz="1400"/>
                        <a:t>Big Spenders</a:t>
                      </a:r>
                    </a:p>
                  </a:txBody>
                  <a:tcPr anchor="ctr"/>
                </a:tc>
                <a:tc>
                  <a:txBody>
                    <a:bodyPr/>
                    <a:lstStyle/>
                    <a:p>
                      <a:pPr rtl="0"/>
                      <a:r>
                        <a:rPr lang="en-SG" sz="1400"/>
                        <a:t>XX4</a:t>
                      </a:r>
                    </a:p>
                  </a:txBody>
                  <a:tcPr anchor="ctr"/>
                </a:tc>
                <a:tc>
                  <a:txBody>
                    <a:bodyPr/>
                    <a:lstStyle/>
                    <a:p>
                      <a:pPr rtl="0"/>
                      <a:r>
                        <a:rPr lang="en-US" sz="1400" dirty="0"/>
                        <a:t>Customers who spent the most</a:t>
                      </a:r>
                    </a:p>
                  </a:txBody>
                  <a:tcPr anchor="ctr"/>
                </a:tc>
                <a:tc>
                  <a:txBody>
                    <a:bodyPr/>
                    <a:lstStyle/>
                    <a:p>
                      <a:pPr marL="285750" indent="-285750" rtl="0">
                        <a:buFont typeface="Arial" panose="020B0604020202020204" pitchFamily="34" charset="0"/>
                        <a:buChar char="•"/>
                      </a:pPr>
                      <a:r>
                        <a:rPr lang="en-SG" sz="1400" dirty="0"/>
                        <a:t>Market </a:t>
                      </a:r>
                      <a:r>
                        <a:rPr lang="en-SG" sz="1400" dirty="0" smtClean="0"/>
                        <a:t>more frequently</a:t>
                      </a:r>
                      <a:r>
                        <a:rPr lang="en-SG" sz="1400" baseline="0" dirty="0" smtClean="0"/>
                        <a:t> and more </a:t>
                      </a:r>
                      <a:r>
                        <a:rPr lang="en-SG" sz="1400" dirty="0" smtClean="0"/>
                        <a:t>expensive products</a:t>
                      </a:r>
                    </a:p>
                    <a:p>
                      <a:pPr marL="285750" indent="-285750" rtl="0">
                        <a:buFont typeface="Arial" panose="020B0604020202020204" pitchFamily="34" charset="0"/>
                        <a:buChar char="•"/>
                      </a:pPr>
                      <a:r>
                        <a:rPr lang="en-US" sz="1400" dirty="0" smtClean="0"/>
                        <a:t>Improve user engagement</a:t>
                      </a:r>
                      <a:endParaRPr lang="en-SG" sz="1400" dirty="0"/>
                    </a:p>
                  </a:txBody>
                  <a:tcPr anchor="ctr"/>
                </a:tc>
                <a:extLst>
                  <a:ext uri="{0D108BD9-81ED-4DB2-BD59-A6C34878D82A}">
                    <a16:rowId xmlns:a16="http://schemas.microsoft.com/office/drawing/2014/main" xmlns="" val="3212321022"/>
                  </a:ext>
                </a:extLst>
              </a:tr>
              <a:tr h="492831">
                <a:tc>
                  <a:txBody>
                    <a:bodyPr/>
                    <a:lstStyle/>
                    <a:p>
                      <a:pPr rtl="0"/>
                      <a:r>
                        <a:rPr lang="en-SG" sz="1400"/>
                        <a:t>Recent Customer</a:t>
                      </a:r>
                    </a:p>
                  </a:txBody>
                  <a:tcPr anchor="ctr"/>
                </a:tc>
                <a:tc>
                  <a:txBody>
                    <a:bodyPr/>
                    <a:lstStyle/>
                    <a:p>
                      <a:pPr rtl="0"/>
                      <a:r>
                        <a:rPr lang="en-SG" sz="1400"/>
                        <a:t>4XX</a:t>
                      </a:r>
                    </a:p>
                  </a:txBody>
                  <a:tcPr anchor="ctr"/>
                </a:tc>
                <a:tc>
                  <a:txBody>
                    <a:bodyPr/>
                    <a:lstStyle/>
                    <a:p>
                      <a:pPr rtl="0"/>
                      <a:r>
                        <a:rPr lang="en-US" sz="1400" dirty="0"/>
                        <a:t>Customer who bought most recently</a:t>
                      </a:r>
                    </a:p>
                  </a:txBody>
                  <a:tcPr anchor="ctr"/>
                </a:tc>
                <a:tc>
                  <a:txBody>
                    <a:bodyPr/>
                    <a:lstStyle/>
                    <a:p>
                      <a:pPr marL="285750" indent="-285750" rtl="0">
                        <a:buFont typeface="Arial" panose="020B0604020202020204" pitchFamily="34" charset="0"/>
                        <a:buChar char="•"/>
                      </a:pPr>
                      <a:r>
                        <a:rPr lang="en-US" sz="1400" dirty="0"/>
                        <a:t>Use F and M to further segment</a:t>
                      </a:r>
                    </a:p>
                  </a:txBody>
                  <a:tcPr anchor="ctr"/>
                </a:tc>
                <a:extLst>
                  <a:ext uri="{0D108BD9-81ED-4DB2-BD59-A6C34878D82A}">
                    <a16:rowId xmlns:a16="http://schemas.microsoft.com/office/drawing/2014/main" xmlns="" val="3664873339"/>
                  </a:ext>
                </a:extLst>
              </a:tr>
              <a:tr h="492831">
                <a:tc>
                  <a:txBody>
                    <a:bodyPr/>
                    <a:lstStyle/>
                    <a:p>
                      <a:pPr rtl="0"/>
                      <a:r>
                        <a:rPr lang="en-SG" sz="1400"/>
                        <a:t>Almost Lost</a:t>
                      </a:r>
                    </a:p>
                  </a:txBody>
                  <a:tcPr anchor="ctr"/>
                </a:tc>
                <a:tc>
                  <a:txBody>
                    <a:bodyPr/>
                    <a:lstStyle/>
                    <a:p>
                      <a:pPr rtl="0"/>
                      <a:r>
                        <a:rPr lang="en-SG" sz="1400"/>
                        <a:t>244</a:t>
                      </a:r>
                    </a:p>
                  </a:txBody>
                  <a:tcPr anchor="ctr"/>
                </a:tc>
                <a:tc>
                  <a:txBody>
                    <a:bodyPr/>
                    <a:lstStyle/>
                    <a:p>
                      <a:pPr rtl="0"/>
                      <a:r>
                        <a:rPr lang="en-US" sz="1400"/>
                        <a:t>Haven't purchased for some time, but purchased frequently and spend the most</a:t>
                      </a:r>
                    </a:p>
                  </a:txBody>
                  <a:tcPr anchor="ctr"/>
                </a:tc>
                <a:tc>
                  <a:txBody>
                    <a:bodyPr/>
                    <a:lstStyle/>
                    <a:p>
                      <a:pPr marL="285750" indent="-285750" rtl="0">
                        <a:buFont typeface="Arial" panose="020B0604020202020204" pitchFamily="34" charset="0"/>
                        <a:buChar char="•"/>
                      </a:pPr>
                      <a:r>
                        <a:rPr lang="en-SG" sz="1400"/>
                        <a:t>Agressive incentives</a:t>
                      </a:r>
                    </a:p>
                  </a:txBody>
                  <a:tcPr anchor="ctr"/>
                </a:tc>
                <a:extLst>
                  <a:ext uri="{0D108BD9-81ED-4DB2-BD59-A6C34878D82A}">
                    <a16:rowId xmlns:a16="http://schemas.microsoft.com/office/drawing/2014/main" xmlns="" val="1687228210"/>
                  </a:ext>
                </a:extLst>
              </a:tr>
              <a:tr h="492831">
                <a:tc>
                  <a:txBody>
                    <a:bodyPr/>
                    <a:lstStyle/>
                    <a:p>
                      <a:pPr rtl="0"/>
                      <a:r>
                        <a:rPr lang="en-SG" sz="1400"/>
                        <a:t>Lost Customers</a:t>
                      </a:r>
                    </a:p>
                  </a:txBody>
                  <a:tcPr anchor="ctr"/>
                </a:tc>
                <a:tc>
                  <a:txBody>
                    <a:bodyPr/>
                    <a:lstStyle/>
                    <a:p>
                      <a:pPr rtl="0"/>
                      <a:r>
                        <a:rPr lang="en-SG" sz="1400" dirty="0"/>
                        <a:t>144</a:t>
                      </a:r>
                    </a:p>
                  </a:txBody>
                  <a:tcPr anchor="ctr"/>
                </a:tc>
                <a:tc>
                  <a:txBody>
                    <a:bodyPr/>
                    <a:lstStyle/>
                    <a:p>
                      <a:pPr rtl="0"/>
                      <a:r>
                        <a:rPr lang="en-US" sz="1400"/>
                        <a:t>Haven't purchased for long time, but purchased frequently and spend the most</a:t>
                      </a:r>
                    </a:p>
                  </a:txBody>
                  <a:tcPr anchor="ctr"/>
                </a:tc>
                <a:tc>
                  <a:txBody>
                    <a:bodyPr/>
                    <a:lstStyle/>
                    <a:p>
                      <a:pPr marL="285750" indent="-285750" rtl="0">
                        <a:buFont typeface="Arial" panose="020B0604020202020204" pitchFamily="34" charset="0"/>
                        <a:buChar char="•"/>
                      </a:pPr>
                      <a:r>
                        <a:rPr lang="en-SG" sz="1400"/>
                        <a:t>Agressive incentives to re-activate</a:t>
                      </a:r>
                    </a:p>
                  </a:txBody>
                  <a:tcPr anchor="ctr"/>
                </a:tc>
                <a:extLst>
                  <a:ext uri="{0D108BD9-81ED-4DB2-BD59-A6C34878D82A}">
                    <a16:rowId xmlns:a16="http://schemas.microsoft.com/office/drawing/2014/main" xmlns="" val="1447936297"/>
                  </a:ext>
                </a:extLst>
              </a:tr>
              <a:tr h="492831">
                <a:tc>
                  <a:txBody>
                    <a:bodyPr/>
                    <a:lstStyle/>
                    <a:p>
                      <a:pPr rtl="0"/>
                      <a:r>
                        <a:rPr lang="en-SG" sz="1400"/>
                        <a:t>Lost Cheap Customers</a:t>
                      </a:r>
                    </a:p>
                  </a:txBody>
                  <a:tcPr anchor="ctr"/>
                </a:tc>
                <a:tc>
                  <a:txBody>
                    <a:bodyPr/>
                    <a:lstStyle/>
                    <a:p>
                      <a:pPr rtl="0"/>
                      <a:r>
                        <a:rPr lang="en-SG" sz="1400"/>
                        <a:t>111</a:t>
                      </a:r>
                    </a:p>
                  </a:txBody>
                  <a:tcPr anchor="ctr"/>
                </a:tc>
                <a:tc>
                  <a:txBody>
                    <a:bodyPr/>
                    <a:lstStyle/>
                    <a:p>
                      <a:pPr rtl="0"/>
                      <a:r>
                        <a:rPr lang="en-US" sz="1400"/>
                        <a:t>Last purchase long ago, purchased few and spend little</a:t>
                      </a:r>
                    </a:p>
                  </a:txBody>
                  <a:tcPr anchor="ctr"/>
                </a:tc>
                <a:tc>
                  <a:txBody>
                    <a:bodyPr/>
                    <a:lstStyle/>
                    <a:p>
                      <a:pPr marL="285750" indent="-285750" rtl="0">
                        <a:buFont typeface="Arial" panose="020B0604020202020204" pitchFamily="34" charset="0"/>
                        <a:buChar char="•"/>
                      </a:pPr>
                      <a:r>
                        <a:rPr lang="en-US" sz="1400" dirty="0"/>
                        <a:t>Don't spend too much trying to re-acquire</a:t>
                      </a:r>
                    </a:p>
                  </a:txBody>
                  <a:tcPr anchor="ctr"/>
                </a:tc>
                <a:extLst>
                  <a:ext uri="{0D108BD9-81ED-4DB2-BD59-A6C34878D82A}">
                    <a16:rowId xmlns:a16="http://schemas.microsoft.com/office/drawing/2014/main" xmlns="" val="18273580"/>
                  </a:ext>
                </a:extLst>
              </a:tr>
            </a:tbl>
          </a:graphicData>
        </a:graphic>
      </p:graphicFrame>
    </p:spTree>
    <p:extLst>
      <p:ext uri="{BB962C8B-B14F-4D97-AF65-F5344CB8AC3E}">
        <p14:creationId xmlns:p14="http://schemas.microsoft.com/office/powerpoint/2010/main" val="1236755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Segments Overview</a:t>
            </a:r>
            <a:endParaRPr lang="en-SG"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33115" b="31490"/>
          <a:stretch/>
        </p:blipFill>
        <p:spPr>
          <a:xfrm>
            <a:off x="903514" y="1388654"/>
            <a:ext cx="4543697" cy="475887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9350" y="1385408"/>
            <a:ext cx="4516330" cy="4762116"/>
          </a:xfrm>
          <a:prstGeom prst="rect">
            <a:avLst/>
          </a:prstGeom>
        </p:spPr>
      </p:pic>
      <p:sp>
        <p:nvSpPr>
          <p:cNvPr id="7" name="TextBox 6"/>
          <p:cNvSpPr txBox="1"/>
          <p:nvPr/>
        </p:nvSpPr>
        <p:spPr>
          <a:xfrm>
            <a:off x="838200" y="6238965"/>
            <a:ext cx="10278291"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Majority users are in 44x and 11x segment. However, 11x does not contribute much revenue.</a:t>
            </a:r>
          </a:p>
          <a:p>
            <a:pPr marL="285750" indent="-285750">
              <a:buFont typeface="Arial" panose="020B0604020202020204" pitchFamily="34" charset="0"/>
              <a:buChar char="•"/>
            </a:pPr>
            <a:r>
              <a:rPr lang="en-US" dirty="0" smtClean="0"/>
              <a:t>44X, 43X, and 42X collectively contributes 63% revenue. </a:t>
            </a:r>
            <a:endParaRPr lang="en-SG" dirty="0"/>
          </a:p>
        </p:txBody>
      </p:sp>
    </p:spTree>
    <p:extLst>
      <p:ext uri="{BB962C8B-B14F-4D97-AF65-F5344CB8AC3E}">
        <p14:creationId xmlns:p14="http://schemas.microsoft.com/office/powerpoint/2010/main" val="768616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Closer look into 11X</a:t>
            </a:r>
            <a:endParaRPr lang="en-SG" dirty="0"/>
          </a:p>
        </p:txBody>
      </p:sp>
      <p:sp>
        <p:nvSpPr>
          <p:cNvPr id="7" name="TextBox 6"/>
          <p:cNvSpPr txBox="1"/>
          <p:nvPr/>
        </p:nvSpPr>
        <p:spPr>
          <a:xfrm>
            <a:off x="8061959" y="1231900"/>
            <a:ext cx="3291841" cy="5309146"/>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dirty="0" smtClean="0"/>
              <a:t>11X segment includes 172 customers: 6 big spenders, and 72 others, whose GMV is about 9 dollars. </a:t>
            </a:r>
          </a:p>
          <a:p>
            <a:pPr marL="285750" indent="-285750">
              <a:spcBef>
                <a:spcPts val="600"/>
              </a:spcBef>
              <a:buFont typeface="Arial" panose="020B0604020202020204" pitchFamily="34" charset="0"/>
              <a:buChar char="•"/>
            </a:pPr>
            <a:r>
              <a:rPr lang="en-US" dirty="0" smtClean="0"/>
              <a:t>For </a:t>
            </a:r>
            <a:r>
              <a:rPr lang="en-US" b="1" dirty="0" smtClean="0"/>
              <a:t>big spenders </a:t>
            </a:r>
            <a:r>
              <a:rPr lang="en-US" dirty="0" smtClean="0"/>
              <a:t>in 11X, marketing strategy should focus on </a:t>
            </a:r>
            <a:r>
              <a:rPr lang="en-US" b="1" dirty="0" smtClean="0"/>
              <a:t>engagement and retention</a:t>
            </a:r>
            <a:r>
              <a:rPr lang="en-US" dirty="0" smtClean="0"/>
              <a:t>.</a:t>
            </a:r>
            <a:r>
              <a:rPr lang="en-SG" dirty="0" smtClean="0"/>
              <a:t> They are likely to become champions once engagement is increased.</a:t>
            </a:r>
          </a:p>
          <a:p>
            <a:pPr marL="285750" indent="-285750">
              <a:spcBef>
                <a:spcPts val="600"/>
              </a:spcBef>
              <a:buFont typeface="Arial" panose="020B0604020202020204" pitchFamily="34" charset="0"/>
              <a:buChar char="•"/>
            </a:pPr>
            <a:r>
              <a:rPr lang="en-US" dirty="0" smtClean="0"/>
              <a:t>For </a:t>
            </a:r>
            <a:r>
              <a:rPr lang="en-US" b="1" dirty="0" smtClean="0"/>
              <a:t>others</a:t>
            </a:r>
            <a:r>
              <a:rPr lang="en-US" dirty="0" smtClean="0"/>
              <a:t> in 11X, marketing strategy could focus on engagement and upsell by providing promotion incentive.</a:t>
            </a:r>
          </a:p>
          <a:p>
            <a:pPr marL="285750" indent="-285750">
              <a:spcBef>
                <a:spcPts val="600"/>
              </a:spcBef>
              <a:buFont typeface="Arial" panose="020B0604020202020204" pitchFamily="34" charset="0"/>
              <a:buChar char="•"/>
            </a:pPr>
            <a:r>
              <a:rPr lang="en-US" dirty="0" smtClean="0"/>
              <a:t>For </a:t>
            </a:r>
            <a:r>
              <a:rPr lang="en-US" b="1" dirty="0" smtClean="0"/>
              <a:t>lost cheap customers</a:t>
            </a:r>
            <a:r>
              <a:rPr lang="en-US" dirty="0" smtClean="0"/>
              <a:t> in 11X, company could </a:t>
            </a:r>
            <a:r>
              <a:rPr lang="en-US" b="1" dirty="0" smtClean="0"/>
              <a:t>stop re-acquisition</a:t>
            </a:r>
            <a:r>
              <a:rPr lang="en-US" dirty="0" smtClean="0"/>
              <a:t> efforts. </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0303" r="9567" b="5247"/>
          <a:stretch/>
        </p:blipFill>
        <p:spPr>
          <a:xfrm>
            <a:off x="91440" y="1150681"/>
            <a:ext cx="7759337" cy="5734615"/>
          </a:xfrm>
          <a:prstGeom prst="rect">
            <a:avLst/>
          </a:prstGeom>
        </p:spPr>
      </p:pic>
    </p:spTree>
    <p:extLst>
      <p:ext uri="{BB962C8B-B14F-4D97-AF65-F5344CB8AC3E}">
        <p14:creationId xmlns:p14="http://schemas.microsoft.com/office/powerpoint/2010/main" val="631332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Retain and Convert 44X</a:t>
            </a:r>
            <a:endParaRPr lang="en-SG" dirty="0"/>
          </a:p>
        </p:txBody>
      </p:sp>
      <p:sp>
        <p:nvSpPr>
          <p:cNvPr id="7" name="TextBox 6"/>
          <p:cNvSpPr txBox="1"/>
          <p:nvPr/>
        </p:nvSpPr>
        <p:spPr>
          <a:xfrm>
            <a:off x="8061959" y="1231900"/>
            <a:ext cx="3291841" cy="4124206"/>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dirty="0" smtClean="0"/>
              <a:t>44X segment includes 150 customers: 109 champions, and 41 others, whose GMV is about 24 dollars. </a:t>
            </a:r>
          </a:p>
          <a:p>
            <a:pPr marL="285750" indent="-285750">
              <a:spcBef>
                <a:spcPts val="600"/>
              </a:spcBef>
              <a:buFont typeface="Arial" panose="020B0604020202020204" pitchFamily="34" charset="0"/>
              <a:buChar char="•"/>
            </a:pPr>
            <a:r>
              <a:rPr lang="en-US" dirty="0" smtClean="0"/>
              <a:t>For </a:t>
            </a:r>
            <a:r>
              <a:rPr lang="en-US" b="1" dirty="0" smtClean="0"/>
              <a:t>champions </a:t>
            </a:r>
            <a:r>
              <a:rPr lang="en-US" dirty="0" smtClean="0"/>
              <a:t>in 44X, marketing strategy should focus on </a:t>
            </a:r>
            <a:r>
              <a:rPr lang="en-US" b="1" dirty="0" smtClean="0"/>
              <a:t>retention and service excellence</a:t>
            </a:r>
            <a:r>
              <a:rPr lang="en-SG" dirty="0" smtClean="0"/>
              <a:t>.</a:t>
            </a:r>
          </a:p>
          <a:p>
            <a:pPr marL="285750" indent="-285750">
              <a:spcBef>
                <a:spcPts val="600"/>
              </a:spcBef>
              <a:buFont typeface="Arial" panose="020B0604020202020204" pitchFamily="34" charset="0"/>
              <a:buChar char="•"/>
            </a:pPr>
            <a:r>
              <a:rPr lang="en-US" dirty="0" smtClean="0"/>
              <a:t>For </a:t>
            </a:r>
            <a:r>
              <a:rPr lang="en-US" b="1" dirty="0" smtClean="0"/>
              <a:t>others</a:t>
            </a:r>
            <a:r>
              <a:rPr lang="en-US" dirty="0" smtClean="0"/>
              <a:t> in 44X, marketing strategy could focus on </a:t>
            </a:r>
            <a:r>
              <a:rPr lang="en-US" b="1" dirty="0" smtClean="0"/>
              <a:t>upsell</a:t>
            </a:r>
            <a:r>
              <a:rPr lang="en-US" dirty="0" smtClean="0"/>
              <a:t> to convert them into champions by incentivizing them to </a:t>
            </a:r>
            <a:r>
              <a:rPr lang="en-US" b="1" dirty="0" smtClean="0"/>
              <a:t>spend more.</a:t>
            </a: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10173" r="10216" b="3376"/>
          <a:stretch/>
        </p:blipFill>
        <p:spPr>
          <a:xfrm>
            <a:off x="315686" y="1088001"/>
            <a:ext cx="7378337" cy="5596944"/>
          </a:xfrm>
          <a:prstGeom prst="rect">
            <a:avLst/>
          </a:prstGeom>
        </p:spPr>
      </p:pic>
    </p:spTree>
    <p:extLst>
      <p:ext uri="{BB962C8B-B14F-4D97-AF65-F5344CB8AC3E}">
        <p14:creationId xmlns:p14="http://schemas.microsoft.com/office/powerpoint/2010/main" val="2848186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34X</a:t>
            </a:r>
            <a:endParaRPr lang="en-SG"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9616" r="9153" b="4128"/>
          <a:stretch/>
        </p:blipFill>
        <p:spPr>
          <a:xfrm>
            <a:off x="404948" y="1394823"/>
            <a:ext cx="7093131" cy="5232278"/>
          </a:xfrm>
        </p:spPr>
      </p:pic>
      <p:sp>
        <p:nvSpPr>
          <p:cNvPr id="5" name="TextBox 4"/>
          <p:cNvSpPr txBox="1"/>
          <p:nvPr/>
        </p:nvSpPr>
        <p:spPr>
          <a:xfrm>
            <a:off x="8061959" y="1394823"/>
            <a:ext cx="3291841" cy="5232202"/>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dirty="0"/>
              <a:t>3</a:t>
            </a:r>
            <a:r>
              <a:rPr lang="en-US" dirty="0" smtClean="0"/>
              <a:t>4X segment includes 89 customers: 24 loyal customers, and 63 others, whose GMV is about 113 dollars even higher than champions.</a:t>
            </a:r>
          </a:p>
          <a:p>
            <a:pPr marL="285750" indent="-285750">
              <a:spcBef>
                <a:spcPts val="600"/>
              </a:spcBef>
              <a:buFont typeface="Arial" panose="020B0604020202020204" pitchFamily="34" charset="0"/>
              <a:buChar char="•"/>
            </a:pPr>
            <a:r>
              <a:rPr lang="en-US" dirty="0" smtClean="0"/>
              <a:t>For </a:t>
            </a:r>
            <a:r>
              <a:rPr lang="en-US" b="1" dirty="0" smtClean="0"/>
              <a:t>loyal customers </a:t>
            </a:r>
            <a:r>
              <a:rPr lang="en-US" dirty="0" smtClean="0"/>
              <a:t>in 34X, marketing strategy should focus on </a:t>
            </a:r>
            <a:r>
              <a:rPr lang="en-US" b="1" dirty="0" smtClean="0"/>
              <a:t>upsell </a:t>
            </a:r>
            <a:r>
              <a:rPr lang="en-US" dirty="0" smtClean="0"/>
              <a:t>by incentivizing them to purchase more higher value products</a:t>
            </a:r>
            <a:r>
              <a:rPr lang="en-SG" dirty="0" smtClean="0"/>
              <a:t>.</a:t>
            </a:r>
          </a:p>
          <a:p>
            <a:pPr marL="285750" indent="-285750">
              <a:spcBef>
                <a:spcPts val="600"/>
              </a:spcBef>
              <a:buFont typeface="Arial" panose="020B0604020202020204" pitchFamily="34" charset="0"/>
              <a:buChar char="•"/>
            </a:pPr>
            <a:r>
              <a:rPr lang="en-US" dirty="0" smtClean="0"/>
              <a:t>For </a:t>
            </a:r>
            <a:r>
              <a:rPr lang="en-US" b="1" dirty="0" smtClean="0"/>
              <a:t>others</a:t>
            </a:r>
            <a:r>
              <a:rPr lang="en-US" dirty="0" smtClean="0"/>
              <a:t> in 34X, their GMV is even higher than champions, suggesting golden goose are not necessarily the one who purchased most recently.</a:t>
            </a:r>
            <a:endParaRPr lang="en-US" b="1" dirty="0" smtClean="0"/>
          </a:p>
        </p:txBody>
      </p:sp>
    </p:spTree>
    <p:extLst>
      <p:ext uri="{BB962C8B-B14F-4D97-AF65-F5344CB8AC3E}">
        <p14:creationId xmlns:p14="http://schemas.microsoft.com/office/powerpoint/2010/main" val="480058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SG" dirty="0"/>
          </a:p>
        </p:txBody>
      </p:sp>
      <p:sp>
        <p:nvSpPr>
          <p:cNvPr id="3" name="Content Placeholder 2"/>
          <p:cNvSpPr>
            <a:spLocks noGrp="1"/>
          </p:cNvSpPr>
          <p:nvPr>
            <p:ph idx="1"/>
          </p:nvPr>
        </p:nvSpPr>
        <p:spPr/>
        <p:txBody>
          <a:bodyPr>
            <a:normAutofit fontScale="70000" lnSpcReduction="20000"/>
          </a:bodyPr>
          <a:lstStyle/>
          <a:p>
            <a:pPr>
              <a:lnSpc>
                <a:spcPct val="170000"/>
              </a:lnSpc>
            </a:pPr>
            <a:r>
              <a:rPr lang="en-US" dirty="0" smtClean="0"/>
              <a:t>User Analysis</a:t>
            </a:r>
          </a:p>
          <a:p>
            <a:pPr lvl="1">
              <a:lnSpc>
                <a:spcPct val="170000"/>
              </a:lnSpc>
            </a:pPr>
            <a:r>
              <a:rPr lang="en-US" dirty="0" smtClean="0"/>
              <a:t>Acquisition</a:t>
            </a:r>
          </a:p>
          <a:p>
            <a:pPr lvl="1">
              <a:lnSpc>
                <a:spcPct val="170000"/>
              </a:lnSpc>
            </a:pPr>
            <a:r>
              <a:rPr lang="en-US" dirty="0" smtClean="0"/>
              <a:t>Activation</a:t>
            </a:r>
          </a:p>
          <a:p>
            <a:pPr>
              <a:lnSpc>
                <a:spcPct val="170000"/>
              </a:lnSpc>
            </a:pPr>
            <a:r>
              <a:rPr lang="en-US" dirty="0" smtClean="0"/>
              <a:t>Trend </a:t>
            </a:r>
            <a:r>
              <a:rPr lang="en-US" dirty="0" smtClean="0"/>
              <a:t>Analysis</a:t>
            </a:r>
          </a:p>
          <a:p>
            <a:pPr>
              <a:lnSpc>
                <a:spcPct val="170000"/>
              </a:lnSpc>
            </a:pPr>
            <a:r>
              <a:rPr lang="en-US" dirty="0" smtClean="0"/>
              <a:t>Customer Segmentation</a:t>
            </a:r>
            <a:r>
              <a:rPr lang="en-SG" dirty="0" smtClean="0"/>
              <a:t> by </a:t>
            </a:r>
            <a:r>
              <a:rPr lang="en-SG" dirty="0"/>
              <a:t>U</a:t>
            </a:r>
            <a:r>
              <a:rPr lang="en-SG" dirty="0" smtClean="0"/>
              <a:t>sing FRM Analysis</a:t>
            </a:r>
          </a:p>
          <a:p>
            <a:pPr lvl="1">
              <a:lnSpc>
                <a:spcPct val="170000"/>
              </a:lnSpc>
            </a:pPr>
            <a:r>
              <a:rPr lang="en-US" dirty="0" smtClean="0"/>
              <a:t>Brief introduction of FRM model</a:t>
            </a:r>
          </a:p>
          <a:p>
            <a:pPr lvl="1">
              <a:lnSpc>
                <a:spcPct val="170000"/>
              </a:lnSpc>
            </a:pPr>
            <a:r>
              <a:rPr lang="en-US" dirty="0" smtClean="0"/>
              <a:t>How FRM mode is constructed in this case</a:t>
            </a:r>
          </a:p>
          <a:p>
            <a:pPr lvl="1">
              <a:lnSpc>
                <a:spcPct val="170000"/>
              </a:lnSpc>
            </a:pPr>
            <a:r>
              <a:rPr lang="en-US" dirty="0" smtClean="0"/>
              <a:t>Further analysis and discussion of key segments</a:t>
            </a:r>
          </a:p>
          <a:p>
            <a:pPr>
              <a:lnSpc>
                <a:spcPct val="170000"/>
              </a:lnSpc>
            </a:pPr>
            <a:r>
              <a:rPr lang="en-US" dirty="0" smtClean="0"/>
              <a:t>Appendix</a:t>
            </a:r>
            <a:endParaRPr lang="en-US" dirty="0" smtClean="0"/>
          </a:p>
        </p:txBody>
      </p:sp>
    </p:spTree>
    <p:extLst>
      <p:ext uri="{BB962C8B-B14F-4D97-AF65-F5344CB8AC3E}">
        <p14:creationId xmlns:p14="http://schemas.microsoft.com/office/powerpoint/2010/main" val="39485927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24X</a:t>
            </a:r>
            <a:endParaRPr lang="en-SG" dirty="0"/>
          </a:p>
        </p:txBody>
      </p:sp>
      <p:sp>
        <p:nvSpPr>
          <p:cNvPr id="5" name="TextBox 4"/>
          <p:cNvSpPr txBox="1"/>
          <p:nvPr/>
        </p:nvSpPr>
        <p:spPr>
          <a:xfrm>
            <a:off x="8061959" y="1394823"/>
            <a:ext cx="3786052" cy="5509200"/>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dirty="0" smtClean="0"/>
              <a:t>24X segment includes 5% of total customers but contributes 12% of total revenue. The segment includes 47 almost lost customers, whose GMV is even higher than champions</a:t>
            </a:r>
          </a:p>
          <a:p>
            <a:pPr marL="285750" indent="-285750">
              <a:spcBef>
                <a:spcPts val="600"/>
              </a:spcBef>
              <a:buFont typeface="Arial" panose="020B0604020202020204" pitchFamily="34" charset="0"/>
              <a:buChar char="•"/>
            </a:pPr>
            <a:r>
              <a:rPr lang="en-US" dirty="0" smtClean="0"/>
              <a:t>For </a:t>
            </a:r>
            <a:r>
              <a:rPr lang="en-US" b="1" dirty="0" smtClean="0"/>
              <a:t>loyal customers </a:t>
            </a:r>
            <a:r>
              <a:rPr lang="en-US" dirty="0" smtClean="0"/>
              <a:t>in 24X, marketing strategy should focus on </a:t>
            </a:r>
            <a:r>
              <a:rPr lang="en-US" b="1" dirty="0" smtClean="0"/>
              <a:t>upsell </a:t>
            </a:r>
            <a:r>
              <a:rPr lang="en-US" dirty="0" smtClean="0"/>
              <a:t>by incentivizing them to purchase more higher value products</a:t>
            </a:r>
            <a:r>
              <a:rPr lang="en-SG" dirty="0" smtClean="0"/>
              <a:t>.</a:t>
            </a:r>
          </a:p>
          <a:p>
            <a:pPr marL="285750" indent="-285750">
              <a:spcBef>
                <a:spcPts val="600"/>
              </a:spcBef>
              <a:buFont typeface="Arial" panose="020B0604020202020204" pitchFamily="34" charset="0"/>
              <a:buChar char="•"/>
            </a:pPr>
            <a:r>
              <a:rPr lang="en-US" dirty="0" smtClean="0"/>
              <a:t>For </a:t>
            </a:r>
            <a:r>
              <a:rPr lang="en-US" b="1" dirty="0" smtClean="0"/>
              <a:t>Almost Lost</a:t>
            </a:r>
            <a:r>
              <a:rPr lang="en-US" dirty="0" smtClean="0"/>
              <a:t> in 24X, their GMV is even higher than champions, though </a:t>
            </a:r>
            <a:r>
              <a:rPr lang="en-US" dirty="0" err="1" smtClean="0"/>
              <a:t>recency</a:t>
            </a:r>
            <a:r>
              <a:rPr lang="en-US" dirty="0" smtClean="0"/>
              <a:t> is not a good gauge of valuable customer, but low </a:t>
            </a:r>
            <a:r>
              <a:rPr lang="en-US" dirty="0" err="1" smtClean="0"/>
              <a:t>recency</a:t>
            </a:r>
            <a:r>
              <a:rPr lang="en-US" dirty="0" smtClean="0"/>
              <a:t> could suggest low engagement. Marketing strategy could focus more on </a:t>
            </a:r>
            <a:r>
              <a:rPr lang="en-US" dirty="0" err="1" smtClean="0"/>
              <a:t>reteinion</a:t>
            </a:r>
            <a:r>
              <a:rPr lang="en-US" dirty="0" smtClean="0"/>
              <a:t> for this group.</a:t>
            </a:r>
            <a:endParaRPr lang="en-US" b="1" dirty="0" smtClean="0"/>
          </a:p>
        </p:txBody>
      </p:sp>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9616" r="9847" b="3018"/>
          <a:stretch/>
        </p:blipFill>
        <p:spPr>
          <a:xfrm>
            <a:off x="574765" y="1394823"/>
            <a:ext cx="6975565" cy="5250048"/>
          </a:xfrm>
        </p:spPr>
      </p:pic>
    </p:spTree>
    <p:extLst>
      <p:ext uri="{BB962C8B-B14F-4D97-AF65-F5344CB8AC3E}">
        <p14:creationId xmlns:p14="http://schemas.microsoft.com/office/powerpoint/2010/main" val="1859604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1: Tableau BA Board</a:t>
            </a:r>
            <a:endParaRPr lang="en-SG"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137443"/>
            <a:ext cx="8358051" cy="5685090"/>
          </a:xfrm>
          <a:prstGeom prst="rect">
            <a:avLst/>
          </a:prstGeom>
        </p:spPr>
      </p:pic>
    </p:spTree>
    <p:extLst>
      <p:ext uri="{BB962C8B-B14F-4D97-AF65-F5344CB8AC3E}">
        <p14:creationId xmlns:p14="http://schemas.microsoft.com/office/powerpoint/2010/main" val="2863464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2: Tableau BA Board</a:t>
            </a:r>
            <a:endParaRPr lang="en-SG"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513" t="2922" r="10465" b="2648"/>
          <a:stretch/>
        </p:blipFill>
        <p:spPr>
          <a:xfrm>
            <a:off x="838200" y="1231900"/>
            <a:ext cx="7516660" cy="5543672"/>
          </a:xfrm>
          <a:prstGeom prst="rect">
            <a:avLst/>
          </a:prstGeom>
        </p:spPr>
      </p:pic>
    </p:spTree>
    <p:extLst>
      <p:ext uri="{BB962C8B-B14F-4D97-AF65-F5344CB8AC3E}">
        <p14:creationId xmlns:p14="http://schemas.microsoft.com/office/powerpoint/2010/main" val="2363633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Analysis</a:t>
            </a:r>
            <a:endParaRPr lang="en-SG" dirty="0"/>
          </a:p>
        </p:txBody>
      </p:sp>
      <p:sp>
        <p:nvSpPr>
          <p:cNvPr id="5" name="TextBox 4"/>
          <p:cNvSpPr txBox="1"/>
          <p:nvPr/>
        </p:nvSpPr>
        <p:spPr>
          <a:xfrm>
            <a:off x="8205651" y="1785167"/>
            <a:ext cx="3394166" cy="4678204"/>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dirty="0" smtClean="0"/>
              <a:t>Daily register number fluctuates instead of growing steadily, suggesting that user registration is most likely driven by independent marketing campaigns.</a:t>
            </a:r>
          </a:p>
          <a:p>
            <a:pPr marL="285750" indent="-285750">
              <a:spcBef>
                <a:spcPts val="600"/>
              </a:spcBef>
              <a:buFont typeface="Arial" panose="020B0604020202020204" pitchFamily="34" charset="0"/>
              <a:buChar char="•"/>
            </a:pPr>
            <a:r>
              <a:rPr lang="en-US" dirty="0" smtClean="0"/>
              <a:t>Data point of how registers direct to our platform and GMV of first 30 days should be captured. By doing so, we can optimize marketing channels.</a:t>
            </a:r>
          </a:p>
          <a:p>
            <a:pPr marL="285750" indent="-285750">
              <a:spcBef>
                <a:spcPts val="600"/>
              </a:spcBef>
              <a:buFont typeface="Arial" panose="020B0604020202020204" pitchFamily="34" charset="0"/>
              <a:buChar char="•"/>
            </a:pPr>
            <a:r>
              <a:rPr lang="en-US" dirty="0" smtClean="0"/>
              <a:t>User referral program is recommended to incentivize existing customers to invite new registers.</a:t>
            </a:r>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5150" y="1231900"/>
            <a:ext cx="7755335" cy="5338717"/>
          </a:xfrm>
        </p:spPr>
      </p:pic>
    </p:spTree>
    <p:extLst>
      <p:ext uri="{BB962C8B-B14F-4D97-AF65-F5344CB8AC3E}">
        <p14:creationId xmlns:p14="http://schemas.microsoft.com/office/powerpoint/2010/main" val="4034138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Analysis</a:t>
            </a:r>
            <a:endParaRPr lang="en-SG"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4029"/>
          <a:stretch/>
        </p:blipFill>
        <p:spPr>
          <a:xfrm>
            <a:off x="541767" y="1636038"/>
            <a:ext cx="7839265" cy="4702132"/>
          </a:xfrm>
        </p:spPr>
      </p:pic>
      <p:sp>
        <p:nvSpPr>
          <p:cNvPr id="5" name="TextBox 4"/>
          <p:cNvSpPr txBox="1"/>
          <p:nvPr/>
        </p:nvSpPr>
        <p:spPr>
          <a:xfrm>
            <a:off x="8381032" y="1659966"/>
            <a:ext cx="3394166" cy="3770263"/>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dirty="0" smtClean="0"/>
              <a:t>Within daily registers, the number of registers who purchased on platform is low. This might suggest opportunities to optimize user activation process.  </a:t>
            </a:r>
          </a:p>
          <a:p>
            <a:pPr marL="285750" indent="-285750">
              <a:spcBef>
                <a:spcPts val="600"/>
              </a:spcBef>
              <a:buFont typeface="Arial" panose="020B0604020202020204" pitchFamily="34" charset="0"/>
              <a:buChar char="•"/>
            </a:pPr>
            <a:r>
              <a:rPr lang="en-US" dirty="0" smtClean="0"/>
              <a:t>A further study is required to understand user activation behavior and optimize activation process. A A/B testing is suggested when implementing those changes. </a:t>
            </a:r>
          </a:p>
        </p:txBody>
      </p:sp>
    </p:spTree>
    <p:extLst>
      <p:ext uri="{BB962C8B-B14F-4D97-AF65-F5344CB8AC3E}">
        <p14:creationId xmlns:p14="http://schemas.microsoft.com/office/powerpoint/2010/main" val="1033493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224" y="412184"/>
            <a:ext cx="11309491" cy="866775"/>
          </a:xfrm>
        </p:spPr>
        <p:txBody>
          <a:bodyPr>
            <a:normAutofit fontScale="90000"/>
          </a:bodyPr>
          <a:lstStyle/>
          <a:p>
            <a:r>
              <a:rPr lang="en-US" dirty="0" smtClean="0"/>
              <a:t>Duration Analysis from Register to First Purchase</a:t>
            </a:r>
            <a:endParaRPr lang="en-SG"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47043"/>
            <a:ext cx="5590918" cy="3183346"/>
          </a:xfrm>
          <a:prstGeom prst="rect">
            <a:avLst/>
          </a:prstGeom>
        </p:spPr>
      </p:pic>
      <p:pic>
        <p:nvPicPr>
          <p:cNvPr id="7" name="Picture 6"/>
          <p:cNvPicPr>
            <a:picLocks noChangeAspect="1"/>
          </p:cNvPicPr>
          <p:nvPr/>
        </p:nvPicPr>
        <p:blipFill>
          <a:blip r:embed="rId3"/>
          <a:stretch>
            <a:fillRect/>
          </a:stretch>
        </p:blipFill>
        <p:spPr>
          <a:xfrm>
            <a:off x="6429118" y="1460106"/>
            <a:ext cx="5482597" cy="3103849"/>
          </a:xfrm>
          <a:prstGeom prst="rect">
            <a:avLst/>
          </a:prstGeom>
        </p:spPr>
      </p:pic>
      <p:sp>
        <p:nvSpPr>
          <p:cNvPr id="9" name="TextBox 8"/>
          <p:cNvSpPr txBox="1"/>
          <p:nvPr/>
        </p:nvSpPr>
        <p:spPr>
          <a:xfrm>
            <a:off x="710544" y="4832469"/>
            <a:ext cx="11437147" cy="723275"/>
          </a:xfrm>
          <a:prstGeom prst="rect">
            <a:avLst/>
          </a:prstGeom>
          <a:noFill/>
        </p:spPr>
        <p:txBody>
          <a:bodyPr wrap="square" rtlCol="0">
            <a:spAutoFit/>
          </a:bodyPr>
          <a:lstStyle/>
          <a:p>
            <a:pPr>
              <a:spcBef>
                <a:spcPts val="600"/>
              </a:spcBef>
            </a:pPr>
            <a:endParaRPr lang="en-US" dirty="0" smtClean="0"/>
          </a:p>
          <a:p>
            <a:pPr>
              <a:spcBef>
                <a:spcPts val="600"/>
              </a:spcBef>
            </a:pPr>
            <a:endParaRPr lang="en-US" dirty="0" smtClean="0"/>
          </a:p>
        </p:txBody>
      </p:sp>
      <p:sp>
        <p:nvSpPr>
          <p:cNvPr id="10" name="TextBox 9"/>
          <p:cNvSpPr txBox="1"/>
          <p:nvPr/>
        </p:nvSpPr>
        <p:spPr>
          <a:xfrm>
            <a:off x="2651759" y="4647803"/>
            <a:ext cx="2416629" cy="369332"/>
          </a:xfrm>
          <a:prstGeom prst="rect">
            <a:avLst/>
          </a:prstGeom>
          <a:noFill/>
        </p:spPr>
        <p:txBody>
          <a:bodyPr wrap="square" rtlCol="0">
            <a:spAutoFit/>
          </a:bodyPr>
          <a:lstStyle/>
          <a:p>
            <a:r>
              <a:rPr lang="en-US" dirty="0" smtClean="0"/>
              <a:t>CDF Distribution</a:t>
            </a:r>
            <a:endParaRPr lang="en-SG" dirty="0"/>
          </a:p>
        </p:txBody>
      </p:sp>
      <p:sp>
        <p:nvSpPr>
          <p:cNvPr id="11" name="TextBox 10"/>
          <p:cNvSpPr txBox="1"/>
          <p:nvPr/>
        </p:nvSpPr>
        <p:spPr>
          <a:xfrm>
            <a:off x="8656319" y="4584941"/>
            <a:ext cx="2416629" cy="369332"/>
          </a:xfrm>
          <a:prstGeom prst="rect">
            <a:avLst/>
          </a:prstGeom>
          <a:noFill/>
        </p:spPr>
        <p:txBody>
          <a:bodyPr wrap="square" rtlCol="0">
            <a:spAutoFit/>
          </a:bodyPr>
          <a:lstStyle/>
          <a:p>
            <a:r>
              <a:rPr lang="en-US" dirty="0" smtClean="0"/>
              <a:t>PDF Distribution</a:t>
            </a:r>
            <a:endParaRPr lang="en-SG" dirty="0"/>
          </a:p>
        </p:txBody>
      </p:sp>
      <p:sp>
        <p:nvSpPr>
          <p:cNvPr id="12" name="TextBox 11"/>
          <p:cNvSpPr txBox="1"/>
          <p:nvPr/>
        </p:nvSpPr>
        <p:spPr>
          <a:xfrm>
            <a:off x="735874" y="4611186"/>
            <a:ext cx="11437147" cy="2108269"/>
          </a:xfrm>
          <a:prstGeom prst="rect">
            <a:avLst/>
          </a:prstGeom>
          <a:noFill/>
        </p:spPr>
        <p:txBody>
          <a:bodyPr wrap="square" rtlCol="0">
            <a:spAutoFit/>
          </a:bodyPr>
          <a:lstStyle/>
          <a:p>
            <a:pPr>
              <a:spcBef>
                <a:spcPts val="600"/>
              </a:spcBef>
            </a:pPr>
            <a:endParaRPr lang="en-US" dirty="0" smtClean="0"/>
          </a:p>
          <a:p>
            <a:pPr marL="285750" indent="-285750">
              <a:spcBef>
                <a:spcPts val="600"/>
              </a:spcBef>
              <a:buFont typeface="Arial" panose="020B0604020202020204" pitchFamily="34" charset="0"/>
              <a:buChar char="•"/>
            </a:pPr>
            <a:r>
              <a:rPr lang="en-US" dirty="0" smtClean="0"/>
              <a:t>We also try to understand the distribution of time duration between the register to first purchase. For this analysis, the CDF (Cumulative Distribution Function) and PDF (Probability Density Function)  are plotted, which indicates some interesting insights. For example, for users with at least one purchase, around 80% of the first purchase happens within 10 days, 90% happens within 20 days. Around 35% of the users have same day purchase.  We may use this data to guide our activation process, e.g. providing incentive to activate new user within the first 10 days.</a:t>
            </a:r>
            <a:endParaRPr lang="en-US" dirty="0"/>
          </a:p>
        </p:txBody>
      </p:sp>
    </p:spTree>
    <p:extLst>
      <p:ext uri="{BB962C8B-B14F-4D97-AF65-F5344CB8AC3E}">
        <p14:creationId xmlns:p14="http://schemas.microsoft.com/office/powerpoint/2010/main" val="841681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Trend Analysis</a:t>
            </a:r>
            <a:endParaRPr lang="en-SG"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4830"/>
          <a:stretch/>
        </p:blipFill>
        <p:spPr>
          <a:xfrm>
            <a:off x="511628" y="1453969"/>
            <a:ext cx="8755853" cy="5208089"/>
          </a:xfrm>
        </p:spPr>
      </p:pic>
      <p:sp>
        <p:nvSpPr>
          <p:cNvPr id="5" name="TextBox 4"/>
          <p:cNvSpPr txBox="1"/>
          <p:nvPr/>
        </p:nvSpPr>
        <p:spPr>
          <a:xfrm>
            <a:off x="9356128" y="1453969"/>
            <a:ext cx="2815662" cy="4878259"/>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dirty="0" smtClean="0"/>
              <a:t>All three indicators grow steadily from Nov to 24</a:t>
            </a:r>
            <a:r>
              <a:rPr lang="en-US" baseline="30000" dirty="0" smtClean="0"/>
              <a:t>th</a:t>
            </a:r>
            <a:r>
              <a:rPr lang="en-US" dirty="0" smtClean="0"/>
              <a:t> Nov. after that, daily user login and transactions slowed down and reached plateau. Most worriedly, both transactions an GMV dropped on few days after 24</a:t>
            </a:r>
            <a:r>
              <a:rPr lang="en-US" baseline="30000" dirty="0" smtClean="0"/>
              <a:t>th</a:t>
            </a:r>
            <a:r>
              <a:rPr lang="en-US" dirty="0" smtClean="0"/>
              <a:t> Nov.</a:t>
            </a:r>
          </a:p>
          <a:p>
            <a:pPr marL="285750" indent="-285750">
              <a:spcBef>
                <a:spcPts val="600"/>
              </a:spcBef>
              <a:buFont typeface="Arial" panose="020B0604020202020204" pitchFamily="34" charset="0"/>
              <a:buChar char="•"/>
            </a:pPr>
            <a:r>
              <a:rPr lang="en-US" dirty="0" smtClean="0"/>
              <a:t>If the business is still in growth stage, a slow down signals weak engagement etc. a further study is required.</a:t>
            </a:r>
          </a:p>
        </p:txBody>
      </p:sp>
    </p:spTree>
    <p:extLst>
      <p:ext uri="{BB962C8B-B14F-4D97-AF65-F5344CB8AC3E}">
        <p14:creationId xmlns:p14="http://schemas.microsoft.com/office/powerpoint/2010/main" val="1264636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Weekly Trend Analysis</a:t>
            </a:r>
            <a:endParaRPr lang="en-S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22524"/>
            <a:ext cx="4111630" cy="5382332"/>
          </a:xfrm>
          <a:prstGeom prst="rect">
            <a:avLst/>
          </a:prstGeom>
        </p:spPr>
      </p:pic>
      <p:sp>
        <p:nvSpPr>
          <p:cNvPr id="6" name="TextBox 5"/>
          <p:cNvSpPr txBox="1"/>
          <p:nvPr/>
        </p:nvSpPr>
        <p:spPr>
          <a:xfrm>
            <a:off x="7307436" y="1705421"/>
            <a:ext cx="4046364" cy="2108269"/>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dirty="0" smtClean="0"/>
              <a:t>The weekly trend is also provided as to provide a monitoring and diagnosis of how the business is going. </a:t>
            </a:r>
          </a:p>
          <a:p>
            <a:pPr marL="285750" indent="-285750">
              <a:spcBef>
                <a:spcPts val="600"/>
              </a:spcBef>
              <a:buFont typeface="Arial" panose="020B0604020202020204" pitchFamily="34" charset="0"/>
              <a:buChar char="•"/>
            </a:pPr>
            <a:r>
              <a:rPr lang="en-US" dirty="0" smtClean="0"/>
              <a:t>Compared to the daily trend, weekly trend is more smooth and noise robust.</a:t>
            </a:r>
          </a:p>
        </p:txBody>
      </p:sp>
    </p:spTree>
    <p:extLst>
      <p:ext uri="{BB962C8B-B14F-4D97-AF65-F5344CB8AC3E}">
        <p14:creationId xmlns:p14="http://schemas.microsoft.com/office/powerpoint/2010/main" val="239166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Hourly Trend Analysis</a:t>
            </a:r>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962" y="1231900"/>
            <a:ext cx="7588103" cy="2617014"/>
          </a:xfrm>
          <a:prstGeom prst="rect">
            <a:avLst/>
          </a:prstGeom>
        </p:spPr>
      </p:pic>
      <p:sp>
        <p:nvSpPr>
          <p:cNvPr id="5" name="TextBox 4"/>
          <p:cNvSpPr txBox="1"/>
          <p:nvPr/>
        </p:nvSpPr>
        <p:spPr>
          <a:xfrm>
            <a:off x="8640464" y="1231900"/>
            <a:ext cx="2815662" cy="4955203"/>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dirty="0" smtClean="0"/>
              <a:t>From the hourly login and transaction trend, we can identify the daily peak and off-peak periods when users come to the platform.</a:t>
            </a:r>
          </a:p>
          <a:p>
            <a:pPr marL="285750" indent="-285750">
              <a:spcBef>
                <a:spcPts val="600"/>
              </a:spcBef>
              <a:buFont typeface="Arial" panose="020B0604020202020204" pitchFamily="34" charset="0"/>
              <a:buChar char="•"/>
            </a:pPr>
            <a:endParaRPr lang="en-US" dirty="0"/>
          </a:p>
          <a:p>
            <a:pPr marL="285750" indent="-285750">
              <a:spcBef>
                <a:spcPts val="600"/>
              </a:spcBef>
              <a:buFont typeface="Arial" panose="020B0604020202020204" pitchFamily="34" charset="0"/>
              <a:buChar char="•"/>
            </a:pPr>
            <a:r>
              <a:rPr lang="en-US" dirty="0" smtClean="0"/>
              <a:t>The data can be used to guide on (1) deciding when we should use push notifications to engage uses; (2) hours for system upgrade as to minimize the business impact.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801" y="3848914"/>
            <a:ext cx="7588103" cy="2734766"/>
          </a:xfrm>
          <a:prstGeom prst="rect">
            <a:avLst/>
          </a:prstGeom>
        </p:spPr>
      </p:pic>
    </p:spTree>
    <p:extLst>
      <p:ext uri="{BB962C8B-B14F-4D97-AF65-F5344CB8AC3E}">
        <p14:creationId xmlns:p14="http://schemas.microsoft.com/office/powerpoint/2010/main" val="190172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Trend by Items</a:t>
            </a:r>
            <a:endParaRPr lang="en-SG" dirty="0"/>
          </a:p>
        </p:txBody>
      </p:sp>
      <p:sp>
        <p:nvSpPr>
          <p:cNvPr id="6" name="TextBox 5"/>
          <p:cNvSpPr txBox="1"/>
          <p:nvPr/>
        </p:nvSpPr>
        <p:spPr>
          <a:xfrm>
            <a:off x="735874" y="4820194"/>
            <a:ext cx="11437147" cy="1831271"/>
          </a:xfrm>
          <a:prstGeom prst="rect">
            <a:avLst/>
          </a:prstGeom>
          <a:noFill/>
        </p:spPr>
        <p:txBody>
          <a:bodyPr wrap="square" rtlCol="0">
            <a:spAutoFit/>
          </a:bodyPr>
          <a:lstStyle/>
          <a:p>
            <a:pPr>
              <a:spcBef>
                <a:spcPts val="600"/>
              </a:spcBef>
            </a:pPr>
            <a:endParaRPr lang="en-US" dirty="0" smtClean="0"/>
          </a:p>
          <a:p>
            <a:pPr marL="285750" indent="-285750">
              <a:spcBef>
                <a:spcPts val="600"/>
              </a:spcBef>
              <a:buFont typeface="Arial" panose="020B0604020202020204" pitchFamily="34" charset="0"/>
              <a:buChar char="•"/>
            </a:pPr>
            <a:r>
              <a:rPr lang="en-US" dirty="0" smtClean="0"/>
              <a:t>The daily trend by item is also shown as above, which indicates that there are more and more SKUs </a:t>
            </a:r>
            <a:r>
              <a:rPr lang="en-US" dirty="0"/>
              <a:t>o</a:t>
            </a:r>
            <a:r>
              <a:rPr lang="en-US" dirty="0" smtClean="0"/>
              <a:t>n the platform. We also notice that while the purchase of some items increase, the purchase of others are decreasing. A decision-making process might be required </a:t>
            </a:r>
            <a:r>
              <a:rPr lang="en-US" dirty="0"/>
              <a:t>to determine if a particular </a:t>
            </a:r>
            <a:r>
              <a:rPr lang="en-US" dirty="0" smtClean="0"/>
              <a:t>SKU </a:t>
            </a:r>
            <a:r>
              <a:rPr lang="en-US" dirty="0"/>
              <a:t>should be kept or discontinued. So the company can reduce inventory </a:t>
            </a:r>
            <a:r>
              <a:rPr lang="en-US" dirty="0" smtClean="0"/>
              <a:t>costs, simplify the procurement, and avoid </a:t>
            </a:r>
            <a:r>
              <a:rPr lang="en-SG" dirty="0" smtClean="0"/>
              <a:t>cannibalization.</a:t>
            </a:r>
            <a:endParaRPr lang="en-US" dirty="0"/>
          </a:p>
        </p:txBody>
      </p:sp>
      <p:pic>
        <p:nvPicPr>
          <p:cNvPr id="3" name="Picture 2"/>
          <p:cNvPicPr>
            <a:picLocks noChangeAspect="1"/>
          </p:cNvPicPr>
          <p:nvPr/>
        </p:nvPicPr>
        <p:blipFill>
          <a:blip r:embed="rId2"/>
          <a:stretch>
            <a:fillRect/>
          </a:stretch>
        </p:blipFill>
        <p:spPr>
          <a:xfrm>
            <a:off x="371546" y="1231899"/>
            <a:ext cx="11820454" cy="4536803"/>
          </a:xfrm>
          <a:prstGeom prst="rect">
            <a:avLst/>
          </a:prstGeom>
        </p:spPr>
      </p:pic>
    </p:spTree>
    <p:extLst>
      <p:ext uri="{BB962C8B-B14F-4D97-AF65-F5344CB8AC3E}">
        <p14:creationId xmlns:p14="http://schemas.microsoft.com/office/powerpoint/2010/main" val="193228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2229</TotalTime>
  <Words>1283</Words>
  <Application>Microsoft Macintosh PowerPoint</Application>
  <PresentationFormat>Widescreen</PresentationFormat>
  <Paragraphs>145</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黑体</vt:lpstr>
      <vt:lpstr>Arial</vt:lpstr>
      <vt:lpstr>Office Theme</vt:lpstr>
      <vt:lpstr>Business Case Analysis</vt:lpstr>
      <vt:lpstr>Content</vt:lpstr>
      <vt:lpstr>User Analysis</vt:lpstr>
      <vt:lpstr>User Analysis</vt:lpstr>
      <vt:lpstr>Duration Analysis from Register to First Purchase</vt:lpstr>
      <vt:lpstr>Daily Trend Analysis</vt:lpstr>
      <vt:lpstr>Weekly Trend Analysis</vt:lpstr>
      <vt:lpstr>Hourly Trend Analysis</vt:lpstr>
      <vt:lpstr>Daily Trend by Items</vt:lpstr>
      <vt:lpstr>FRM Analysis </vt:lpstr>
      <vt:lpstr>FRM Model</vt:lpstr>
      <vt:lpstr>FRM Analysis</vt:lpstr>
      <vt:lpstr>FRM Analysis</vt:lpstr>
      <vt:lpstr>FRM Analysis</vt:lpstr>
      <vt:lpstr>Key Segments</vt:lpstr>
      <vt:lpstr>Segments Overview</vt:lpstr>
      <vt:lpstr>Closer look into 11X</vt:lpstr>
      <vt:lpstr>Retain and Convert 44X</vt:lpstr>
      <vt:lpstr>34X</vt:lpstr>
      <vt:lpstr>24X</vt:lpstr>
      <vt:lpstr>Appendix 1: Tableau BA Board</vt:lpstr>
      <vt:lpstr>Appendix 2: Tableau BA Board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Analysis</dc:title>
  <dc:creator>Mu Yuhong</dc:creator>
  <cp:lastModifiedBy>Yuhong Mu</cp:lastModifiedBy>
  <cp:revision>61</cp:revision>
  <dcterms:created xsi:type="dcterms:W3CDTF">2020-05-22T14:56:49Z</dcterms:created>
  <dcterms:modified xsi:type="dcterms:W3CDTF">2020-05-24T05:26:40Z</dcterms:modified>
</cp:coreProperties>
</file>