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67" r:id="rId3"/>
    <p:sldId id="268" r:id="rId4"/>
    <p:sldId id="325" r:id="rId5"/>
    <p:sldId id="326" r:id="rId6"/>
    <p:sldId id="327" r:id="rId7"/>
    <p:sldId id="269" r:id="rId8"/>
    <p:sldId id="270" r:id="rId9"/>
    <p:sldId id="271" r:id="rId10"/>
    <p:sldId id="272" r:id="rId11"/>
    <p:sldId id="273" r:id="rId12"/>
    <p:sldId id="277" r:id="rId13"/>
    <p:sldId id="274" r:id="rId14"/>
    <p:sldId id="278" r:id="rId15"/>
    <p:sldId id="275" r:id="rId16"/>
    <p:sldId id="316" r:id="rId17"/>
    <p:sldId id="279" r:id="rId18"/>
    <p:sldId id="280" r:id="rId19"/>
    <p:sldId id="281" r:id="rId20"/>
    <p:sldId id="309" r:id="rId21"/>
    <p:sldId id="335" r:id="rId22"/>
    <p:sldId id="320" r:id="rId23"/>
    <p:sldId id="314" r:id="rId24"/>
    <p:sldId id="337" r:id="rId25"/>
    <p:sldId id="336" r:id="rId26"/>
    <p:sldId id="338" r:id="rId27"/>
    <p:sldId id="286" r:id="rId28"/>
    <p:sldId id="287" r:id="rId29"/>
    <p:sldId id="317" r:id="rId30"/>
    <p:sldId id="288" r:id="rId31"/>
    <p:sldId id="318" r:id="rId32"/>
    <p:sldId id="319" r:id="rId33"/>
    <p:sldId id="323" r:id="rId34"/>
    <p:sldId id="290" r:id="rId35"/>
    <p:sldId id="292" r:id="rId36"/>
    <p:sldId id="297" r:id="rId37"/>
    <p:sldId id="301" r:id="rId38"/>
    <p:sldId id="300" r:id="rId39"/>
    <p:sldId id="302" r:id="rId40"/>
    <p:sldId id="303" r:id="rId41"/>
    <p:sldId id="291" r:id="rId42"/>
    <p:sldId id="294" r:id="rId43"/>
    <p:sldId id="305" r:id="rId44"/>
    <p:sldId id="295" r:id="rId45"/>
    <p:sldId id="296" r:id="rId46"/>
    <p:sldId id="304" r:id="rId47"/>
    <p:sldId id="298" r:id="rId48"/>
    <p:sldId id="299" r:id="rId49"/>
    <p:sldId id="306" r:id="rId50"/>
    <p:sldId id="307" r:id="rId51"/>
    <p:sldId id="329" r:id="rId52"/>
    <p:sldId id="331" r:id="rId53"/>
    <p:sldId id="332" r:id="rId54"/>
    <p:sldId id="333" r:id="rId55"/>
    <p:sldId id="334"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78" d="100"/>
          <a:sy n="78" d="100"/>
        </p:scale>
        <p:origin x="878" y="62"/>
      </p:cViewPr>
      <p:guideLst>
        <p:guide orient="horz" pos="2183"/>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A547-2404-5766-B055-CFC58874A759}"/>
              </a:ext>
            </a:extLst>
          </p:cNvPr>
          <p:cNvSpPr>
            <a:spLocks noGrp="1"/>
          </p:cNvSpPr>
          <p:nvPr>
            <p:ph type="title"/>
          </p:nvPr>
        </p:nvSpPr>
        <p:spPr>
          <a:xfrm>
            <a:off x="1674423" y="752917"/>
            <a:ext cx="8596668" cy="1993030"/>
          </a:xfrm>
        </p:spPr>
        <p:txBody>
          <a:bodyPr>
            <a:noAutofit/>
          </a:bodyPr>
          <a:lstStyle/>
          <a:p>
            <a:pPr algn="ctr"/>
            <a:r>
              <a:rPr lang="en-IN" b="1" dirty="0">
                <a:solidFill>
                  <a:schemeClr val="tx1"/>
                </a:solidFill>
                <a:latin typeface="Times New Roman" panose="02020603050405020304" pitchFamily="18" charset="0"/>
                <a:cs typeface="Times New Roman" panose="02020603050405020304" pitchFamily="18" charset="0"/>
              </a:rPr>
              <a:t> Puducherry Technological University</a:t>
            </a:r>
            <a:br>
              <a:rPr lang="en-IN" b="1" dirty="0">
                <a:solidFill>
                  <a:schemeClr val="tx1"/>
                </a:solidFill>
                <a:latin typeface="Times New Roman" panose="02020603050405020304" pitchFamily="18" charset="0"/>
                <a:cs typeface="Times New Roman" panose="02020603050405020304" pitchFamily="18" charset="0"/>
              </a:rPr>
            </a:br>
            <a:r>
              <a:rPr lang="en-IN" b="1" dirty="0">
                <a:solidFill>
                  <a:schemeClr val="tx1"/>
                </a:solidFill>
                <a:latin typeface="Times New Roman" panose="02020603050405020304" pitchFamily="18" charset="0"/>
                <a:cs typeface="Times New Roman" panose="02020603050405020304" pitchFamily="18" charset="0"/>
              </a:rPr>
              <a:t>		Department of Computer Science </a:t>
            </a:r>
            <a:br>
              <a:rPr lang="en-IN" b="1" dirty="0">
                <a:solidFill>
                  <a:schemeClr val="tx1"/>
                </a:solidFill>
                <a:latin typeface="Times New Roman" panose="02020603050405020304" pitchFamily="18" charset="0"/>
                <a:cs typeface="Times New Roman" panose="02020603050405020304" pitchFamily="18" charset="0"/>
              </a:rPr>
            </a:br>
            <a:r>
              <a:rPr lang="en-IN" b="1" dirty="0">
                <a:solidFill>
                  <a:schemeClr val="tx1"/>
                </a:solidFill>
                <a:latin typeface="Times New Roman" panose="02020603050405020304" pitchFamily="18" charset="0"/>
                <a:cs typeface="Times New Roman" panose="02020603050405020304" pitchFamily="18" charset="0"/>
              </a:rPr>
              <a:t>and Engineering </a:t>
            </a:r>
            <a:br>
              <a:rPr lang="en-IN" b="1" dirty="0">
                <a:solidFill>
                  <a:schemeClr val="tx1"/>
                </a:solidFill>
                <a:latin typeface="Times New Roman" panose="02020603050405020304" pitchFamily="18" charset="0"/>
                <a:cs typeface="Times New Roman" panose="02020603050405020304" pitchFamily="18" charset="0"/>
              </a:rPr>
            </a:br>
            <a:br>
              <a:rPr lang="en-IN" b="1" dirty="0">
                <a:solidFill>
                  <a:schemeClr val="tx1"/>
                </a:solidFill>
                <a:latin typeface="Times New Roman" panose="02020603050405020304" pitchFamily="18" charset="0"/>
                <a:cs typeface="Times New Roman" panose="02020603050405020304" pitchFamily="18" charset="0"/>
              </a:rPr>
            </a:br>
            <a:endParaRPr lang="en-IN" b="1" dirty="0">
              <a:solidFill>
                <a:schemeClr val="tx1"/>
              </a:solidFill>
            </a:endParaRPr>
          </a:p>
        </p:txBody>
      </p:sp>
      <p:sp>
        <p:nvSpPr>
          <p:cNvPr id="3" name="Content Placeholder 2">
            <a:extLst>
              <a:ext uri="{FF2B5EF4-FFF2-40B4-BE49-F238E27FC236}">
                <a16:creationId xmlns:a16="http://schemas.microsoft.com/office/drawing/2014/main" id="{C1C4619A-A3ED-53FC-B29D-07F98E7B595E}"/>
              </a:ext>
            </a:extLst>
          </p:cNvPr>
          <p:cNvSpPr>
            <a:spLocks noGrp="1"/>
          </p:cNvSpPr>
          <p:nvPr>
            <p:ph idx="1"/>
          </p:nvPr>
        </p:nvSpPr>
        <p:spPr>
          <a:xfrm>
            <a:off x="1326536" y="2612633"/>
            <a:ext cx="8596668" cy="3880773"/>
          </a:xfrm>
        </p:spPr>
        <p:txBody>
          <a:bodyPr>
            <a:normAutofit/>
          </a:bodyPr>
          <a:lstStyle/>
          <a:p>
            <a:pPr marL="0" indent="0" algn="ctr">
              <a:buNone/>
            </a:pPr>
            <a:endParaRPr lang="en-IN" sz="1050" dirty="0">
              <a:solidFill>
                <a:schemeClr val="tx1"/>
              </a:solidFill>
              <a:latin typeface="Times New Roman" panose="02020603050405020304" pitchFamily="18" charset="0"/>
              <a:ea typeface="Sans Serif Collection" panose="020B0502040504020204" pitchFamily="34" charset="0"/>
              <a:cs typeface="Times New Roman" panose="02020603050405020304" pitchFamily="18" charset="0"/>
            </a:endParaRPr>
          </a:p>
          <a:p>
            <a:pPr marL="0" indent="0" algn="ctr">
              <a:buNone/>
            </a:pPr>
            <a:endParaRPr lang="en-IN" sz="1050" dirty="0">
              <a:solidFill>
                <a:schemeClr val="tx1"/>
              </a:solidFill>
              <a:latin typeface="Times New Roman" panose="02020603050405020304" pitchFamily="18" charset="0"/>
              <a:ea typeface="Sans Serif Collection" panose="020B0502040504020204" pitchFamily="34" charset="0"/>
              <a:cs typeface="Times New Roman" panose="02020603050405020304" pitchFamily="18" charset="0"/>
            </a:endParaRPr>
          </a:p>
          <a:p>
            <a:pPr marL="0" indent="0" algn="ctr">
              <a:buNone/>
            </a:pPr>
            <a:r>
              <a:rPr lang="en-US" sz="2800" b="1" i="0" dirty="0">
                <a:solidFill>
                  <a:schemeClr val="tx1"/>
                </a:solidFill>
                <a:effectLst/>
                <a:latin typeface="Times New Roman" panose="02020603050405020304" pitchFamily="18" charset="0"/>
                <a:cs typeface="Times New Roman" panose="02020603050405020304" pitchFamily="18" charset="0"/>
              </a:rPr>
              <a:t>An Integrated Platform for Handwritten Mathematical Expression Recognition and Adaptive Problem Solving</a:t>
            </a:r>
            <a:endParaRPr lang="en-IN" sz="1050" dirty="0">
              <a:solidFill>
                <a:schemeClr val="tx1"/>
              </a:solidFill>
              <a:latin typeface="Times New Roman" panose="02020603050405020304" pitchFamily="18" charset="0"/>
              <a:cs typeface="Times New Roman" panose="02020603050405020304" pitchFamily="18" charset="0"/>
            </a:endParaRPr>
          </a:p>
          <a:p>
            <a:pPr marL="0" indent="0" algn="ctr">
              <a:buNone/>
            </a:pPr>
            <a:endParaRPr lang="en-IN" sz="1050" dirty="0">
              <a:solidFill>
                <a:schemeClr val="tx1"/>
              </a:solidFill>
              <a:latin typeface="Times New Roman" panose="02020603050405020304" pitchFamily="18" charset="0"/>
              <a:cs typeface="Times New Roman" panose="02020603050405020304" pitchFamily="18" charset="0"/>
            </a:endParaRPr>
          </a:p>
          <a:p>
            <a:pPr marL="0" indent="0" algn="ctr">
              <a:buNone/>
            </a:pPr>
            <a:endParaRPr lang="en-IN" sz="1050" dirty="0">
              <a:solidFill>
                <a:schemeClr val="tx1"/>
              </a:solidFill>
              <a:latin typeface="Times New Roman" panose="02020603050405020304" pitchFamily="18" charset="0"/>
              <a:cs typeface="Times New Roman" panose="02020603050405020304" pitchFamily="18" charset="0"/>
            </a:endParaRPr>
          </a:p>
          <a:p>
            <a:pPr marL="0" indent="0">
              <a:buNone/>
            </a:pPr>
            <a:r>
              <a:rPr lang="en-IN" sz="1800" b="1" dirty="0">
                <a:solidFill>
                  <a:schemeClr val="tx1"/>
                </a:solidFill>
                <a:latin typeface="Times New Roman" panose="02020603050405020304" pitchFamily="18" charset="0"/>
                <a:cs typeface="Times New Roman" panose="02020603050405020304" pitchFamily="18" charset="0"/>
              </a:rPr>
              <a:t>Presented By,									</a:t>
            </a:r>
            <a:r>
              <a:rPr lang="en-IN" b="1" dirty="0">
                <a:solidFill>
                  <a:schemeClr val="tx1"/>
                </a:solidFill>
                <a:latin typeface="Times New Roman" panose="02020603050405020304" pitchFamily="18" charset="0"/>
                <a:cs typeface="Times New Roman" panose="02020603050405020304" pitchFamily="18" charset="0"/>
              </a:rPr>
              <a:t> 	</a:t>
            </a:r>
            <a:r>
              <a:rPr lang="en-IN" sz="1800" b="1" dirty="0">
                <a:solidFill>
                  <a:schemeClr val="tx1"/>
                </a:solidFill>
                <a:latin typeface="Times New Roman" panose="02020603050405020304" pitchFamily="18" charset="0"/>
                <a:cs typeface="Times New Roman" panose="02020603050405020304" pitchFamily="18" charset="0"/>
              </a:rPr>
              <a:t>Under the Guidance of,</a:t>
            </a:r>
          </a:p>
          <a:p>
            <a:pPr marL="0" indent="0">
              <a:buNone/>
            </a:pPr>
            <a:r>
              <a:rPr lang="en-IN" sz="1800" dirty="0">
                <a:solidFill>
                  <a:schemeClr val="tx1"/>
                </a:solidFill>
                <a:latin typeface="Times New Roman" panose="02020603050405020304" pitchFamily="18" charset="0"/>
                <a:cs typeface="Times New Roman" panose="02020603050405020304" pitchFamily="18" charset="0"/>
              </a:rPr>
              <a:t>Kondi Nanda Gopal Umesh Raju  21CS1017		 	Dr. Sagayaraj Francis,	</a:t>
            </a:r>
            <a:endParaRPr lang="en-IN" sz="1800" b="1" dirty="0">
              <a:solidFill>
                <a:schemeClr val="tx1"/>
              </a:solidFill>
              <a:latin typeface="Times New Roman" panose="02020603050405020304" pitchFamily="18" charset="0"/>
              <a:cs typeface="Times New Roman" panose="02020603050405020304" pitchFamily="18" charset="0"/>
            </a:endParaRPr>
          </a:p>
          <a:p>
            <a:pPr marL="0" indent="0">
              <a:buNone/>
            </a:pPr>
            <a:r>
              <a:rPr lang="en-IN" sz="1800" dirty="0">
                <a:solidFill>
                  <a:schemeClr val="tx1"/>
                </a:solidFill>
                <a:latin typeface="Times New Roman" panose="02020603050405020304" pitchFamily="18" charset="0"/>
                <a:cs typeface="Times New Roman" panose="02020603050405020304" pitchFamily="18" charset="0"/>
              </a:rPr>
              <a:t>Vengadesa Boopathi P  21CS1058					 	Professor</a:t>
            </a:r>
          </a:p>
          <a:p>
            <a:pPr marL="0" indent="0">
              <a:buNone/>
            </a:pPr>
            <a:r>
              <a:rPr lang="en-IN" sz="1800" dirty="0">
                <a:solidFill>
                  <a:schemeClr val="tx1"/>
                </a:solidFill>
                <a:latin typeface="Times New Roman" panose="02020603050405020304" pitchFamily="18" charset="0"/>
                <a:cs typeface="Times New Roman" panose="02020603050405020304" pitchFamily="18" charset="0"/>
              </a:rPr>
              <a:t>Gopesh A  21CS2003</a:t>
            </a:r>
            <a:r>
              <a:rPr lang="en-IN" dirty="0">
                <a:solidFill>
                  <a:schemeClr val="tx1"/>
                </a:solidFill>
              </a:rPr>
              <a:t> </a:t>
            </a:r>
          </a:p>
        </p:txBody>
      </p:sp>
      <p:pic>
        <p:nvPicPr>
          <p:cNvPr id="4" name="Picture 3">
            <a:extLst>
              <a:ext uri="{FF2B5EF4-FFF2-40B4-BE49-F238E27FC236}">
                <a16:creationId xmlns:a16="http://schemas.microsoft.com/office/drawing/2014/main" id="{F50E874A-92D5-0DE1-C4C7-FD4E3BEC846B}"/>
              </a:ext>
            </a:extLst>
          </p:cNvPr>
          <p:cNvPicPr>
            <a:picLocks noChangeAspect="1"/>
          </p:cNvPicPr>
          <p:nvPr/>
        </p:nvPicPr>
        <p:blipFill>
          <a:blip r:embed="rId2"/>
          <a:stretch>
            <a:fillRect/>
          </a:stretch>
        </p:blipFill>
        <p:spPr>
          <a:xfrm>
            <a:off x="535802" y="905317"/>
            <a:ext cx="1581468" cy="1554916"/>
          </a:xfrm>
          <a:prstGeom prst="rect">
            <a:avLst/>
          </a:prstGeom>
        </p:spPr>
      </p:pic>
    </p:spTree>
    <p:extLst>
      <p:ext uri="{BB962C8B-B14F-4D97-AF65-F5344CB8AC3E}">
        <p14:creationId xmlns:p14="http://schemas.microsoft.com/office/powerpoint/2010/main" val="898164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EE5DCE-C425-BF1F-09EE-82E65D2B9DA4}"/>
              </a:ext>
            </a:extLst>
          </p:cNvPr>
          <p:cNvSpPr>
            <a:spLocks noGrp="1"/>
          </p:cNvSpPr>
          <p:nvPr>
            <p:ph idx="1"/>
          </p:nvPr>
        </p:nvSpPr>
        <p:spPr>
          <a:xfrm>
            <a:off x="707814" y="250509"/>
            <a:ext cx="8893386" cy="6241731"/>
          </a:xfrm>
        </p:spPr>
        <p:txBody>
          <a:bodyPr>
            <a:noAutofit/>
          </a:bodyPr>
          <a:lstStyle/>
          <a:p>
            <a:pPr marL="0" indent="0" algn="just">
              <a:lnSpc>
                <a:spcPct val="120000"/>
              </a:lnSpc>
              <a:spcBef>
                <a:spcPts val="1372"/>
              </a:spcBef>
              <a:spcAft>
                <a:spcPts val="1029"/>
              </a:spcAft>
              <a:buNone/>
            </a:pPr>
            <a:r>
              <a:rPr lang="en-US" sz="3200" b="1" i="0" dirty="0">
                <a:solidFill>
                  <a:schemeClr val="tx1"/>
                </a:solidFill>
                <a:effectLst/>
                <a:latin typeface="Times New Roman" panose="02020603050405020304" pitchFamily="18" charset="0"/>
                <a:cs typeface="Times New Roman" panose="02020603050405020304" pitchFamily="18" charset="0"/>
              </a:rPr>
              <a:t>Existing Architecture</a:t>
            </a:r>
          </a:p>
          <a:p>
            <a:pPr marL="0" indent="0" algn="just">
              <a:lnSpc>
                <a:spcPct val="120000"/>
              </a:lnSpc>
              <a:spcBef>
                <a:spcPts val="1029"/>
              </a:spcBef>
              <a:spcAft>
                <a:spcPts val="1029"/>
              </a:spcAft>
              <a:buNone/>
            </a:pPr>
            <a:r>
              <a:rPr lang="en-US" sz="2000" b="0" i="0" dirty="0">
                <a:solidFill>
                  <a:schemeClr val="tx1"/>
                </a:solidFill>
                <a:effectLst/>
                <a:latin typeface="Times New Roman" panose="02020603050405020304" pitchFamily="18" charset="0"/>
                <a:cs typeface="Times New Roman" panose="02020603050405020304" pitchFamily="18" charset="0"/>
              </a:rPr>
              <a:t>The GETD framework consists of four key stages:</a:t>
            </a:r>
          </a:p>
          <a:p>
            <a:pPr marL="0" indent="0" algn="just">
              <a:lnSpc>
                <a:spcPct val="120000"/>
              </a:lnSpc>
              <a:spcBef>
                <a:spcPts val="1029"/>
              </a:spcBef>
              <a:spcAft>
                <a:spcPts val="300"/>
              </a:spcAft>
              <a:buNone/>
            </a:pPr>
            <a:r>
              <a:rPr lang="en-US" sz="2000" b="1" i="0" dirty="0">
                <a:solidFill>
                  <a:schemeClr val="tx1"/>
                </a:solidFill>
                <a:effectLst/>
                <a:latin typeface="Times New Roman" panose="02020603050405020304" pitchFamily="18" charset="0"/>
                <a:cs typeface="Times New Roman" panose="02020603050405020304" pitchFamily="18" charset="0"/>
              </a:rPr>
              <a:t>Symbol Detection</a:t>
            </a:r>
            <a:r>
              <a:rPr lang="en-US" sz="2000" b="0" i="0" dirty="0">
                <a:solidFill>
                  <a:schemeClr val="tx1"/>
                </a:solidFill>
                <a:effectLst/>
                <a:latin typeface="Times New Roman" panose="02020603050405020304" pitchFamily="18" charset="0"/>
                <a:cs typeface="Times New Roman" panose="02020603050405020304" pitchFamily="18" charset="0"/>
              </a:rPr>
              <a:t>:</a:t>
            </a:r>
          </a:p>
          <a:p>
            <a:pPr marL="457200" lvl="1" indent="0" algn="just">
              <a:lnSpc>
                <a:spcPct val="120000"/>
              </a:lnSpc>
              <a:spcBef>
                <a:spcPts val="300"/>
              </a:spcBef>
              <a:spcAft>
                <a:spcPts val="1029"/>
              </a:spcAft>
              <a:buNone/>
            </a:pPr>
            <a:r>
              <a:rPr lang="en-US" sz="2000" b="0" i="0" dirty="0">
                <a:solidFill>
                  <a:schemeClr val="tx1"/>
                </a:solidFill>
                <a:effectLst/>
                <a:latin typeface="Times New Roman" panose="02020603050405020304" pitchFamily="18" charset="0"/>
                <a:cs typeface="Times New Roman" panose="02020603050405020304" pitchFamily="18" charset="0"/>
              </a:rPr>
              <a:t>Uses YOLOv5 to localize candidate symbols in the input image.</a:t>
            </a:r>
          </a:p>
          <a:p>
            <a:pPr marL="457200" lvl="1" indent="0" algn="just">
              <a:lnSpc>
                <a:spcPct val="120000"/>
              </a:lnSpc>
              <a:spcBef>
                <a:spcPts val="300"/>
              </a:spcBef>
              <a:spcAft>
                <a:spcPts val="1029"/>
              </a:spcAft>
              <a:buNone/>
            </a:pPr>
            <a:r>
              <a:rPr lang="en-US" sz="2000" b="0" i="0" dirty="0">
                <a:solidFill>
                  <a:schemeClr val="tx1"/>
                </a:solidFill>
                <a:effectLst/>
                <a:latin typeface="Times New Roman" panose="02020603050405020304" pitchFamily="18" charset="0"/>
                <a:cs typeface="Times New Roman" panose="02020603050405020304" pitchFamily="18" charset="0"/>
              </a:rPr>
              <a:t>Detected symbols are treated as nodes in a graph, with bounding boxes but no initial class labels.</a:t>
            </a:r>
          </a:p>
          <a:p>
            <a:pPr marL="0" indent="0" algn="just">
              <a:lnSpc>
                <a:spcPct val="120000"/>
              </a:lnSpc>
              <a:spcBef>
                <a:spcPts val="300"/>
              </a:spcBef>
              <a:spcAft>
                <a:spcPts val="300"/>
              </a:spcAft>
              <a:buNone/>
            </a:pPr>
            <a:r>
              <a:rPr lang="en-US" sz="2000" b="1" i="0" dirty="0">
                <a:solidFill>
                  <a:schemeClr val="tx1"/>
                </a:solidFill>
                <a:effectLst/>
                <a:latin typeface="Times New Roman" panose="02020603050405020304" pitchFamily="18" charset="0"/>
                <a:cs typeface="Times New Roman" panose="02020603050405020304" pitchFamily="18" charset="0"/>
              </a:rPr>
              <a:t>Graph Construction</a:t>
            </a:r>
            <a:r>
              <a:rPr lang="en-US" sz="2000" b="0" i="0" dirty="0">
                <a:solidFill>
                  <a:schemeClr val="tx1"/>
                </a:solidFill>
                <a:effectLst/>
                <a:latin typeface="Times New Roman" panose="02020603050405020304" pitchFamily="18" charset="0"/>
                <a:cs typeface="Times New Roman" panose="02020603050405020304" pitchFamily="18" charset="0"/>
              </a:rPr>
              <a:t>:</a:t>
            </a:r>
          </a:p>
          <a:p>
            <a:pPr marL="457200" lvl="1" indent="0" algn="just">
              <a:lnSpc>
                <a:spcPct val="120000"/>
              </a:lnSpc>
              <a:spcBef>
                <a:spcPts val="300"/>
              </a:spcBef>
              <a:spcAft>
                <a:spcPts val="1029"/>
              </a:spcAft>
              <a:buNone/>
            </a:pPr>
            <a:r>
              <a:rPr lang="en-US" sz="2000" b="0" i="0" dirty="0">
                <a:solidFill>
                  <a:schemeClr val="tx1"/>
                </a:solidFill>
                <a:effectLst/>
                <a:latin typeface="Times New Roman" panose="02020603050405020304" pitchFamily="18" charset="0"/>
                <a:cs typeface="Times New Roman" panose="02020603050405020304" pitchFamily="18" charset="0"/>
              </a:rPr>
              <a:t>Nodes represent detected symbols.</a:t>
            </a:r>
          </a:p>
          <a:p>
            <a:pPr marL="457200" lvl="1" indent="0" algn="just">
              <a:lnSpc>
                <a:spcPct val="120000"/>
              </a:lnSpc>
              <a:spcBef>
                <a:spcPts val="300"/>
              </a:spcBef>
              <a:spcAft>
                <a:spcPts val="1029"/>
              </a:spcAft>
              <a:buNone/>
            </a:pPr>
            <a:r>
              <a:rPr lang="en-US" sz="2000" b="0" i="0" dirty="0">
                <a:solidFill>
                  <a:schemeClr val="tx1"/>
                </a:solidFill>
                <a:effectLst/>
                <a:latin typeface="Times New Roman" panose="02020603050405020304" pitchFamily="18" charset="0"/>
                <a:cs typeface="Times New Roman" panose="02020603050405020304" pitchFamily="18" charset="0"/>
              </a:rPr>
              <a:t>Edges encode spatial relationships between symbols, determined by </a:t>
            </a:r>
            <a:r>
              <a:rPr lang="en-US" sz="2000" i="0" dirty="0">
                <a:solidFill>
                  <a:schemeClr val="tx1"/>
                </a:solidFill>
                <a:effectLst/>
                <a:latin typeface="Times New Roman" panose="02020603050405020304" pitchFamily="18" charset="0"/>
                <a:cs typeface="Times New Roman" panose="02020603050405020304" pitchFamily="18" charset="0"/>
              </a:rPr>
              <a:t>line-of-sight (LOS) </a:t>
            </a:r>
            <a:r>
              <a:rPr lang="en-US" sz="2000" b="0" i="0" dirty="0">
                <a:solidFill>
                  <a:schemeClr val="tx1"/>
                </a:solidFill>
                <a:effectLst/>
                <a:latin typeface="Times New Roman" panose="02020603050405020304" pitchFamily="18" charset="0"/>
                <a:cs typeface="Times New Roman" panose="02020603050405020304" pitchFamily="18" charset="0"/>
              </a:rPr>
              <a:t>neighborhood (symbols not occluded by others).</a:t>
            </a:r>
          </a:p>
          <a:p>
            <a:pPr marL="457200" lvl="1" indent="0" algn="just">
              <a:lnSpc>
                <a:spcPct val="120000"/>
              </a:lnSpc>
              <a:spcBef>
                <a:spcPts val="300"/>
              </a:spcBef>
              <a:spcAft>
                <a:spcPts val="1029"/>
              </a:spcAft>
              <a:buNone/>
            </a:pPr>
            <a:r>
              <a:rPr lang="en-US" sz="2000" b="0" i="0" dirty="0">
                <a:solidFill>
                  <a:schemeClr val="tx1"/>
                </a:solidFill>
                <a:effectLst/>
                <a:latin typeface="Times New Roman" panose="02020603050405020304" pitchFamily="18" charset="0"/>
                <a:cs typeface="Times New Roman" panose="02020603050405020304" pitchFamily="18" charset="0"/>
              </a:rPr>
              <a:t>Node and edge features are extracted via CNN from the image’s visual feature map.</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996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589BF-BA5A-9352-B8FF-F34FBB66F036}"/>
              </a:ext>
            </a:extLst>
          </p:cNvPr>
          <p:cNvSpPr>
            <a:spLocks noGrp="1"/>
          </p:cNvSpPr>
          <p:nvPr>
            <p:ph idx="1"/>
          </p:nvPr>
        </p:nvSpPr>
        <p:spPr>
          <a:xfrm>
            <a:off x="697654" y="646749"/>
            <a:ext cx="8680026" cy="5936931"/>
          </a:xfrm>
        </p:spPr>
        <p:txBody>
          <a:bodyPr>
            <a:noAutofit/>
          </a:bodyPr>
          <a:lstStyle/>
          <a:p>
            <a:pPr marL="0" indent="0" algn="just">
              <a:lnSpc>
                <a:spcPct val="120000"/>
              </a:lnSpc>
              <a:spcBef>
                <a:spcPts val="300"/>
              </a:spcBef>
              <a:spcAft>
                <a:spcPts val="300"/>
              </a:spcAft>
              <a:buNone/>
            </a:pPr>
            <a:r>
              <a:rPr lang="en-US" sz="2000" b="1" i="0" dirty="0">
                <a:solidFill>
                  <a:schemeClr val="tx1"/>
                </a:solidFill>
                <a:effectLst/>
                <a:latin typeface="Times New Roman" panose="02020603050405020304" pitchFamily="18" charset="0"/>
                <a:cs typeface="Times New Roman" panose="02020603050405020304" pitchFamily="18" charset="0"/>
              </a:rPr>
              <a:t>Graph Encoder (GNN)</a:t>
            </a:r>
            <a:r>
              <a:rPr lang="en-US" sz="2000" b="0" i="0" dirty="0">
                <a:solidFill>
                  <a:schemeClr val="tx1"/>
                </a:solidFill>
                <a:effectLst/>
                <a:latin typeface="Times New Roman" panose="02020603050405020304" pitchFamily="18" charset="0"/>
                <a:cs typeface="Times New Roman" panose="02020603050405020304" pitchFamily="18" charset="0"/>
              </a:rPr>
              <a:t>:</a:t>
            </a:r>
          </a:p>
          <a:p>
            <a:pPr marL="457200" lvl="1" indent="0" algn="just">
              <a:lnSpc>
                <a:spcPct val="120000"/>
              </a:lnSpc>
              <a:spcBef>
                <a:spcPts val="300"/>
              </a:spcBef>
              <a:spcAft>
                <a:spcPts val="1029"/>
              </a:spcAft>
              <a:buNone/>
            </a:pPr>
            <a:r>
              <a:rPr lang="en-US" sz="2000" b="0" i="0" dirty="0">
                <a:solidFill>
                  <a:schemeClr val="tx1"/>
                </a:solidFill>
                <a:effectLst/>
                <a:latin typeface="Times New Roman" panose="02020603050405020304" pitchFamily="18" charset="0"/>
                <a:cs typeface="Times New Roman" panose="02020603050405020304" pitchFamily="18" charset="0"/>
              </a:rPr>
              <a:t>A </a:t>
            </a:r>
            <a:r>
              <a:rPr lang="en-US" sz="2000" b="1" i="0" dirty="0">
                <a:solidFill>
                  <a:schemeClr val="tx1"/>
                </a:solidFill>
                <a:effectLst/>
                <a:latin typeface="Times New Roman" panose="02020603050405020304" pitchFamily="18" charset="0"/>
                <a:cs typeface="Times New Roman" panose="02020603050405020304" pitchFamily="18" charset="0"/>
              </a:rPr>
              <a:t>Graph Attention Network (GAT)</a:t>
            </a:r>
            <a:r>
              <a:rPr lang="en-US" sz="2000" b="0" i="0" dirty="0">
                <a:solidFill>
                  <a:schemeClr val="tx1"/>
                </a:solidFill>
                <a:effectLst/>
                <a:latin typeface="Times New Roman" panose="02020603050405020304" pitchFamily="18" charset="0"/>
                <a:cs typeface="Times New Roman" panose="02020603050405020304" pitchFamily="18" charset="0"/>
              </a:rPr>
              <a:t> aggregates spatial and structural information.</a:t>
            </a:r>
          </a:p>
          <a:p>
            <a:pPr marL="457200" lvl="1" indent="0" algn="just">
              <a:lnSpc>
                <a:spcPct val="120000"/>
              </a:lnSpc>
              <a:spcBef>
                <a:spcPts val="300"/>
              </a:spcBef>
              <a:spcAft>
                <a:spcPts val="1029"/>
              </a:spcAft>
              <a:buNone/>
            </a:pPr>
            <a:r>
              <a:rPr lang="en-US" sz="2000" b="0" i="0" dirty="0">
                <a:solidFill>
                  <a:schemeClr val="tx1"/>
                </a:solidFill>
                <a:effectLst/>
                <a:latin typeface="Times New Roman" panose="02020603050405020304" pitchFamily="18" charset="0"/>
                <a:cs typeface="Times New Roman" panose="02020603050405020304" pitchFamily="18" charset="0"/>
              </a:rPr>
              <a:t>Node and edge features are updated iteratively through attention mechanisms, capturing contextual relationships.</a:t>
            </a:r>
          </a:p>
          <a:p>
            <a:pPr marL="457200" lvl="1" indent="0" algn="just">
              <a:lnSpc>
                <a:spcPct val="120000"/>
              </a:lnSpc>
              <a:spcBef>
                <a:spcPts val="300"/>
              </a:spcBef>
              <a:spcAft>
                <a:spcPts val="1029"/>
              </a:spcAft>
              <a:buNone/>
            </a:pPr>
            <a:r>
              <a:rPr lang="en-US" sz="2000" b="0" i="0" dirty="0">
                <a:solidFill>
                  <a:schemeClr val="tx1"/>
                </a:solidFill>
                <a:effectLst/>
                <a:latin typeface="Times New Roman" panose="02020603050405020304" pitchFamily="18" charset="0"/>
                <a:cs typeface="Times New Roman" panose="02020603050405020304" pitchFamily="18" charset="0"/>
              </a:rPr>
              <a:t>Embedding guidance via auxiliary losses (node/edge classification) ensures meaningful feature learning.</a:t>
            </a:r>
          </a:p>
          <a:p>
            <a:pPr marL="0" indent="0" algn="just">
              <a:lnSpc>
                <a:spcPct val="120000"/>
              </a:lnSpc>
              <a:spcBef>
                <a:spcPts val="300"/>
              </a:spcBef>
              <a:spcAft>
                <a:spcPts val="300"/>
              </a:spcAft>
              <a:buNone/>
            </a:pPr>
            <a:r>
              <a:rPr lang="en-US" sz="2000" b="1" i="0" dirty="0">
                <a:solidFill>
                  <a:schemeClr val="tx1"/>
                </a:solidFill>
                <a:effectLst/>
                <a:latin typeface="Times New Roman" panose="02020603050405020304" pitchFamily="18" charset="0"/>
                <a:cs typeface="Times New Roman" panose="02020603050405020304" pitchFamily="18" charset="0"/>
              </a:rPr>
              <a:t>Transformer Decoder</a:t>
            </a:r>
            <a:r>
              <a:rPr lang="en-US" sz="2000" b="0" i="0" dirty="0">
                <a:solidFill>
                  <a:schemeClr val="tx1"/>
                </a:solidFill>
                <a:effectLst/>
                <a:latin typeface="Times New Roman" panose="02020603050405020304" pitchFamily="18" charset="0"/>
                <a:cs typeface="Times New Roman" panose="02020603050405020304" pitchFamily="18" charset="0"/>
              </a:rPr>
              <a:t>:</a:t>
            </a:r>
          </a:p>
          <a:p>
            <a:pPr marL="457200" lvl="1" indent="0" algn="just">
              <a:lnSpc>
                <a:spcPct val="120000"/>
              </a:lnSpc>
              <a:spcBef>
                <a:spcPts val="300"/>
              </a:spcBef>
              <a:spcAft>
                <a:spcPts val="1029"/>
              </a:spcAft>
              <a:buNone/>
            </a:pPr>
            <a:r>
              <a:rPr lang="en-US" sz="2000" b="0" i="0" dirty="0">
                <a:solidFill>
                  <a:schemeClr val="tx1"/>
                </a:solidFill>
                <a:effectLst/>
                <a:latin typeface="Times New Roman" panose="02020603050405020304" pitchFamily="18" charset="0"/>
                <a:cs typeface="Times New Roman" panose="02020603050405020304" pitchFamily="18" charset="0"/>
              </a:rPr>
              <a:t>Generates LaTeX tokens autoregressively using multi-head attention over the graph encoder’s output.</a:t>
            </a:r>
          </a:p>
          <a:p>
            <a:pPr marL="457200" lvl="1" indent="0" algn="just">
              <a:lnSpc>
                <a:spcPct val="120000"/>
              </a:lnSpc>
              <a:spcBef>
                <a:spcPts val="300"/>
              </a:spcBef>
              <a:spcAft>
                <a:spcPts val="1029"/>
              </a:spcAft>
              <a:buNone/>
            </a:pPr>
            <a:r>
              <a:rPr lang="en-US" sz="2000" b="0" i="0" dirty="0">
                <a:solidFill>
                  <a:schemeClr val="tx1"/>
                </a:solidFill>
                <a:effectLst/>
                <a:latin typeface="Times New Roman" panose="02020603050405020304" pitchFamily="18" charset="0"/>
                <a:cs typeface="Times New Roman" panose="02020603050405020304" pitchFamily="18" charset="0"/>
              </a:rPr>
              <a:t>Employs </a:t>
            </a:r>
            <a:r>
              <a:rPr lang="en-US" sz="2000" b="1" i="0" dirty="0">
                <a:solidFill>
                  <a:schemeClr val="tx1"/>
                </a:solidFill>
                <a:effectLst/>
                <a:latin typeface="Times New Roman" panose="02020603050405020304" pitchFamily="18" charset="0"/>
                <a:cs typeface="Times New Roman" panose="02020603050405020304" pitchFamily="18" charset="0"/>
              </a:rPr>
              <a:t>bidirectional training</a:t>
            </a:r>
            <a:r>
              <a:rPr lang="en-US" sz="2000" b="0" i="0" dirty="0">
                <a:solidFill>
                  <a:schemeClr val="tx1"/>
                </a:solidFill>
                <a:effectLst/>
                <a:latin typeface="Times New Roman" panose="02020603050405020304" pitchFamily="18" charset="0"/>
                <a:cs typeface="Times New Roman" panose="02020603050405020304" pitchFamily="18" charset="0"/>
              </a:rPr>
              <a:t> (left-to-right and right-to-left decoding) to improve sequence modeling.</a:t>
            </a:r>
          </a:p>
          <a:p>
            <a:pPr marL="0" indent="0" algn="just">
              <a:lnSpc>
                <a:spcPct val="120000"/>
              </a:lnSpc>
              <a:buNone/>
            </a:pPr>
            <a:br>
              <a:rPr lang="en-US" sz="2000" dirty="0">
                <a:solidFill>
                  <a:schemeClr val="tx1"/>
                </a:solidFill>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0023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E963-3BE4-1E19-15D9-CB5902CFFB29}"/>
              </a:ext>
            </a:extLst>
          </p:cNvPr>
          <p:cNvSpPr>
            <a:spLocks noGrp="1"/>
          </p:cNvSpPr>
          <p:nvPr>
            <p:ph type="title"/>
          </p:nvPr>
        </p:nvSpPr>
        <p:spPr>
          <a:xfrm>
            <a:off x="677334" y="163762"/>
            <a:ext cx="8596668" cy="1320800"/>
          </a:xfrm>
        </p:spPr>
        <p:txBody>
          <a:bodyPr/>
          <a:lstStyle/>
          <a:p>
            <a:r>
              <a:rPr lang="en-US" b="1" dirty="0">
                <a:solidFill>
                  <a:schemeClr val="tx1"/>
                </a:solidFill>
                <a:latin typeface="Times New Roman" panose="02020603050405020304" pitchFamily="18" charset="0"/>
                <a:cs typeface="Times New Roman" panose="02020603050405020304" pitchFamily="18" charset="0"/>
              </a:rPr>
              <a:t>Existing System Architecture</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5632EEE-F24D-2F7A-C383-F1843F8CF760}"/>
              </a:ext>
            </a:extLst>
          </p:cNvPr>
          <p:cNvPicPr>
            <a:picLocks noChangeAspect="1"/>
          </p:cNvPicPr>
          <p:nvPr/>
        </p:nvPicPr>
        <p:blipFill>
          <a:blip r:embed="rId2"/>
          <a:stretch>
            <a:fillRect/>
          </a:stretch>
        </p:blipFill>
        <p:spPr>
          <a:xfrm>
            <a:off x="566826" y="1301681"/>
            <a:ext cx="8817683" cy="4713039"/>
          </a:xfrm>
          <a:prstGeom prst="rect">
            <a:avLst/>
          </a:prstGeom>
        </p:spPr>
      </p:pic>
    </p:spTree>
    <p:extLst>
      <p:ext uri="{BB962C8B-B14F-4D97-AF65-F5344CB8AC3E}">
        <p14:creationId xmlns:p14="http://schemas.microsoft.com/office/powerpoint/2010/main" val="3263128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EDB31-0A4B-C8AA-20A6-717F1D0089FD}"/>
              </a:ext>
            </a:extLst>
          </p:cNvPr>
          <p:cNvSpPr>
            <a:spLocks noGrp="1"/>
          </p:cNvSpPr>
          <p:nvPr>
            <p:ph idx="1"/>
          </p:nvPr>
        </p:nvSpPr>
        <p:spPr>
          <a:xfrm>
            <a:off x="596054" y="382589"/>
            <a:ext cx="9177866" cy="6150291"/>
          </a:xfrm>
        </p:spPr>
        <p:txBody>
          <a:bodyPr>
            <a:noAutofit/>
          </a:bodyPr>
          <a:lstStyle/>
          <a:p>
            <a:pPr marL="0" indent="0" algn="just">
              <a:lnSpc>
                <a:spcPct val="120000"/>
              </a:lnSpc>
              <a:spcBef>
                <a:spcPts val="1372"/>
              </a:spcBef>
              <a:spcAft>
                <a:spcPts val="1029"/>
              </a:spcAft>
              <a:buNone/>
            </a:pPr>
            <a:r>
              <a:rPr lang="en-US" sz="3200" b="1" i="0" dirty="0">
                <a:solidFill>
                  <a:schemeClr val="tx1"/>
                </a:solidFill>
                <a:effectLst/>
                <a:latin typeface="Times New Roman" panose="02020603050405020304" pitchFamily="18" charset="0"/>
                <a:cs typeface="Times New Roman" panose="02020603050405020304" pitchFamily="18" charset="0"/>
              </a:rPr>
              <a:t>Limitations of Existing Approach</a:t>
            </a:r>
          </a:p>
          <a:p>
            <a:pPr marL="0" indent="0" algn="just">
              <a:lnSpc>
                <a:spcPct val="120000"/>
              </a:lnSpc>
              <a:spcBef>
                <a:spcPts val="1029"/>
              </a:spcBef>
              <a:spcAft>
                <a:spcPts val="300"/>
              </a:spcAft>
              <a:buNone/>
            </a:pPr>
            <a:r>
              <a:rPr lang="en-US" sz="2000" b="1" i="0" dirty="0">
                <a:solidFill>
                  <a:schemeClr val="tx1"/>
                </a:solidFill>
                <a:effectLst/>
                <a:latin typeface="Times New Roman" panose="02020603050405020304" pitchFamily="18" charset="0"/>
                <a:cs typeface="Times New Roman" panose="02020603050405020304" pitchFamily="18" charset="0"/>
              </a:rPr>
              <a:t>1. Symbol Detection Dependency</a:t>
            </a:r>
            <a:r>
              <a:rPr lang="en-US" sz="2000" b="0" i="0" dirty="0">
                <a:solidFill>
                  <a:schemeClr val="tx1"/>
                </a:solidFill>
                <a:effectLst/>
                <a:latin typeface="Times New Roman" panose="02020603050405020304" pitchFamily="18" charset="0"/>
                <a:cs typeface="Times New Roman" panose="02020603050405020304" pitchFamily="18" charset="0"/>
              </a:rPr>
              <a:t>:</a:t>
            </a:r>
          </a:p>
          <a:p>
            <a:pPr marL="457200" lvl="1" indent="0" algn="just">
              <a:lnSpc>
                <a:spcPct val="120000"/>
              </a:lnSpc>
              <a:spcBef>
                <a:spcPts val="300"/>
              </a:spcBef>
              <a:spcAft>
                <a:spcPts val="1029"/>
              </a:spcAft>
              <a:buNone/>
            </a:pPr>
            <a:r>
              <a:rPr lang="en-US" sz="2000" b="0" i="0" dirty="0">
                <a:solidFill>
                  <a:schemeClr val="tx1"/>
                </a:solidFill>
                <a:effectLst/>
                <a:latin typeface="Times New Roman" panose="02020603050405020304" pitchFamily="18" charset="0"/>
                <a:cs typeface="Times New Roman" panose="02020603050405020304" pitchFamily="18" charset="0"/>
              </a:rPr>
              <a:t>Errors in symbol localization (missed or false positives) propagate to graph construction and decoding.</a:t>
            </a:r>
          </a:p>
          <a:p>
            <a:pPr marL="0" indent="0" algn="just">
              <a:lnSpc>
                <a:spcPct val="120000"/>
              </a:lnSpc>
              <a:spcBef>
                <a:spcPts val="300"/>
              </a:spcBef>
              <a:spcAft>
                <a:spcPts val="300"/>
              </a:spcAft>
              <a:buNone/>
            </a:pPr>
            <a:r>
              <a:rPr lang="en-US" sz="2000" b="1" i="0" dirty="0">
                <a:solidFill>
                  <a:schemeClr val="tx1"/>
                </a:solidFill>
                <a:effectLst/>
                <a:latin typeface="Times New Roman" panose="02020603050405020304" pitchFamily="18" charset="0"/>
                <a:cs typeface="Times New Roman" panose="02020603050405020304" pitchFamily="18" charset="0"/>
              </a:rPr>
              <a:t>2. Annotation Cost</a:t>
            </a:r>
            <a:r>
              <a:rPr lang="en-US" sz="2000" b="0" i="0" dirty="0">
                <a:solidFill>
                  <a:schemeClr val="tx1"/>
                </a:solidFill>
                <a:effectLst/>
                <a:latin typeface="Times New Roman" panose="02020603050405020304" pitchFamily="18" charset="0"/>
                <a:cs typeface="Times New Roman" panose="02020603050405020304" pitchFamily="18" charset="0"/>
              </a:rPr>
              <a:t>:</a:t>
            </a:r>
          </a:p>
          <a:p>
            <a:pPr marL="457200" lvl="1" indent="0" algn="just">
              <a:lnSpc>
                <a:spcPct val="120000"/>
              </a:lnSpc>
              <a:spcBef>
                <a:spcPts val="300"/>
              </a:spcBef>
              <a:spcAft>
                <a:spcPts val="1029"/>
              </a:spcAft>
              <a:buNone/>
            </a:pPr>
            <a:r>
              <a:rPr lang="en-US" sz="2000" b="0" i="0" dirty="0">
                <a:solidFill>
                  <a:schemeClr val="tx1"/>
                </a:solidFill>
                <a:effectLst/>
                <a:latin typeface="Times New Roman" panose="02020603050405020304" pitchFamily="18" charset="0"/>
                <a:cs typeface="Times New Roman" panose="02020603050405020304" pitchFamily="18" charset="0"/>
              </a:rPr>
              <a:t>Requires some symbol-level annotated data for training the detector, though semi-supervised learning alleviates this.</a:t>
            </a:r>
          </a:p>
          <a:p>
            <a:pPr marL="0" indent="0" algn="just">
              <a:lnSpc>
                <a:spcPct val="120000"/>
              </a:lnSpc>
              <a:spcBef>
                <a:spcPts val="300"/>
              </a:spcBef>
              <a:spcAft>
                <a:spcPts val="300"/>
              </a:spcAft>
              <a:buNone/>
            </a:pPr>
            <a:r>
              <a:rPr lang="en-US" sz="2000" b="1" i="0" dirty="0">
                <a:solidFill>
                  <a:schemeClr val="tx1"/>
                </a:solidFill>
                <a:effectLst/>
                <a:latin typeface="Times New Roman" panose="02020603050405020304" pitchFamily="18" charset="0"/>
                <a:cs typeface="Times New Roman" panose="02020603050405020304" pitchFamily="18" charset="0"/>
              </a:rPr>
              <a:t>3. Complex Structures</a:t>
            </a:r>
            <a:r>
              <a:rPr lang="en-US" sz="2000" b="0" i="0" dirty="0">
                <a:solidFill>
                  <a:schemeClr val="tx1"/>
                </a:solidFill>
                <a:effectLst/>
                <a:latin typeface="Times New Roman" panose="02020603050405020304" pitchFamily="18" charset="0"/>
                <a:cs typeface="Times New Roman" panose="02020603050405020304" pitchFamily="18" charset="0"/>
              </a:rPr>
              <a:t>:</a:t>
            </a:r>
          </a:p>
          <a:p>
            <a:pPr marL="457200" lvl="1" indent="0" algn="just">
              <a:lnSpc>
                <a:spcPct val="120000"/>
              </a:lnSpc>
              <a:spcBef>
                <a:spcPts val="300"/>
              </a:spcBef>
              <a:spcAft>
                <a:spcPts val="1029"/>
              </a:spcAft>
              <a:buNone/>
            </a:pPr>
            <a:r>
              <a:rPr lang="en-US" sz="2000" b="0" i="0" dirty="0">
                <a:solidFill>
                  <a:schemeClr val="tx1"/>
                </a:solidFill>
                <a:effectLst/>
                <a:latin typeface="Times New Roman" panose="02020603050405020304" pitchFamily="18" charset="0"/>
                <a:cs typeface="Times New Roman" panose="02020603050405020304" pitchFamily="18" charset="0"/>
              </a:rPr>
              <a:t>Challenging spatial arrangements (e.g., nested fractions, overlapping symbols) may not be fully captured by LOS-based edges.</a:t>
            </a:r>
          </a:p>
          <a:p>
            <a:pPr marL="0" indent="0" algn="just">
              <a:lnSpc>
                <a:spcPct val="120000"/>
              </a:lnSpc>
              <a:spcBef>
                <a:spcPts val="300"/>
              </a:spcBef>
              <a:spcAft>
                <a:spcPts val="300"/>
              </a:spcAft>
              <a:buNone/>
            </a:pPr>
            <a:r>
              <a:rPr lang="en-US" sz="2000" b="1" i="0" dirty="0">
                <a:solidFill>
                  <a:schemeClr val="tx1"/>
                </a:solidFill>
                <a:effectLst/>
                <a:latin typeface="Times New Roman" panose="02020603050405020304" pitchFamily="18" charset="0"/>
                <a:cs typeface="Times New Roman" panose="02020603050405020304" pitchFamily="18" charset="0"/>
              </a:rPr>
              <a:t>4. Performance Trade-off</a:t>
            </a:r>
            <a:r>
              <a:rPr lang="en-US" sz="2000" b="0" i="0" dirty="0">
                <a:solidFill>
                  <a:schemeClr val="tx1"/>
                </a:solidFill>
                <a:effectLst/>
                <a:latin typeface="Times New Roman" panose="02020603050405020304" pitchFamily="18" charset="0"/>
                <a:cs typeface="Times New Roman" panose="02020603050405020304" pitchFamily="18" charset="0"/>
              </a:rPr>
              <a:t>:</a:t>
            </a:r>
          </a:p>
          <a:p>
            <a:pPr marL="457200" lvl="1" indent="0" algn="just">
              <a:lnSpc>
                <a:spcPct val="120000"/>
              </a:lnSpc>
              <a:spcBef>
                <a:spcPts val="300"/>
              </a:spcBef>
              <a:spcAft>
                <a:spcPts val="1029"/>
              </a:spcAft>
              <a:buNone/>
            </a:pPr>
            <a:r>
              <a:rPr lang="en-US" sz="2000" b="0" i="0" dirty="0">
                <a:solidFill>
                  <a:schemeClr val="tx1"/>
                </a:solidFill>
                <a:effectLst/>
                <a:latin typeface="Times New Roman" panose="02020603050405020304" pitchFamily="18" charset="0"/>
                <a:cs typeface="Times New Roman" panose="02020603050405020304" pitchFamily="18" charset="0"/>
              </a:rPr>
              <a:t>Achieves competitive but not state-of-the-art accuracy on datasets like HME100K, highlighting room for improvement.</a:t>
            </a:r>
          </a:p>
        </p:txBody>
      </p:sp>
    </p:spTree>
    <p:extLst>
      <p:ext uri="{BB962C8B-B14F-4D97-AF65-F5344CB8AC3E}">
        <p14:creationId xmlns:p14="http://schemas.microsoft.com/office/powerpoint/2010/main" val="426661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C9FC-7A8D-517C-6043-D53C44C7F3C3}"/>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Sample Output Of Existing Approach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D04DBB4-B42B-81FE-B251-CEFD481E7E4A}"/>
              </a:ext>
            </a:extLst>
          </p:cNvPr>
          <p:cNvPicPr>
            <a:picLocks noChangeAspect="1"/>
          </p:cNvPicPr>
          <p:nvPr/>
        </p:nvPicPr>
        <p:blipFill>
          <a:blip r:embed="rId2"/>
          <a:stretch>
            <a:fillRect/>
          </a:stretch>
        </p:blipFill>
        <p:spPr>
          <a:xfrm>
            <a:off x="565657" y="1600555"/>
            <a:ext cx="9612066" cy="3124636"/>
          </a:xfrm>
          <a:prstGeom prst="rect">
            <a:avLst/>
          </a:prstGeom>
        </p:spPr>
      </p:pic>
    </p:spTree>
    <p:extLst>
      <p:ext uri="{BB962C8B-B14F-4D97-AF65-F5344CB8AC3E}">
        <p14:creationId xmlns:p14="http://schemas.microsoft.com/office/powerpoint/2010/main" val="2607431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88F6C-DA60-D720-CF39-CB9E09312B48}"/>
              </a:ext>
            </a:extLst>
          </p:cNvPr>
          <p:cNvSpPr>
            <a:spLocks noGrp="1"/>
          </p:cNvSpPr>
          <p:nvPr>
            <p:ph type="title"/>
          </p:nvPr>
        </p:nvSpPr>
        <p:spPr>
          <a:xfrm>
            <a:off x="655702" y="593380"/>
            <a:ext cx="9702581" cy="883920"/>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5.2 PROPOSED APPROACH OF OFFLINE HMER</a:t>
            </a:r>
            <a:endParaRPr lang="en-IN" dirty="0"/>
          </a:p>
        </p:txBody>
      </p:sp>
      <p:sp>
        <p:nvSpPr>
          <p:cNvPr id="3" name="Content Placeholder 2">
            <a:extLst>
              <a:ext uri="{FF2B5EF4-FFF2-40B4-BE49-F238E27FC236}">
                <a16:creationId xmlns:a16="http://schemas.microsoft.com/office/drawing/2014/main" id="{429FC669-FB0D-54C4-82F0-5E932AA28080}"/>
              </a:ext>
            </a:extLst>
          </p:cNvPr>
          <p:cNvSpPr>
            <a:spLocks noGrp="1"/>
          </p:cNvSpPr>
          <p:nvPr>
            <p:ph idx="1"/>
          </p:nvPr>
        </p:nvSpPr>
        <p:spPr>
          <a:xfrm>
            <a:off x="768774" y="814246"/>
            <a:ext cx="9230632" cy="1199960"/>
          </a:xfrm>
        </p:spPr>
        <p:txBody>
          <a:bodyPr>
            <a:noAutofit/>
          </a:bodyPr>
          <a:lstStyle/>
          <a:p>
            <a:pPr marL="0" indent="0">
              <a:buNone/>
            </a:pPr>
            <a:endParaRPr lang="en-US" sz="2000" b="1" i="0" dirty="0">
              <a:solidFill>
                <a:schemeClr val="tx1"/>
              </a:solidFill>
              <a:effectLst/>
              <a:latin typeface="Times New Roman" panose="02020603050405020304" pitchFamily="18" charset="0"/>
              <a:cs typeface="Times New Roman" panose="02020603050405020304" pitchFamily="18" charset="0"/>
            </a:endParaRPr>
          </a:p>
          <a:p>
            <a:pPr marL="0" indent="0">
              <a:buNone/>
            </a:pPr>
            <a:r>
              <a:rPr lang="en-US" sz="2000" b="1" i="0" dirty="0">
                <a:solidFill>
                  <a:schemeClr val="tx1"/>
                </a:solidFill>
                <a:effectLst/>
                <a:latin typeface="Times New Roman" panose="02020603050405020304" pitchFamily="18" charset="0"/>
                <a:cs typeface="Times New Roman" panose="02020603050405020304" pitchFamily="18" charset="0"/>
              </a:rPr>
              <a:t>Self-Supervised Patch-Based Region Proposal with Graph Neural Network Encoding for Handwritten Mathematical Expression Recognition</a:t>
            </a:r>
          </a:p>
          <a:p>
            <a:pPr>
              <a:spcAft>
                <a:spcPts val="1029"/>
              </a:spcAft>
              <a:buNone/>
            </a:pPr>
            <a:r>
              <a:rPr lang="en-US" sz="2000" b="0" i="0" dirty="0">
                <a:solidFill>
                  <a:schemeClr val="tx1"/>
                </a:solidFill>
                <a:effectLst/>
                <a:latin typeface="Times New Roman" panose="02020603050405020304" pitchFamily="18" charset="0"/>
                <a:cs typeface="Times New Roman" panose="02020603050405020304" pitchFamily="18" charset="0"/>
              </a:rPr>
              <a:t>	</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C128508-1949-8990-BE43-413BCD6B2222}"/>
              </a:ext>
            </a:extLst>
          </p:cNvPr>
          <p:cNvSpPr>
            <a:spLocks noChangeArrowheads="1"/>
          </p:cNvSpPr>
          <p:nvPr/>
        </p:nvSpPr>
        <p:spPr bwMode="auto">
          <a:xfrm>
            <a:off x="768774" y="1824466"/>
            <a:ext cx="9230632"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ct val="0"/>
              </a:spcAft>
              <a:buClrTx/>
              <a:buSzTx/>
              <a:tabLst/>
            </a:pP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processes grayscale images via a ResNet-18 encoder followed by a 1×1 convolution to obtain compact features. These are divided into 16×16 overlapping patches and mapped into a 128D embedding space using a contrastive learning-based projection head, eliminating manual steps like binarization or skeletonization.</a:t>
            </a:r>
          </a:p>
          <a:p>
            <a:pPr marL="0" marR="0" lvl="0" indent="0" algn="just" defTabSz="914400" rtl="0" eaLnBrk="0" fontAlgn="base" latinLnBrk="0" hangingPunct="0">
              <a:spcBef>
                <a:spcPct val="0"/>
              </a:spcBef>
              <a:spcAft>
                <a:spcPct val="0"/>
              </a:spcAft>
              <a:buClrTx/>
              <a:buSzTx/>
              <a:tabLst/>
            </a:pP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Patch embeddings are treated as nodes in a graph, with edges formed by connecting each node to its two most similar neighbors using cosine similarity. A multi-head Graph Attention Network (GAT) refines node features by modeling spatial and semantic relationships between symbol-like regions.</a:t>
            </a:r>
          </a:p>
          <a:p>
            <a:pPr marL="0" marR="0" lvl="0" indent="0" algn="just" defTabSz="914400" rtl="0" eaLnBrk="0" fontAlgn="base" latinLnBrk="0" hangingPunct="0">
              <a:spcBef>
                <a:spcPct val="0"/>
              </a:spcBef>
              <a:spcAft>
                <a:spcPct val="0"/>
              </a:spcAft>
              <a:buClrTx/>
              <a:buSzTx/>
              <a:tabLst/>
            </a:pP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Refined graph features are passed as memory to a Transformer decoder that generates LaTeX sequences autoregressively using causal attention. The model is trained with a combined contrastive and cross-entropy loss, offering scalability, robustness to handwriting variation, and full end-to-end trainability without symbol-level annotations.</a:t>
            </a:r>
          </a:p>
        </p:txBody>
      </p:sp>
    </p:spTree>
    <p:extLst>
      <p:ext uri="{BB962C8B-B14F-4D97-AF65-F5344CB8AC3E}">
        <p14:creationId xmlns:p14="http://schemas.microsoft.com/office/powerpoint/2010/main" val="2231955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EDB83-909D-E2D9-F8A8-E70C0C6D219E}"/>
              </a:ext>
            </a:extLst>
          </p:cNvPr>
          <p:cNvSpPr>
            <a:spLocks noGrp="1"/>
          </p:cNvSpPr>
          <p:nvPr>
            <p:ph type="title"/>
          </p:nvPr>
        </p:nvSpPr>
        <p:spPr>
          <a:xfrm>
            <a:off x="805154" y="199794"/>
            <a:ext cx="8596668" cy="635948"/>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FLOWCHART OF OFFLINE HMER </a:t>
            </a:r>
            <a:endParaRPr lang="en-IN" dirty="0"/>
          </a:p>
        </p:txBody>
      </p:sp>
      <p:pic>
        <p:nvPicPr>
          <p:cNvPr id="13" name="Content Placeholder 12">
            <a:extLst>
              <a:ext uri="{FF2B5EF4-FFF2-40B4-BE49-F238E27FC236}">
                <a16:creationId xmlns:a16="http://schemas.microsoft.com/office/drawing/2014/main" id="{40562479-38E2-1455-AF28-975D8C94C39B}"/>
              </a:ext>
            </a:extLst>
          </p:cNvPr>
          <p:cNvPicPr>
            <a:picLocks noGrp="1" noChangeAspect="1"/>
          </p:cNvPicPr>
          <p:nvPr>
            <p:ph idx="1"/>
          </p:nvPr>
        </p:nvPicPr>
        <p:blipFill>
          <a:blip r:embed="rId2"/>
          <a:srcRect l="4896" b="5195"/>
          <a:stretch/>
        </p:blipFill>
        <p:spPr>
          <a:xfrm>
            <a:off x="551699" y="977671"/>
            <a:ext cx="11088602" cy="5511619"/>
          </a:xfrm>
        </p:spPr>
      </p:pic>
    </p:spTree>
    <p:extLst>
      <p:ext uri="{BB962C8B-B14F-4D97-AF65-F5344CB8AC3E}">
        <p14:creationId xmlns:p14="http://schemas.microsoft.com/office/powerpoint/2010/main" val="4006218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46D06-71EE-84FC-FD44-A21B569D53AA}"/>
              </a:ext>
            </a:extLst>
          </p:cNvPr>
          <p:cNvSpPr>
            <a:spLocks noGrp="1"/>
          </p:cNvSpPr>
          <p:nvPr>
            <p:ph type="title"/>
          </p:nvPr>
        </p:nvSpPr>
        <p:spPr>
          <a:xfrm>
            <a:off x="-138744" y="507787"/>
            <a:ext cx="10875570" cy="1159222"/>
          </a:xfrm>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rPr>
              <a:t>5.2.1 ARCHITECTURE OF PROPOSED OFFLINE </a:t>
            </a: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HMER</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243434-3634-ADFE-DD7B-360110038E78}"/>
              </a:ext>
            </a:extLst>
          </p:cNvPr>
          <p:cNvSpPr>
            <a:spLocks noGrp="1"/>
          </p:cNvSpPr>
          <p:nvPr>
            <p:ph idx="1"/>
          </p:nvPr>
        </p:nvSpPr>
        <p:spPr>
          <a:xfrm>
            <a:off x="677333" y="1667009"/>
            <a:ext cx="8840293" cy="5077919"/>
          </a:xfrm>
        </p:spPr>
        <p:txBody>
          <a:bodyPr>
            <a:noAutofit/>
          </a:bodyPr>
          <a:lstStyle/>
          <a:p>
            <a:pPr marL="0" indent="0" algn="just">
              <a:buNone/>
            </a:pPr>
            <a:r>
              <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Dataset Collection and Preparation</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00050" lvl="1" indent="0" algn="just">
              <a:buNone/>
            </a:pPr>
            <a:r>
              <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Source</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Offline Handwritten Images</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Scanned or camera-captured images of mathematical expressions. </a:t>
            </a:r>
          </a:p>
          <a:p>
            <a:pPr marL="400050" lvl="1" indent="0" algn="ctr">
              <a:buNone/>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FROM CRO</a:t>
            </a:r>
            <a:r>
              <a:rPr lang="en-IN"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ME2014, CRO</a:t>
            </a:r>
            <a:r>
              <a:rPr lang="en-IN"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ME2016, CRO</a:t>
            </a:r>
            <a:r>
              <a:rPr lang="en-IN"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ME2019 DATASET ] </a:t>
            </a:r>
          </a:p>
          <a:p>
            <a:pPr marL="400050" lvl="1" indent="0" algn="just">
              <a:buSzPts val="1000"/>
              <a:buNone/>
              <a:tabLst>
                <a:tab pos="457200" algn="l"/>
              </a:tabLst>
            </a:pPr>
            <a:r>
              <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Annotations</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Each image is paired with a LaTeX sequence representing the equation.</a:t>
            </a:r>
          </a:p>
          <a:p>
            <a:pPr marL="400050" lvl="1" indent="0" algn="just">
              <a:buNone/>
            </a:pPr>
            <a:r>
              <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Steps</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400050" lvl="1" indent="0" algn="just">
              <a:buNone/>
              <a:tabLst>
                <a:tab pos="457200" algn="l"/>
              </a:tabLst>
            </a:pPr>
            <a:r>
              <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Image-Caption Pairing</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857250" lvl="2" indent="0" algn="just">
              <a:buSzPts val="1000"/>
              <a:buNone/>
              <a:tabLst>
                <a:tab pos="914400" algn="l"/>
              </a:tabLst>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Stored images in a directory (e.g., /images).</a:t>
            </a:r>
          </a:p>
          <a:p>
            <a:pPr marL="857250" lvl="2" indent="0" algn="just">
              <a:buSzPts val="1000"/>
              <a:buNone/>
              <a:tabLst>
                <a:tab pos="914400" algn="l"/>
              </a:tabLst>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Maintained a CSV file (annotations.csv) mapping image filenames to LaTeX captions.</a:t>
            </a:r>
          </a:p>
          <a:p>
            <a:pPr marL="857250" lvl="2" indent="0" algn="just">
              <a:buSzPts val="1000"/>
              <a:buNone/>
              <a:tabLst>
                <a:tab pos="914400" algn="l"/>
              </a:tabLst>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Example CSV row: ["image_001.png", "\\sqrt{x + y}"].</a:t>
            </a:r>
          </a:p>
          <a:p>
            <a:pPr marL="457200" lvl="1" indent="0" algn="just">
              <a:buSzPts val="1000"/>
              <a:buNone/>
              <a:tabLst>
                <a:tab pos="914400" algn="l"/>
              </a:tabLst>
            </a:pP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531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80AD1E-7560-A109-B9A6-20B898E7179B}"/>
              </a:ext>
            </a:extLst>
          </p:cNvPr>
          <p:cNvSpPr>
            <a:spLocks noGrp="1"/>
          </p:cNvSpPr>
          <p:nvPr>
            <p:ph idx="1"/>
          </p:nvPr>
        </p:nvSpPr>
        <p:spPr>
          <a:xfrm>
            <a:off x="758614" y="362269"/>
            <a:ext cx="10587812" cy="6495731"/>
          </a:xfrm>
        </p:spPr>
        <p:txBody>
          <a:bodyPr>
            <a:normAutofit/>
          </a:bodyPr>
          <a:lstStyle/>
          <a:p>
            <a:pPr marL="0" indent="0" algn="just">
              <a:buNone/>
              <a:tabLst>
                <a:tab pos="457200" algn="l"/>
              </a:tabLst>
            </a:pPr>
            <a:r>
              <a:rPr lang="en-IN"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a:t>
            </a:r>
            <a:r>
              <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Train-Test Split</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just">
              <a:buNone/>
              <a:tabLst>
                <a:tab pos="457200" algn="l"/>
              </a:tabLst>
            </a:pP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tabLst>
                <a:tab pos="457200" algn="l"/>
              </a:tabLst>
            </a:pPr>
            <a:endParaRPr lang="en-IN"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tabLst>
                <a:tab pos="457200" algn="l"/>
              </a:tabLst>
            </a:pP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tabLst>
                <a:tab pos="457200" algn="l"/>
              </a:tabLst>
            </a:pP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buSzPts val="1000"/>
              <a:buNone/>
              <a:tabLst>
                <a:tab pos="914400" algn="l"/>
              </a:tabLst>
            </a:pP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buSzPts val="1000"/>
              <a:buNone/>
              <a:tabLst>
                <a:tab pos="914400" algn="l"/>
              </a:tabLst>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Split the CSV into train.csv and test.csv (80-20 split)</a:t>
            </a:r>
          </a:p>
          <a:p>
            <a:pPr marL="57150" indent="0" algn="just">
              <a:buSzPts val="1000"/>
              <a:buNone/>
              <a:tabLst>
                <a:tab pos="914400" algn="l"/>
              </a:tabLst>
            </a:pPr>
            <a:r>
              <a:rPr lang="en-IN"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3. Sample Images in Dataset </a:t>
            </a:r>
            <a:endPar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23F5760-4F59-4BF5-8D09-886EF5376D7F}"/>
              </a:ext>
            </a:extLst>
          </p:cNvPr>
          <p:cNvPicPr>
            <a:picLocks noChangeAspect="1"/>
          </p:cNvPicPr>
          <p:nvPr/>
        </p:nvPicPr>
        <p:blipFill>
          <a:blip r:embed="rId2"/>
          <a:stretch>
            <a:fillRect/>
          </a:stretch>
        </p:blipFill>
        <p:spPr>
          <a:xfrm>
            <a:off x="2836718" y="646503"/>
            <a:ext cx="2622212" cy="2254014"/>
          </a:xfrm>
          <a:prstGeom prst="rect">
            <a:avLst/>
          </a:prstGeom>
        </p:spPr>
      </p:pic>
      <p:pic>
        <p:nvPicPr>
          <p:cNvPr id="7" name="Picture 6">
            <a:extLst>
              <a:ext uri="{FF2B5EF4-FFF2-40B4-BE49-F238E27FC236}">
                <a16:creationId xmlns:a16="http://schemas.microsoft.com/office/drawing/2014/main" id="{544C6717-7C2E-7CAA-C3F5-46807E978D02}"/>
              </a:ext>
            </a:extLst>
          </p:cNvPr>
          <p:cNvPicPr>
            <a:picLocks noChangeAspect="1"/>
          </p:cNvPicPr>
          <p:nvPr/>
        </p:nvPicPr>
        <p:blipFill>
          <a:blip r:embed="rId3"/>
          <a:stretch>
            <a:fillRect/>
          </a:stretch>
        </p:blipFill>
        <p:spPr>
          <a:xfrm>
            <a:off x="956413" y="3935361"/>
            <a:ext cx="9964541" cy="2362530"/>
          </a:xfrm>
          <a:prstGeom prst="rect">
            <a:avLst/>
          </a:prstGeom>
        </p:spPr>
      </p:pic>
    </p:spTree>
    <p:extLst>
      <p:ext uri="{BB962C8B-B14F-4D97-AF65-F5344CB8AC3E}">
        <p14:creationId xmlns:p14="http://schemas.microsoft.com/office/powerpoint/2010/main" val="906009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C7554-036C-12BF-436D-E0909539490F}"/>
              </a:ext>
            </a:extLst>
          </p:cNvPr>
          <p:cNvSpPr>
            <a:spLocks noGrp="1"/>
          </p:cNvSpPr>
          <p:nvPr>
            <p:ph idx="1"/>
          </p:nvPr>
        </p:nvSpPr>
        <p:spPr>
          <a:xfrm>
            <a:off x="639315" y="304471"/>
            <a:ext cx="8974666" cy="6263477"/>
          </a:xfrm>
        </p:spPr>
        <p:txBody>
          <a:bodyPr>
            <a:noAutofit/>
          </a:bodyPr>
          <a:lstStyle/>
          <a:p>
            <a:pPr marL="0" indent="0" algn="just">
              <a:lnSpc>
                <a:spcPct val="150000"/>
              </a:lnSpc>
              <a:spcBef>
                <a:spcPts val="0"/>
              </a:spcBef>
              <a:buNone/>
            </a:pPr>
            <a:r>
              <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 Preprocessing Pipeline</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00050" lvl="1" indent="0" algn="just">
              <a:lnSpc>
                <a:spcPct val="150000"/>
              </a:lnSpc>
              <a:spcBef>
                <a:spcPts val="0"/>
              </a:spcBef>
              <a:buNone/>
            </a:pPr>
            <a:r>
              <a:rPr lang="en-IN" sz="2000" dirty="0">
                <a:solidFill>
                  <a:schemeClr val="tx1"/>
                </a:solidFill>
                <a:latin typeface="Times New Roman" panose="02020603050405020304" pitchFamily="18" charset="0"/>
                <a:cs typeface="Times New Roman" panose="02020603050405020304" pitchFamily="18" charset="0"/>
              </a:rPr>
              <a:t>Grayscale Conversion (single‐channel normalization)</a:t>
            </a:r>
          </a:p>
          <a:p>
            <a:pPr marL="400050" lvl="1" indent="0" algn="just">
              <a:lnSpc>
                <a:spcPct val="150000"/>
              </a:lnSpc>
              <a:spcBef>
                <a:spcPts val="0"/>
              </a:spcBef>
              <a:buNone/>
            </a:pPr>
            <a:r>
              <a:rPr lang="en-IN" sz="2000" dirty="0">
                <a:solidFill>
                  <a:schemeClr val="tx1"/>
                </a:solidFill>
                <a:latin typeface="Times New Roman" panose="02020603050405020304" pitchFamily="18" charset="0"/>
                <a:cs typeface="Times New Roman" panose="02020603050405020304" pitchFamily="18" charset="0"/>
              </a:rPr>
              <a:t>Resize: Uniform 256 × 256 image resolution</a:t>
            </a:r>
          </a:p>
          <a:p>
            <a:pPr marL="400050" lvl="1" indent="0" algn="just">
              <a:lnSpc>
                <a:spcPct val="150000"/>
              </a:lnSpc>
              <a:spcBef>
                <a:spcPts val="0"/>
              </a:spcBef>
              <a:buNone/>
            </a:pPr>
            <a:r>
              <a:rPr lang="en-IN" sz="2000" dirty="0" err="1">
                <a:solidFill>
                  <a:schemeClr val="tx1"/>
                </a:solidFill>
                <a:latin typeface="Times New Roman" panose="02020603050405020304" pitchFamily="18" charset="0"/>
                <a:cs typeface="Times New Roman" panose="02020603050405020304" pitchFamily="18" charset="0"/>
              </a:rPr>
              <a:t>ToTensor</a:t>
            </a:r>
            <a:r>
              <a:rPr lang="en-IN" sz="2000" dirty="0">
                <a:solidFill>
                  <a:schemeClr val="tx1"/>
                </a:solidFill>
                <a:latin typeface="Times New Roman" panose="02020603050405020304" pitchFamily="18" charset="0"/>
                <a:cs typeface="Times New Roman" panose="02020603050405020304" pitchFamily="18" charset="0"/>
              </a:rPr>
              <a:t>: Scale pixels to [0, 1] float range</a:t>
            </a:r>
          </a:p>
          <a:p>
            <a:pPr marL="400050" lvl="1" indent="0" algn="just">
              <a:lnSpc>
                <a:spcPct val="150000"/>
              </a:lnSpc>
              <a:spcBef>
                <a:spcPts val="0"/>
              </a:spcBef>
              <a:buNone/>
            </a:pPr>
            <a:r>
              <a:rPr lang="en-IN" sz="2000" dirty="0">
                <a:solidFill>
                  <a:schemeClr val="tx1"/>
                </a:solidFill>
                <a:latin typeface="Times New Roman" panose="02020603050405020304" pitchFamily="18" charset="0"/>
                <a:cs typeface="Times New Roman" panose="02020603050405020304" pitchFamily="18" charset="0"/>
              </a:rPr>
              <a:t>Augmentations: Random rotations, elastic distortions, stroke‐preserving noise</a:t>
            </a:r>
          </a:p>
          <a:p>
            <a:pPr marL="400050" lvl="1" indent="0" algn="just">
              <a:lnSpc>
                <a:spcPct val="150000"/>
              </a:lnSpc>
              <a:spcBef>
                <a:spcPts val="0"/>
              </a:spcBef>
              <a:buNone/>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Normalization: Scale features to [0, 1] per channel.</a:t>
            </a:r>
          </a:p>
          <a:p>
            <a:pPr marL="0" indent="0">
              <a:lnSpc>
                <a:spcPct val="150000"/>
              </a:lnSpc>
              <a:spcBef>
                <a:spcPts val="0"/>
              </a:spcBef>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Modified CNN Encoder</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Adapts a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ResNet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‐style backbone for single‐channel inputs and removes the initial max‐pooling to retain every pixel’s stroke information.</a:t>
            </a:r>
          </a:p>
          <a:p>
            <a:pPr marL="400050" lvl="1" indent="0" defTabSz="914400" eaLnBrk="0" fontAlgn="base" hangingPunct="0">
              <a:lnSpc>
                <a:spcPct val="150000"/>
              </a:lnSpc>
              <a:spcBef>
                <a:spcPts val="0"/>
              </a:spcBef>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Early Layers: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3×3 convolution preserves fine gradient changes, ensuring that hair‐thin fraction bars and accent marks remain intact.</a:t>
            </a:r>
          </a:p>
          <a:p>
            <a:pPr marL="400050" lvl="1" indent="0" defTabSz="914400" eaLnBrk="0" fontAlgn="base" hangingPunct="0">
              <a:lnSpc>
                <a:spcPct val="150000"/>
              </a:lnSpc>
              <a:spcBef>
                <a:spcPts val="0"/>
              </a:spcBef>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Layers: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Subsequent blocks capture complex junctions and loops, converting low‐level edges into coherent symbol shapes without resolution loss.</a:t>
            </a:r>
          </a:p>
          <a:p>
            <a:pPr marL="0" indent="0" algn="just">
              <a:lnSpc>
                <a:spcPct val="150000"/>
              </a:lnSpc>
              <a:spcBef>
                <a:spcPts val="0"/>
              </a:spcBef>
              <a:buNone/>
            </a:pP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08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40971-CAFA-6747-7291-1675C28103CE}"/>
              </a:ext>
            </a:extLst>
          </p:cNvPr>
          <p:cNvSpPr>
            <a:spLocks noGrp="1"/>
          </p:cNvSpPr>
          <p:nvPr>
            <p:ph type="title"/>
          </p:nvPr>
        </p:nvSpPr>
        <p:spPr>
          <a:xfrm>
            <a:off x="677334" y="324465"/>
            <a:ext cx="8596668" cy="1320800"/>
          </a:xfrm>
        </p:spPr>
        <p:txBody>
          <a:bodyPr/>
          <a:lstStyle/>
          <a:p>
            <a:r>
              <a:rPr lang="en-US" b="1" dirty="0">
                <a:solidFill>
                  <a:schemeClr val="tx1"/>
                </a:solidFill>
                <a:latin typeface="Times New Roman" panose="02020603050405020304" pitchFamily="18" charset="0"/>
                <a:cs typeface="Times New Roman" panose="02020603050405020304" pitchFamily="18" charset="0"/>
              </a:rPr>
              <a:t>1. Introduction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463075-E8BC-0A77-05F1-3CEEE2618498}"/>
              </a:ext>
            </a:extLst>
          </p:cNvPr>
          <p:cNvSpPr>
            <a:spLocks noGrp="1"/>
          </p:cNvSpPr>
          <p:nvPr>
            <p:ph idx="1"/>
          </p:nvPr>
        </p:nvSpPr>
        <p:spPr>
          <a:xfrm>
            <a:off x="677334" y="871359"/>
            <a:ext cx="9479389" cy="5662176"/>
          </a:xfrm>
        </p:spPr>
        <p:txBody>
          <a:bodyPr>
            <a:noAutofit/>
          </a:bodyPr>
          <a:lstStyle/>
          <a:p>
            <a:pPr marL="400050" lvl="1" indent="0" algn="just">
              <a:lnSpc>
                <a:spcPct val="150000"/>
              </a:lnSpc>
              <a:spcBef>
                <a:spcPts val="300"/>
              </a:spcBef>
              <a:spcAft>
                <a:spcPts val="300"/>
              </a:spcAft>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i="0" dirty="0">
                <a:solidFill>
                  <a:schemeClr val="tx1"/>
                </a:solidFill>
                <a:effectLst/>
                <a:latin typeface="Times New Roman" panose="02020603050405020304" pitchFamily="18" charset="0"/>
                <a:cs typeface="Times New Roman" panose="02020603050405020304" pitchFamily="18" charset="0"/>
              </a:rPr>
              <a:t>Mathematical problem-solving involves two critical challenges: </a:t>
            </a:r>
            <a:r>
              <a:rPr lang="en-US" sz="2000" b="1" i="0" dirty="0">
                <a:solidFill>
                  <a:schemeClr val="tx1"/>
                </a:solidFill>
                <a:effectLst/>
                <a:latin typeface="Times New Roman" panose="02020603050405020304" pitchFamily="18" charset="0"/>
                <a:cs typeface="Times New Roman" panose="02020603050405020304" pitchFamily="18" charset="0"/>
              </a:rPr>
              <a:t>digitizing handwritten equations</a:t>
            </a:r>
            <a:r>
              <a:rPr lang="en-US" sz="2000" i="0" dirty="0">
                <a:solidFill>
                  <a:schemeClr val="tx1"/>
                </a:solidFill>
                <a:effectLst/>
                <a:latin typeface="Times New Roman" panose="02020603050405020304" pitchFamily="18" charset="0"/>
                <a:cs typeface="Times New Roman" panose="02020603050405020304" pitchFamily="18" charset="0"/>
              </a:rPr>
              <a:t> and </a:t>
            </a:r>
            <a:r>
              <a:rPr lang="en-US" sz="2000" b="1" i="0" dirty="0">
                <a:solidFill>
                  <a:schemeClr val="tx1"/>
                </a:solidFill>
                <a:effectLst/>
                <a:latin typeface="Times New Roman" panose="02020603050405020304" pitchFamily="18" charset="0"/>
                <a:cs typeface="Times New Roman" panose="02020603050405020304" pitchFamily="18" charset="0"/>
              </a:rPr>
              <a:t>computing accurate solutions</a:t>
            </a:r>
            <a:r>
              <a:rPr lang="en-US" sz="2000" i="0" dirty="0">
                <a:solidFill>
                  <a:schemeClr val="tx1"/>
                </a:solidFill>
                <a:effectLst/>
                <a:latin typeface="Times New Roman" panose="02020603050405020304" pitchFamily="18" charset="0"/>
                <a:cs typeface="Times New Roman" panose="02020603050405020304" pitchFamily="18" charset="0"/>
              </a:rPr>
              <a:t>. Traditional tools address these tasks in isolation, requiring manual transcription or limiting users to pre-typed equations </a:t>
            </a:r>
            <a:r>
              <a:rPr lang="en-US" sz="2000" dirty="0">
                <a:solidFill>
                  <a:schemeClr val="tx1"/>
                </a:solidFill>
                <a:latin typeface="Times New Roman" panose="02020603050405020304" pitchFamily="18" charset="0"/>
                <a:cs typeface="Times New Roman" panose="02020603050405020304" pitchFamily="18" charset="0"/>
              </a:rPr>
              <a:t>our project </a:t>
            </a:r>
            <a:r>
              <a:rPr lang="en-US" sz="2000" i="0" dirty="0">
                <a:solidFill>
                  <a:schemeClr val="tx1"/>
                </a:solidFill>
                <a:effectLst/>
                <a:latin typeface="Times New Roman" panose="02020603050405020304" pitchFamily="18" charset="0"/>
                <a:cs typeface="Times New Roman" panose="02020603050405020304" pitchFamily="18" charset="0"/>
              </a:rPr>
              <a:t>integrates:</a:t>
            </a:r>
          </a:p>
          <a:p>
            <a:pPr marL="800100" lvl="2" indent="0" algn="just">
              <a:lnSpc>
                <a:spcPct val="150000"/>
              </a:lnSpc>
              <a:spcBef>
                <a:spcPts val="300"/>
              </a:spcBef>
              <a:spcAft>
                <a:spcPts val="300"/>
              </a:spcAft>
              <a:buNone/>
            </a:pPr>
            <a:r>
              <a:rPr lang="en-US" sz="1800" b="1" i="0" dirty="0">
                <a:solidFill>
                  <a:schemeClr val="tx1"/>
                </a:solidFill>
                <a:effectLst/>
                <a:latin typeface="Times New Roman" panose="02020603050405020304" pitchFamily="18" charset="0"/>
                <a:cs typeface="Times New Roman" panose="02020603050405020304" pitchFamily="18" charset="0"/>
              </a:rPr>
              <a:t>AI-Powered OCR</a:t>
            </a:r>
            <a:r>
              <a:rPr lang="en-US" sz="1800" i="0" dirty="0">
                <a:solidFill>
                  <a:schemeClr val="tx1"/>
                </a:solidFill>
                <a:effectLst/>
                <a:latin typeface="Times New Roman" panose="02020603050405020304" pitchFamily="18" charset="0"/>
                <a:cs typeface="Times New Roman" panose="02020603050405020304" pitchFamily="18" charset="0"/>
              </a:rPr>
              <a:t>: Converts handwritten equations to LaTeX with</a:t>
            </a:r>
            <a:r>
              <a:rPr lang="en-US" sz="1800" b="1" dirty="0">
                <a:solidFill>
                  <a:schemeClr val="tx1"/>
                </a:solidFill>
                <a:effectLst/>
                <a:latin typeface="Times New Roman" panose="02020603050405020304" pitchFamily="18" charset="0"/>
                <a:ea typeface="Times New Roman" panose="02020603050405020304" pitchFamily="18" charset="0"/>
              </a:rPr>
              <a:t> 59.57%, The target Expression Recognition Rate (</a:t>
            </a:r>
            <a:r>
              <a:rPr lang="en-US" sz="1800" b="1" dirty="0" err="1">
                <a:solidFill>
                  <a:schemeClr val="tx1"/>
                </a:solidFill>
                <a:effectLst/>
                <a:latin typeface="Times New Roman" panose="02020603050405020304" pitchFamily="18" charset="0"/>
                <a:ea typeface="Times New Roman" panose="02020603050405020304" pitchFamily="18" charset="0"/>
              </a:rPr>
              <a:t>ExpRate</a:t>
            </a:r>
            <a:r>
              <a:rPr lang="en-US" sz="1800" b="1" dirty="0">
                <a:solidFill>
                  <a:schemeClr val="tx1"/>
                </a:solidFill>
                <a:effectLst/>
                <a:latin typeface="Times New Roman" panose="02020603050405020304" pitchFamily="18" charset="0"/>
                <a:ea typeface="Times New Roman" panose="02020603050405020304" pitchFamily="18" charset="0"/>
              </a:rPr>
              <a:t>) </a:t>
            </a:r>
            <a:r>
              <a:rPr lang="en-US" sz="1800" i="0" dirty="0">
                <a:solidFill>
                  <a:schemeClr val="tx1"/>
                </a:solidFill>
                <a:effectLst/>
                <a:latin typeface="Times New Roman" panose="02020603050405020304" pitchFamily="18" charset="0"/>
                <a:cs typeface="Times New Roman" panose="02020603050405020304" pitchFamily="18" charset="0"/>
              </a:rPr>
              <a:t>.</a:t>
            </a:r>
          </a:p>
          <a:p>
            <a:pPr marL="800100" lvl="2" indent="0" algn="just">
              <a:lnSpc>
                <a:spcPct val="150000"/>
              </a:lnSpc>
              <a:spcBef>
                <a:spcPts val="300"/>
              </a:spcBef>
              <a:spcAft>
                <a:spcPts val="300"/>
              </a:spcAft>
              <a:buNone/>
            </a:pPr>
            <a:r>
              <a:rPr lang="en-US" sz="1800" b="1" i="0" dirty="0">
                <a:solidFill>
                  <a:schemeClr val="tx1"/>
                </a:solidFill>
                <a:effectLst/>
                <a:latin typeface="Times New Roman" panose="02020603050405020304" pitchFamily="18" charset="0"/>
                <a:cs typeface="Times New Roman" panose="02020603050405020304" pitchFamily="18" charset="0"/>
              </a:rPr>
              <a:t>Adaptive Solver Engine</a:t>
            </a:r>
            <a:r>
              <a:rPr lang="en-US" sz="1800" i="0" dirty="0">
                <a:solidFill>
                  <a:schemeClr val="tx1"/>
                </a:solidFill>
                <a:effectLst/>
                <a:latin typeface="Times New Roman" panose="02020603050405020304" pitchFamily="18" charset="0"/>
                <a:cs typeface="Times New Roman" panose="02020603050405020304" pitchFamily="18" charset="0"/>
              </a:rPr>
              <a:t>: Combines symbolic (</a:t>
            </a:r>
            <a:r>
              <a:rPr lang="en-US" sz="1800" i="0" dirty="0" err="1">
                <a:solidFill>
                  <a:schemeClr val="tx1"/>
                </a:solidFill>
                <a:effectLst/>
                <a:latin typeface="Times New Roman" panose="02020603050405020304" pitchFamily="18" charset="0"/>
                <a:cs typeface="Times New Roman" panose="02020603050405020304" pitchFamily="18" charset="0"/>
              </a:rPr>
              <a:t>SymPy</a:t>
            </a:r>
            <a:r>
              <a:rPr lang="en-US" sz="1800" i="0" dirty="0">
                <a:solidFill>
                  <a:schemeClr val="tx1"/>
                </a:solidFill>
                <a:effectLst/>
                <a:latin typeface="Times New Roman" panose="02020603050405020304" pitchFamily="18" charset="0"/>
                <a:cs typeface="Times New Roman" panose="02020603050405020304" pitchFamily="18" charset="0"/>
              </a:rPr>
              <a:t>) and numeric (SciPy) methods, dynamically selected via ML for algebra.</a:t>
            </a:r>
          </a:p>
          <a:p>
            <a:pPr marL="800100" lvl="2" indent="0" algn="just">
              <a:lnSpc>
                <a:spcPct val="150000"/>
              </a:lnSpc>
              <a:spcBef>
                <a:spcPts val="300"/>
              </a:spcBef>
              <a:spcAft>
                <a:spcPts val="300"/>
              </a:spcAft>
              <a:buNone/>
            </a:pPr>
            <a:r>
              <a:rPr lang="en-US" sz="1800" b="1" i="0" dirty="0">
                <a:solidFill>
                  <a:schemeClr val="tx1"/>
                </a:solidFill>
                <a:effectLst/>
                <a:latin typeface="Times New Roman" panose="02020603050405020304" pitchFamily="18" charset="0"/>
                <a:cs typeface="Times New Roman" panose="02020603050405020304" pitchFamily="18" charset="0"/>
              </a:rPr>
              <a:t>Specialized Solvers</a:t>
            </a:r>
            <a:r>
              <a:rPr lang="en-US" sz="1800" i="0" dirty="0">
                <a:solidFill>
                  <a:schemeClr val="tx1"/>
                </a:solidFill>
                <a:effectLst/>
                <a:latin typeface="Times New Roman" panose="02020603050405020304" pitchFamily="18" charset="0"/>
                <a:cs typeface="Times New Roman" panose="02020603050405020304" pitchFamily="18" charset="0"/>
              </a:rPr>
              <a:t>: Trigonometry, matrices, and calculus.</a:t>
            </a:r>
          </a:p>
          <a:p>
            <a:pPr marL="800100" lvl="2" indent="0" algn="just">
              <a:lnSpc>
                <a:spcPct val="150000"/>
              </a:lnSpc>
              <a:spcBef>
                <a:spcPts val="300"/>
              </a:spcBef>
              <a:spcAft>
                <a:spcPts val="300"/>
              </a:spcAft>
              <a:buNone/>
            </a:pPr>
            <a:r>
              <a:rPr lang="en-US" sz="1800" b="1" i="0" dirty="0">
                <a:solidFill>
                  <a:schemeClr val="tx1"/>
                </a:solidFill>
                <a:effectLst/>
                <a:latin typeface="Times New Roman" panose="02020603050405020304" pitchFamily="18" charset="0"/>
                <a:cs typeface="Times New Roman" panose="02020603050405020304" pitchFamily="18" charset="0"/>
              </a:rPr>
              <a:t>Web Interface</a:t>
            </a:r>
            <a:r>
              <a:rPr lang="en-US" sz="1800" i="0" dirty="0">
                <a:solidFill>
                  <a:schemeClr val="tx1"/>
                </a:solidFill>
                <a:effectLst/>
                <a:latin typeface="Times New Roman" panose="02020603050405020304" pitchFamily="18" charset="0"/>
                <a:cs typeface="Times New Roman" panose="02020603050405020304" pitchFamily="18" charset="0"/>
              </a:rPr>
              <a:t>: React frontend for input and Flask backend for scalable processing.</a:t>
            </a:r>
          </a:p>
          <a:p>
            <a:pPr marL="400050" lvl="1" indent="0" algn="just">
              <a:lnSpc>
                <a:spcPct val="150000"/>
              </a:lnSpc>
              <a:spcBef>
                <a:spcPts val="300"/>
              </a:spcBef>
              <a:spcAft>
                <a:spcPts val="300"/>
              </a:spcAft>
              <a:buNone/>
            </a:pPr>
            <a:r>
              <a:rPr lang="en-US" sz="2000" i="0" dirty="0">
                <a:solidFill>
                  <a:schemeClr val="tx1"/>
                </a:solidFill>
                <a:effectLst/>
                <a:latin typeface="Times New Roman" panose="02020603050405020304" pitchFamily="18" charset="0"/>
                <a:cs typeface="Times New Roman" panose="02020603050405020304" pitchFamily="18" charset="0"/>
              </a:rPr>
              <a:t>This unified platform serves students, educators, and researchers, automating the entire workflow from handwritten input to verified solutions</a:t>
            </a:r>
            <a:r>
              <a:rPr lang="en-US" sz="2000" dirty="0">
                <a:solidFill>
                  <a:schemeClr val="tx1"/>
                </a:solidFill>
                <a:latin typeface="Times New Roman" panose="02020603050405020304" pitchFamily="18" charset="0"/>
                <a:cs typeface="Times New Roman" panose="02020603050405020304" pitchFamily="18" charset="0"/>
              </a:rPr>
              <a:t>.</a:t>
            </a:r>
            <a:endParaRPr lang="en-US" sz="200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216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D09DAD8-00E0-DBA6-4440-4B42221EFCDF}"/>
              </a:ext>
            </a:extLst>
          </p:cNvPr>
          <p:cNvSpPr>
            <a:spLocks noGrp="1" noChangeArrowheads="1"/>
          </p:cNvSpPr>
          <p:nvPr>
            <p:ph idx="1"/>
          </p:nvPr>
        </p:nvSpPr>
        <p:spPr bwMode="auto">
          <a:xfrm>
            <a:off x="687694" y="409679"/>
            <a:ext cx="9641794" cy="6038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50000"/>
              </a:lnSpc>
              <a:spcBef>
                <a:spcPts val="0"/>
              </a:spcBef>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1×1 Convolution Projection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Introduces a pointwise convolution to shrink feature depth from 512 to 256 channels, keeping the 32×32 spatial grid unaltered.</a:t>
            </a:r>
          </a:p>
          <a:p>
            <a:pPr marL="0" marR="0" lvl="0" indent="0" algn="l" defTabSz="914400" rtl="0" eaLnBrk="0" fontAlgn="base" latinLnBrk="0" hangingPunct="0">
              <a:lnSpc>
                <a:spcPct val="150000"/>
              </a:lnSpc>
              <a:spcBef>
                <a:spcPts val="0"/>
              </a:spcBef>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Contrastive Region Proposal Network (CRPN)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Extracts overlapping 16×16 patches (stride 8) from the projected feature maps </a:t>
            </a:r>
          </a:p>
          <a:p>
            <a:pPr marL="400050" lvl="1" indent="0" algn="just">
              <a:lnSpc>
                <a:spcPct val="150000"/>
              </a:lnSpc>
              <a:spcBef>
                <a:spcPts val="0"/>
              </a:spcBef>
              <a:buNone/>
            </a:pPr>
            <a:r>
              <a:rPr lang="en-IN" sz="2000" b="1" i="0" dirty="0">
                <a:solidFill>
                  <a:schemeClr val="tx1"/>
                </a:solidFill>
                <a:effectLst/>
                <a:latin typeface="Times New Roman" panose="02020603050405020304" pitchFamily="18" charset="0"/>
                <a:cs typeface="Times New Roman" panose="02020603050405020304" pitchFamily="18" charset="0"/>
              </a:rPr>
              <a:t>Patch Extraction</a:t>
            </a:r>
            <a:r>
              <a:rPr lang="en-IN" sz="2000" b="0" i="0" dirty="0">
                <a:solidFill>
                  <a:schemeClr val="tx1"/>
                </a:solidFill>
                <a:effectLst/>
                <a:latin typeface="Times New Roman" panose="02020603050405020304" pitchFamily="18" charset="0"/>
                <a:cs typeface="Times New Roman" panose="02020603050405020304" pitchFamily="18" charset="0"/>
              </a:rPr>
              <a:t>:</a:t>
            </a:r>
          </a:p>
          <a:p>
            <a:pPr marL="857250" lvl="2" indent="0" algn="just">
              <a:lnSpc>
                <a:spcPct val="150000"/>
              </a:lnSpc>
              <a:spcBef>
                <a:spcPts val="0"/>
              </a:spcBef>
              <a:buNone/>
            </a:pPr>
            <a:r>
              <a:rPr lang="en-IN" sz="2000" i="0" dirty="0">
                <a:solidFill>
                  <a:schemeClr val="tx1"/>
                </a:solidFill>
                <a:effectLst/>
                <a:latin typeface="Times New Roman" panose="02020603050405020304" pitchFamily="18" charset="0"/>
                <a:cs typeface="Times New Roman" panose="02020603050405020304" pitchFamily="18" charset="0"/>
              </a:rPr>
              <a:t>Sliding Window: 16×16 patches with stride 8 (overlap = 75%).</a:t>
            </a:r>
          </a:p>
          <a:p>
            <a:pPr marL="857250" lvl="2" indent="0" algn="just">
              <a:lnSpc>
                <a:spcPct val="150000"/>
              </a:lnSpc>
              <a:spcBef>
                <a:spcPts val="0"/>
              </a:spcBef>
              <a:buNone/>
            </a:pPr>
            <a:r>
              <a:rPr lang="en-IN" sz="2000" i="0" dirty="0">
                <a:solidFill>
                  <a:schemeClr val="tx1"/>
                </a:solidFill>
                <a:effectLst/>
                <a:latin typeface="Times New Roman" panose="02020603050405020304" pitchFamily="18" charset="0"/>
                <a:cs typeface="Times New Roman" panose="02020603050405020304" pitchFamily="18" charset="0"/>
              </a:rPr>
              <a:t>Flattening: Each patch → 16×16×256 = 65,536D vector.</a:t>
            </a:r>
          </a:p>
          <a:p>
            <a:pPr marL="400050" lvl="1" indent="0" algn="just">
              <a:lnSpc>
                <a:spcPct val="150000"/>
              </a:lnSpc>
              <a:spcBef>
                <a:spcPts val="0"/>
              </a:spcBef>
              <a:buNone/>
            </a:pPr>
            <a:r>
              <a:rPr lang="en-IN" sz="2000" b="1" i="0" dirty="0">
                <a:solidFill>
                  <a:schemeClr val="tx1"/>
                </a:solidFill>
                <a:effectLst/>
                <a:latin typeface="Times New Roman" panose="02020603050405020304" pitchFamily="18" charset="0"/>
                <a:cs typeface="Times New Roman" panose="02020603050405020304" pitchFamily="18" charset="0"/>
              </a:rPr>
              <a:t>Self-Supervised Embedding</a:t>
            </a:r>
            <a:r>
              <a:rPr lang="en-IN" sz="2000" b="0" i="0" dirty="0">
                <a:solidFill>
                  <a:schemeClr val="tx1"/>
                </a:solidFill>
                <a:effectLst/>
                <a:latin typeface="Times New Roman" panose="02020603050405020304" pitchFamily="18" charset="0"/>
                <a:cs typeface="Times New Roman" panose="02020603050405020304" pitchFamily="18" charset="0"/>
              </a:rPr>
              <a:t>:</a:t>
            </a:r>
          </a:p>
          <a:p>
            <a:pPr marL="857250" lvl="2" indent="0" algn="just">
              <a:lnSpc>
                <a:spcPct val="150000"/>
              </a:lnSpc>
              <a:spcBef>
                <a:spcPts val="0"/>
              </a:spcBef>
              <a:buNone/>
            </a:pPr>
            <a:r>
              <a:rPr lang="en-IN" sz="2000" i="0" dirty="0">
                <a:solidFill>
                  <a:schemeClr val="tx1"/>
                </a:solidFill>
                <a:effectLst/>
                <a:latin typeface="Times New Roman" panose="02020603050405020304" pitchFamily="18" charset="0"/>
                <a:cs typeface="Times New Roman" panose="02020603050405020304" pitchFamily="18" charset="0"/>
              </a:rPr>
              <a:t>Projection Head: MLP (65k → 256 → 128D).</a:t>
            </a:r>
          </a:p>
          <a:p>
            <a:pPr marL="857250" lvl="2" indent="0" algn="just">
              <a:lnSpc>
                <a:spcPct val="150000"/>
              </a:lnSpc>
              <a:spcBef>
                <a:spcPts val="0"/>
              </a:spcBef>
              <a:buNone/>
            </a:pPr>
            <a:r>
              <a:rPr lang="en-IN" sz="2000" i="0" dirty="0">
                <a:solidFill>
                  <a:schemeClr val="tx1"/>
                </a:solidFill>
                <a:effectLst/>
                <a:latin typeface="Times New Roman" panose="02020603050405020304" pitchFamily="18" charset="0"/>
                <a:cs typeface="Times New Roman" panose="02020603050405020304" pitchFamily="18" charset="0"/>
              </a:rPr>
              <a:t>Contrastive Loss (NT-</a:t>
            </a:r>
            <a:r>
              <a:rPr lang="en-IN" sz="2000" i="0" dirty="0" err="1">
                <a:solidFill>
                  <a:schemeClr val="tx1"/>
                </a:solidFill>
                <a:effectLst/>
                <a:latin typeface="Times New Roman" panose="02020603050405020304" pitchFamily="18" charset="0"/>
                <a:cs typeface="Times New Roman" panose="02020603050405020304" pitchFamily="18" charset="0"/>
              </a:rPr>
              <a:t>Xent</a:t>
            </a:r>
            <a:r>
              <a:rPr lang="en-IN" sz="2000" i="0" dirty="0">
                <a:solidFill>
                  <a:schemeClr val="tx1"/>
                </a:solidFill>
                <a:effectLst/>
                <a:latin typeface="Times New Roman" panose="02020603050405020304" pitchFamily="18" charset="0"/>
                <a:cs typeface="Times New Roman" panose="02020603050405020304" pitchFamily="18" charset="0"/>
              </a:rPr>
              <a:t>):</a:t>
            </a:r>
          </a:p>
          <a:p>
            <a:pPr marL="1371600" lvl="3" indent="0" algn="just">
              <a:lnSpc>
                <a:spcPct val="150000"/>
              </a:lnSpc>
              <a:spcBef>
                <a:spcPts val="0"/>
              </a:spcBef>
              <a:buNone/>
            </a:pPr>
            <a:r>
              <a:rPr lang="en-IN" sz="2000" i="0" dirty="0">
                <a:solidFill>
                  <a:schemeClr val="tx1"/>
                </a:solidFill>
                <a:effectLst/>
                <a:latin typeface="Times New Roman" panose="02020603050405020304" pitchFamily="18" charset="0"/>
                <a:cs typeface="Times New Roman" panose="02020603050405020304" pitchFamily="18" charset="0"/>
              </a:rPr>
              <a:t>Maximizes similarity between augmented views of </a:t>
            </a:r>
            <a:r>
              <a:rPr lang="en-IN" sz="2000" i="1" dirty="0">
                <a:solidFill>
                  <a:schemeClr val="tx1"/>
                </a:solidFill>
                <a:effectLst/>
                <a:latin typeface="Times New Roman" panose="02020603050405020304" pitchFamily="18" charset="0"/>
                <a:cs typeface="Times New Roman" panose="02020603050405020304" pitchFamily="18" charset="0"/>
              </a:rPr>
              <a:t>same patch</a:t>
            </a:r>
            <a:r>
              <a:rPr lang="en-IN" sz="2000" i="0" dirty="0">
                <a:solidFill>
                  <a:schemeClr val="tx1"/>
                </a:solidFill>
                <a:effectLst/>
                <a:latin typeface="Times New Roman" panose="02020603050405020304" pitchFamily="18" charset="0"/>
                <a:cs typeface="Times New Roman" panose="02020603050405020304" pitchFamily="18" charset="0"/>
              </a:rPr>
              <a:t>.</a:t>
            </a:r>
          </a:p>
          <a:p>
            <a:pPr marL="1371600" lvl="3" indent="0" algn="just">
              <a:lnSpc>
                <a:spcPct val="150000"/>
              </a:lnSpc>
              <a:spcBef>
                <a:spcPts val="0"/>
              </a:spcBef>
              <a:buNone/>
            </a:pPr>
            <a:r>
              <a:rPr lang="en-IN" sz="2000" i="0" dirty="0">
                <a:solidFill>
                  <a:schemeClr val="tx1"/>
                </a:solidFill>
                <a:effectLst/>
                <a:latin typeface="Times New Roman" panose="02020603050405020304" pitchFamily="18" charset="0"/>
                <a:cs typeface="Times New Roman" panose="02020603050405020304" pitchFamily="18" charset="0"/>
              </a:rPr>
              <a:t>Minimizes similarity between </a:t>
            </a:r>
            <a:r>
              <a:rPr lang="en-IN" sz="2000" i="1" dirty="0">
                <a:solidFill>
                  <a:schemeClr val="tx1"/>
                </a:solidFill>
                <a:effectLst/>
                <a:latin typeface="Times New Roman" panose="02020603050405020304" pitchFamily="18" charset="0"/>
                <a:cs typeface="Times New Roman" panose="02020603050405020304" pitchFamily="18" charset="0"/>
              </a:rPr>
              <a:t>different patches</a:t>
            </a:r>
            <a:r>
              <a:rPr lang="en-IN" sz="1800" i="1" dirty="0">
                <a:solidFill>
                  <a:schemeClr val="tx1"/>
                </a:solidFill>
                <a:effectLst/>
                <a:latin typeface="Times New Roman" panose="02020603050405020304" pitchFamily="18" charset="0"/>
                <a:cs typeface="Times New Roman" panose="02020603050405020304" pitchFamily="18" charset="0"/>
              </a:rPr>
              <a:t>.</a:t>
            </a:r>
            <a:endParaRPr lang="en-IN" sz="180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684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E3CA6-AB4A-5D13-3ECA-91DD6F36E671}"/>
              </a:ext>
            </a:extLst>
          </p:cNvPr>
          <p:cNvSpPr>
            <a:spLocks noGrp="1"/>
          </p:cNvSpPr>
          <p:nvPr>
            <p:ph idx="1"/>
          </p:nvPr>
        </p:nvSpPr>
        <p:spPr>
          <a:xfrm>
            <a:off x="755993" y="702699"/>
            <a:ext cx="8596668" cy="5560449"/>
          </a:xfrm>
        </p:spPr>
        <p:txBody>
          <a:bodyPr>
            <a:norm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 Graph Construction Engine</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Constructs a dynamic, sample‐specific graph by connecting each region node to its two most similar peers based on cosine similarity.</a:t>
            </a:r>
          </a:p>
          <a:p>
            <a:pPr marL="400050" lvl="1" indent="0" defTabSz="914400" eaLnBrk="0" fontAlgn="base" hangingPunct="0">
              <a:lnSpc>
                <a:spcPct val="150000"/>
              </a:lnSpc>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Self‐Loops:</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Retains original node features to anchor each patch’s identity during GAT aggregation.</a:t>
            </a:r>
          </a:p>
          <a:p>
            <a:pPr marL="400050" lvl="1" indent="0" defTabSz="914400" eaLnBrk="0" fontAlgn="base" hangingPunct="0">
              <a:lnSpc>
                <a:spcPct val="150000"/>
              </a:lnSpc>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Bidirectional Edges: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undirected information flow, linking numerators, operators, and denominators in expressions like fractions.</a:t>
            </a:r>
            <a:endParaRPr lang="en-US" altLang="en-US" sz="1800" dirty="0">
              <a:solidFill>
                <a:schemeClr val="tx1"/>
              </a:solidFill>
              <a:latin typeface="Times New Roman" panose="02020603050405020304" pitchFamily="18" charset="0"/>
              <a:cs typeface="Times New Roman" panose="02020603050405020304" pitchFamily="18" charset="0"/>
            </a:endParaRPr>
          </a:p>
          <a:p>
            <a:pPr marL="400050" lvl="1" indent="0" algn="just">
              <a:lnSpc>
                <a:spcPts val="2143"/>
              </a:lnSpc>
              <a:spcBef>
                <a:spcPts val="1029"/>
              </a:spcBef>
              <a:spcAft>
                <a:spcPts val="1029"/>
              </a:spcAft>
              <a:buNone/>
            </a:pPr>
            <a:r>
              <a:rPr lang="en-US" sz="2000" b="1" i="0" dirty="0">
                <a:solidFill>
                  <a:schemeClr val="tx1"/>
                </a:solidFill>
                <a:effectLst/>
                <a:latin typeface="Times New Roman" panose="02020603050405020304" pitchFamily="18" charset="0"/>
                <a:cs typeface="Times New Roman" panose="02020603050405020304" pitchFamily="18" charset="0"/>
              </a:rPr>
              <a:t>Nodes:</a:t>
            </a:r>
            <a:r>
              <a:rPr lang="en-US" sz="2000" i="0" dirty="0">
                <a:solidFill>
                  <a:schemeClr val="tx1"/>
                </a:solidFill>
                <a:effectLst/>
                <a:latin typeface="Times New Roman" panose="02020603050405020304" pitchFamily="18" charset="0"/>
                <a:cs typeface="Times New Roman" panose="02020603050405020304" pitchFamily="18" charset="0"/>
              </a:rPr>
              <a:t> All 9 patches per image </a:t>
            </a:r>
          </a:p>
          <a:p>
            <a:pPr marL="400050" lvl="1" indent="0" algn="just">
              <a:lnSpc>
                <a:spcPts val="2143"/>
              </a:lnSpc>
              <a:spcBef>
                <a:spcPts val="1029"/>
              </a:spcBef>
              <a:spcAft>
                <a:spcPts val="1029"/>
              </a:spcAft>
              <a:buNone/>
            </a:pPr>
            <a:r>
              <a:rPr lang="en-US" sz="2000" b="1" i="0" dirty="0">
                <a:solidFill>
                  <a:schemeClr val="tx1"/>
                </a:solidFill>
                <a:effectLst/>
                <a:latin typeface="Times New Roman" panose="02020603050405020304" pitchFamily="18" charset="0"/>
                <a:cs typeface="Times New Roman" panose="02020603050405020304" pitchFamily="18" charset="0"/>
              </a:rPr>
              <a:t>Edges:</a:t>
            </a:r>
          </a:p>
          <a:p>
            <a:pPr marL="857250" lvl="2" indent="0" algn="just">
              <a:lnSpc>
                <a:spcPts val="2143"/>
              </a:lnSpc>
              <a:spcBef>
                <a:spcPts val="300"/>
              </a:spcBef>
              <a:spcAft>
                <a:spcPts val="1029"/>
              </a:spcAft>
              <a:buNone/>
            </a:pPr>
            <a:r>
              <a:rPr lang="en-US" sz="2000" i="0" dirty="0">
                <a:solidFill>
                  <a:schemeClr val="tx1"/>
                </a:solidFill>
                <a:effectLst/>
                <a:latin typeface="Times New Roman" panose="02020603050405020304" pitchFamily="18" charset="0"/>
                <a:cs typeface="Times New Roman" panose="02020603050405020304" pitchFamily="18" charset="0"/>
              </a:rPr>
              <a:t>Top-2 Cosine Similarity: Connect each node to its 2 most similar patches.</a:t>
            </a:r>
          </a:p>
          <a:p>
            <a:pPr marL="857250" lvl="2" indent="0" algn="just">
              <a:lnSpc>
                <a:spcPts val="2143"/>
              </a:lnSpc>
              <a:spcBef>
                <a:spcPts val="300"/>
              </a:spcBef>
              <a:spcAft>
                <a:spcPts val="1029"/>
              </a:spcAft>
              <a:buNone/>
            </a:pPr>
            <a:r>
              <a:rPr lang="en-US" sz="2000" i="0" dirty="0">
                <a:solidFill>
                  <a:schemeClr val="tx1"/>
                </a:solidFill>
                <a:effectLst/>
                <a:latin typeface="Times New Roman" panose="02020603050405020304" pitchFamily="18" charset="0"/>
                <a:cs typeface="Times New Roman" panose="02020603050405020304" pitchFamily="18" charset="0"/>
              </a:rPr>
              <a:t>Bidirectional: Symmetric relationships (𝑖 ↔ 𝑗).</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31557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EA92DD-74CD-E8B2-492F-53A9AD5BCEC1}"/>
              </a:ext>
            </a:extLst>
          </p:cNvPr>
          <p:cNvSpPr>
            <a:spLocks noGrp="1"/>
          </p:cNvSpPr>
          <p:nvPr>
            <p:ph idx="1"/>
          </p:nvPr>
        </p:nvSpPr>
        <p:spPr>
          <a:xfrm>
            <a:off x="554101" y="243348"/>
            <a:ext cx="9101175" cy="6540910"/>
          </a:xfrm>
        </p:spPr>
        <p:txBody>
          <a:bodyPr>
            <a:noAutofit/>
          </a:bodyPr>
          <a:lstStyle/>
          <a:p>
            <a:pPr marL="0" indent="0" defTabSz="914400" eaLnBrk="0" fontAlgn="base" hangingPunct="0">
              <a:lnSpc>
                <a:spcPct val="150000"/>
              </a:lnSpc>
              <a:spcBef>
                <a:spcPts val="0"/>
              </a:spcBef>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 Graph Attention Network (GAT) Encoder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00050" lvl="1" indent="0" defTabSz="914400" eaLnBrk="0" fontAlgn="base" hangingPunct="0">
              <a:spcBef>
                <a:spcPts val="1200"/>
              </a:spcBef>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Multi‐Head Focus: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Separate heads learn to emphasize spatial alignment, operator styles, or group affinities (e.g., matrix entries).</a:t>
            </a:r>
          </a:p>
          <a:p>
            <a:pPr marL="400050" lvl="1" indent="0" defTabSz="914400" eaLnBrk="0" fontAlgn="base" hangingPunct="0">
              <a:spcBef>
                <a:spcPts val="1200"/>
              </a:spcBef>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Nonlinear Fusion: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Applies ReLU after concatenation to model complex symbol interactions and suppress irrelevant neighbor noise.</a:t>
            </a:r>
          </a:p>
          <a:p>
            <a:pPr marL="400050" lvl="1" indent="0">
              <a:spcBef>
                <a:spcPts val="1200"/>
              </a:spcBef>
              <a:buNone/>
            </a:pPr>
            <a:r>
              <a:rPr lang="en-IN" sz="2000" b="1" i="0" dirty="0">
                <a:solidFill>
                  <a:srgbClr val="404040"/>
                </a:solidFill>
                <a:effectLst/>
                <a:latin typeface="Times New Roman" panose="02020603050405020304" pitchFamily="18" charset="0"/>
                <a:cs typeface="Times New Roman" panose="02020603050405020304" pitchFamily="18" charset="0"/>
              </a:rPr>
              <a:t>GAT Encoder</a:t>
            </a:r>
            <a:r>
              <a:rPr lang="en-IN" sz="2000" b="0" i="0" dirty="0">
                <a:solidFill>
                  <a:srgbClr val="404040"/>
                </a:solidFill>
                <a:effectLst/>
                <a:latin typeface="Times New Roman" panose="02020603050405020304" pitchFamily="18" charset="0"/>
                <a:cs typeface="Times New Roman" panose="02020603050405020304" pitchFamily="18" charset="0"/>
              </a:rPr>
              <a:t>:</a:t>
            </a:r>
          </a:p>
          <a:p>
            <a:pPr marL="857250" lvl="2" indent="0">
              <a:spcBef>
                <a:spcPts val="1200"/>
              </a:spcBef>
              <a:buNone/>
            </a:pPr>
            <a:r>
              <a:rPr lang="en-IN" sz="2000" b="1" i="0" dirty="0">
                <a:solidFill>
                  <a:srgbClr val="404040"/>
                </a:solidFill>
                <a:effectLst/>
                <a:latin typeface="Times New Roman" panose="02020603050405020304" pitchFamily="18" charset="0"/>
                <a:cs typeface="Times New Roman" panose="02020603050405020304" pitchFamily="18" charset="0"/>
              </a:rPr>
              <a:t>Layer 1</a:t>
            </a:r>
            <a:r>
              <a:rPr lang="en-IN" sz="2000" b="0" i="0" dirty="0">
                <a:solidFill>
                  <a:srgbClr val="404040"/>
                </a:solidFill>
                <a:effectLst/>
                <a:latin typeface="Times New Roman" panose="02020603050405020304" pitchFamily="18" charset="0"/>
                <a:cs typeface="Times New Roman" panose="02020603050405020304" pitchFamily="18" charset="0"/>
              </a:rPr>
              <a:t>: 4-head attention → 512D concatenated features.</a:t>
            </a:r>
          </a:p>
          <a:p>
            <a:pPr marL="857250" lvl="2" indent="0">
              <a:spcBef>
                <a:spcPts val="1200"/>
              </a:spcBef>
              <a:buNone/>
            </a:pPr>
            <a:r>
              <a:rPr lang="en-IN" sz="2000" b="1" i="0" dirty="0">
                <a:solidFill>
                  <a:srgbClr val="404040"/>
                </a:solidFill>
                <a:effectLst/>
                <a:latin typeface="Times New Roman" panose="02020603050405020304" pitchFamily="18" charset="0"/>
                <a:cs typeface="Times New Roman" panose="02020603050405020304" pitchFamily="18" charset="0"/>
              </a:rPr>
              <a:t>Layer 2</a:t>
            </a:r>
            <a:r>
              <a:rPr lang="en-IN" sz="2000" b="0" i="0" dirty="0">
                <a:solidFill>
                  <a:srgbClr val="404040"/>
                </a:solidFill>
                <a:effectLst/>
                <a:latin typeface="Times New Roman" panose="02020603050405020304" pitchFamily="18" charset="0"/>
                <a:cs typeface="Times New Roman" panose="02020603050405020304" pitchFamily="18" charset="0"/>
              </a:rPr>
              <a:t>: 1-head attention → 256D unified features.</a:t>
            </a:r>
          </a:p>
          <a:p>
            <a:pPr marL="857250" lvl="2" indent="0">
              <a:spcBef>
                <a:spcPts val="1200"/>
              </a:spcBef>
              <a:buNone/>
            </a:pPr>
            <a:r>
              <a:rPr lang="en-IN" sz="2000" b="1" i="0" dirty="0">
                <a:solidFill>
                  <a:srgbClr val="404040"/>
                </a:solidFill>
                <a:effectLst/>
                <a:latin typeface="Times New Roman" panose="02020603050405020304" pitchFamily="18" charset="0"/>
                <a:cs typeface="Times New Roman" panose="02020603050405020304" pitchFamily="18" charset="0"/>
              </a:rPr>
              <a:t>ReLU Activation</a:t>
            </a:r>
            <a:r>
              <a:rPr lang="en-IN" sz="2000" b="0" i="0" dirty="0">
                <a:solidFill>
                  <a:srgbClr val="404040"/>
                </a:solidFill>
                <a:effectLst/>
                <a:latin typeface="Times New Roman" panose="02020603050405020304" pitchFamily="18" charset="0"/>
                <a:cs typeface="Times New Roman" panose="02020603050405020304" pitchFamily="18" charset="0"/>
              </a:rPr>
              <a:t>: Non-linear aggregation.</a:t>
            </a:r>
            <a:endPar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457200" rtl="0" eaLnBrk="1" fontAlgn="auto" latinLnBrk="0" hangingPunct="1">
              <a:spcBef>
                <a:spcPts val="1200"/>
              </a:spcBef>
              <a:buClr>
                <a:srgbClr val="90C226"/>
              </a:buClr>
              <a:buSzPct val="80000"/>
              <a:buFont typeface="Wingdings 3" charset="2"/>
              <a:buNone/>
              <a:tabLst/>
              <a:defRP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 Encoder </a:t>
            </a: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Output:</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400050" lvl="1" indent="0" algn="just">
              <a:spcBef>
                <a:spcPts val="1200"/>
              </a:spcBef>
              <a:buClr>
                <a:srgbClr val="90C226"/>
              </a:buClr>
              <a:buSzPts val="1000"/>
              <a:buNone/>
              <a:tabLst>
                <a:tab pos="457200" algn="l"/>
              </a:tabLst>
              <a:defRPr/>
            </a:pP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Final Node Embeddings:</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Each node now contains information aggregated from its local region and its spatially connected </a:t>
            </a:r>
            <a:r>
              <a:rPr kumimoji="0" lang="en-IN" sz="20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neighbors</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-encoding both patch-level and relational context.</a:t>
            </a:r>
          </a:p>
          <a:p>
            <a:pPr marL="400050" lvl="1" indent="0" algn="just">
              <a:spcBef>
                <a:spcPts val="1200"/>
              </a:spcBef>
              <a:buClr>
                <a:srgbClr val="90C226"/>
              </a:buClr>
              <a:buSzPts val="1000"/>
              <a:buNone/>
              <a:tabLst>
                <a:tab pos="457200" algn="l"/>
              </a:tabLst>
              <a:defRPr/>
            </a:pP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Shape:</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[B, </a:t>
            </a:r>
            <a:r>
              <a:rPr kumimoji="0" lang="en-IN" sz="20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num_nodes</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IN" sz="20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hidden_dim</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(e.g., [B, 20, 128]).</a:t>
            </a:r>
            <a:endParaRPr kumimoji="0" lang="en-IN"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a:spcBef>
                <a:spcPts val="1200"/>
              </a:spcBef>
            </a:pPr>
            <a:endParaRPr lang="en-IN" sz="2000" dirty="0"/>
          </a:p>
          <a:p>
            <a:pPr marL="0" indent="0">
              <a:spcBef>
                <a:spcPts val="1200"/>
              </a:spcBef>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1787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4CC116-7CDD-7F5C-C3A5-8729E912E339}"/>
              </a:ext>
            </a:extLst>
          </p:cNvPr>
          <p:cNvSpPr>
            <a:spLocks noGrp="1"/>
          </p:cNvSpPr>
          <p:nvPr>
            <p:ph idx="1"/>
          </p:nvPr>
        </p:nvSpPr>
        <p:spPr>
          <a:xfrm>
            <a:off x="889711" y="448792"/>
            <a:ext cx="9915941" cy="6152913"/>
          </a:xfrm>
        </p:spPr>
        <p:txBody>
          <a:bodyPr>
            <a:noAutofit/>
          </a:bodyPr>
          <a:lstStyle/>
          <a:p>
            <a:pPr marL="0" indent="0" algn="just">
              <a:lnSpc>
                <a:spcPct val="150000"/>
              </a:lnSpc>
              <a:spcBef>
                <a:spcPts val="600"/>
              </a:spcBef>
              <a:buNone/>
            </a:pPr>
            <a:r>
              <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11. Transformer Decoder</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spcBef>
                <a:spcPts val="600"/>
              </a:spcBef>
              <a:spcAft>
                <a:spcPts val="1000"/>
              </a:spcAft>
              <a:buNone/>
            </a:pPr>
            <a:r>
              <a:rPr lang="en-IN" sz="20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Inputs to the Decoder</a:t>
            </a:r>
            <a:endParaRPr lang="en-IN" sz="20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p>
            <a:pPr marL="400050" lvl="1" indent="0">
              <a:lnSpc>
                <a:spcPct val="115000"/>
              </a:lnSpc>
              <a:spcBef>
                <a:spcPts val="600"/>
              </a:spcBef>
              <a:spcAft>
                <a:spcPts val="600"/>
              </a:spcAft>
              <a:buSzPts val="1000"/>
              <a:buNone/>
              <a:tabLst>
                <a:tab pos="457200" algn="l"/>
              </a:tabLst>
            </a:pPr>
            <a:r>
              <a:rPr lang="en-IN" sz="20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Memory</a:t>
            </a:r>
            <a:r>
              <a:rPr lang="en-IN" sz="20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a:t>
            </a:r>
          </a:p>
          <a:p>
            <a:pPr marL="857250" lvl="2" indent="0">
              <a:lnSpc>
                <a:spcPct val="115000"/>
              </a:lnSpc>
              <a:spcBef>
                <a:spcPts val="600"/>
              </a:spcBef>
              <a:spcAft>
                <a:spcPts val="600"/>
              </a:spcAft>
              <a:buSzPts val="1000"/>
              <a:buNone/>
              <a:tabLst>
                <a:tab pos="914400" algn="l"/>
              </a:tabLst>
            </a:pPr>
            <a:r>
              <a:rPr lang="en-IN" sz="20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Source</a:t>
            </a:r>
            <a:r>
              <a:rPr lang="en-IN" sz="20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Output from the GAT encoder.</a:t>
            </a:r>
          </a:p>
          <a:p>
            <a:pPr marL="857250" lvl="2" indent="0">
              <a:lnSpc>
                <a:spcPct val="115000"/>
              </a:lnSpc>
              <a:spcBef>
                <a:spcPts val="600"/>
              </a:spcBef>
              <a:spcAft>
                <a:spcPts val="600"/>
              </a:spcAft>
              <a:buSzPts val="1000"/>
              <a:buNone/>
              <a:tabLst>
                <a:tab pos="914400" algn="l"/>
              </a:tabLst>
            </a:pPr>
            <a:r>
              <a:rPr lang="en-IN" sz="20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Shape</a:t>
            </a:r>
            <a:r>
              <a:rPr lang="en-IN" sz="20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IN" sz="2000" dirty="0" err="1">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num_nodes</a:t>
            </a:r>
            <a:r>
              <a:rPr lang="en-IN" sz="20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=9, </a:t>
            </a:r>
            <a:r>
              <a:rPr lang="en-IN" sz="2000" dirty="0" err="1">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batch_size</a:t>
            </a:r>
            <a:r>
              <a:rPr lang="en-IN" sz="20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=1, </a:t>
            </a:r>
            <a:r>
              <a:rPr lang="en-IN" sz="2000" dirty="0" err="1">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emb_dim</a:t>
            </a:r>
            <a:r>
              <a:rPr lang="en-IN" sz="20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=256].</a:t>
            </a:r>
          </a:p>
          <a:p>
            <a:pPr marL="857250" lvl="2" indent="0">
              <a:lnSpc>
                <a:spcPct val="115000"/>
              </a:lnSpc>
              <a:spcBef>
                <a:spcPts val="600"/>
              </a:spcBef>
              <a:spcAft>
                <a:spcPts val="600"/>
              </a:spcAft>
              <a:buSzPts val="1000"/>
              <a:buNone/>
              <a:tabLst>
                <a:tab pos="914400" algn="l"/>
              </a:tabLst>
            </a:pPr>
            <a:r>
              <a:rPr lang="en-IN" sz="20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Role</a:t>
            </a:r>
            <a:r>
              <a:rPr lang="en-IN" sz="20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Provides structural context (e.g., symbol relationships like superscripts, fractions).</a:t>
            </a:r>
          </a:p>
          <a:p>
            <a:pPr marL="400050" lvl="1" indent="0">
              <a:lnSpc>
                <a:spcPct val="115000"/>
              </a:lnSpc>
              <a:spcBef>
                <a:spcPts val="600"/>
              </a:spcBef>
              <a:spcAft>
                <a:spcPts val="600"/>
              </a:spcAft>
              <a:buSzPts val="1000"/>
              <a:buNone/>
              <a:tabLst>
                <a:tab pos="457200" algn="l"/>
              </a:tabLst>
            </a:pPr>
            <a:r>
              <a:rPr lang="en-IN" sz="20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Target Sequence</a:t>
            </a:r>
            <a:r>
              <a:rPr lang="en-IN" sz="20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a:t>
            </a:r>
          </a:p>
          <a:p>
            <a:pPr marL="857250" lvl="2" indent="0">
              <a:lnSpc>
                <a:spcPct val="115000"/>
              </a:lnSpc>
              <a:spcBef>
                <a:spcPts val="600"/>
              </a:spcBef>
              <a:spcAft>
                <a:spcPts val="600"/>
              </a:spcAft>
              <a:buSzPts val="1000"/>
              <a:buNone/>
              <a:tabLst>
                <a:tab pos="914400" algn="l"/>
              </a:tabLst>
            </a:pPr>
            <a:r>
              <a:rPr lang="en-IN" sz="20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Training</a:t>
            </a:r>
            <a:r>
              <a:rPr lang="en-IN" sz="20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Ground-truth LaTeX tokens (shifted right).</a:t>
            </a:r>
          </a:p>
          <a:p>
            <a:pPr marL="857250" lvl="2" indent="0">
              <a:lnSpc>
                <a:spcPct val="115000"/>
              </a:lnSpc>
              <a:spcBef>
                <a:spcPts val="600"/>
              </a:spcBef>
              <a:spcAft>
                <a:spcPts val="600"/>
              </a:spcAft>
              <a:buSzPts val="1000"/>
              <a:buNone/>
              <a:tabLst>
                <a:tab pos="914400" algn="l"/>
              </a:tabLst>
            </a:pPr>
            <a:r>
              <a:rPr lang="en-IN" sz="20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Inference</a:t>
            </a:r>
            <a:r>
              <a:rPr lang="en-IN" sz="20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Autoregressively generated tokens.</a:t>
            </a:r>
          </a:p>
          <a:p>
            <a:pPr marL="857250" lvl="2" indent="0">
              <a:lnSpc>
                <a:spcPct val="115000"/>
              </a:lnSpc>
              <a:spcBef>
                <a:spcPts val="600"/>
              </a:spcBef>
              <a:spcAft>
                <a:spcPts val="600"/>
              </a:spcAft>
              <a:buSzPts val="1000"/>
              <a:buNone/>
              <a:tabLst>
                <a:tab pos="914400" algn="l"/>
              </a:tabLst>
            </a:pPr>
            <a:r>
              <a:rPr lang="en-IN" sz="20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Embeddings</a:t>
            </a:r>
            <a:r>
              <a:rPr lang="en-IN" sz="20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Learnable token vectors (</a:t>
            </a:r>
            <a:r>
              <a:rPr lang="en-IN" sz="2000" dirty="0" err="1">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vocab_size</a:t>
            </a:r>
            <a:r>
              <a:rPr lang="en-IN" sz="20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 256D).</a:t>
            </a:r>
          </a:p>
          <a:p>
            <a:pPr marL="0" indent="0">
              <a:lnSpc>
                <a:spcPct val="115000"/>
              </a:lnSpc>
              <a:spcBef>
                <a:spcPts val="600"/>
              </a:spcBef>
              <a:spcAft>
                <a:spcPts val="1000"/>
              </a:spcAft>
              <a:buNone/>
            </a:pPr>
            <a:r>
              <a:rPr lang="en-US" sz="20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endParaRPr lang="en-IN" sz="20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p>
            <a:pPr marL="0" indent="0" algn="just">
              <a:lnSpc>
                <a:spcPct val="150000"/>
              </a:lnSpc>
              <a:spcBef>
                <a:spcPts val="600"/>
              </a:spcBef>
              <a:buSzPts val="1000"/>
              <a:buNone/>
              <a:tabLst>
                <a:tab pos="457200" algn="l"/>
              </a:tabLst>
            </a:pP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731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22C45B-2B97-CEF2-E585-35DDE80912BC}"/>
              </a:ext>
            </a:extLst>
          </p:cNvPr>
          <p:cNvSpPr>
            <a:spLocks noGrp="1"/>
          </p:cNvSpPr>
          <p:nvPr>
            <p:ph idx="1"/>
          </p:nvPr>
        </p:nvSpPr>
        <p:spPr>
          <a:xfrm>
            <a:off x="588843" y="436587"/>
            <a:ext cx="10029995" cy="6239516"/>
          </a:xfrm>
        </p:spPr>
        <p:txBody>
          <a:bodyPr>
            <a:noAutofit/>
          </a:bodyPr>
          <a:lstStyle/>
          <a:p>
            <a:pPr marL="0" indent="0">
              <a:spcBef>
                <a:spcPts val="1372"/>
              </a:spcBef>
              <a:spcAft>
                <a:spcPts val="1029"/>
              </a:spcAft>
              <a:buNone/>
            </a:pPr>
            <a:r>
              <a:rPr lang="en-IN" sz="2000" b="1" i="0" dirty="0">
                <a:solidFill>
                  <a:srgbClr val="404040"/>
                </a:solidFill>
                <a:effectLst/>
                <a:latin typeface="Times New Roman" panose="02020603050405020304" pitchFamily="18" charset="0"/>
                <a:cs typeface="Times New Roman" panose="02020603050405020304" pitchFamily="18" charset="0"/>
              </a:rPr>
              <a:t>12. Positional Encoding</a:t>
            </a:r>
            <a:endParaRPr lang="en-IN" sz="2000" b="0" i="0" dirty="0">
              <a:solidFill>
                <a:srgbClr val="404040"/>
              </a:solidFill>
              <a:effectLst/>
              <a:latin typeface="Times New Roman" panose="02020603050405020304" pitchFamily="18" charset="0"/>
              <a:cs typeface="Times New Roman" panose="02020603050405020304" pitchFamily="18" charset="0"/>
            </a:endParaRPr>
          </a:p>
          <a:p>
            <a:pPr marL="400050" lvl="1" indent="0">
              <a:spcBef>
                <a:spcPts val="1029"/>
              </a:spcBef>
              <a:spcAft>
                <a:spcPts val="1029"/>
              </a:spcAft>
              <a:buNone/>
            </a:pPr>
            <a:r>
              <a:rPr lang="en-IN" sz="2000" b="1" i="0" dirty="0">
                <a:solidFill>
                  <a:srgbClr val="404040"/>
                </a:solidFill>
                <a:effectLst/>
                <a:latin typeface="Times New Roman" panose="02020603050405020304" pitchFamily="18" charset="0"/>
                <a:cs typeface="Times New Roman" panose="02020603050405020304" pitchFamily="18" charset="0"/>
              </a:rPr>
              <a:t>Purpose</a:t>
            </a:r>
            <a:r>
              <a:rPr lang="en-IN" sz="2000" b="0" i="0" dirty="0">
                <a:solidFill>
                  <a:srgbClr val="404040"/>
                </a:solidFill>
                <a:effectLst/>
                <a:latin typeface="Times New Roman" panose="02020603050405020304" pitchFamily="18" charset="0"/>
                <a:cs typeface="Times New Roman" panose="02020603050405020304" pitchFamily="18" charset="0"/>
              </a:rPr>
              <a:t>: Injects order information into token embeddings.</a:t>
            </a:r>
          </a:p>
          <a:p>
            <a:pPr marL="400050" lvl="1" indent="0">
              <a:spcBef>
                <a:spcPts val="300"/>
              </a:spcBef>
              <a:spcAft>
                <a:spcPts val="300"/>
              </a:spcAft>
              <a:buNone/>
            </a:pPr>
            <a:r>
              <a:rPr lang="en-IN" sz="2000" b="1" i="0" dirty="0">
                <a:solidFill>
                  <a:srgbClr val="404040"/>
                </a:solidFill>
                <a:effectLst/>
                <a:latin typeface="Times New Roman" panose="02020603050405020304" pitchFamily="18" charset="0"/>
                <a:cs typeface="Times New Roman" panose="02020603050405020304" pitchFamily="18" charset="0"/>
              </a:rPr>
              <a:t>Method</a:t>
            </a:r>
            <a:r>
              <a:rPr lang="en-IN" sz="2000" b="0" i="0" dirty="0">
                <a:solidFill>
                  <a:srgbClr val="404040"/>
                </a:solidFill>
                <a:effectLst/>
                <a:latin typeface="Times New Roman" panose="02020603050405020304" pitchFamily="18" charset="0"/>
                <a:cs typeface="Times New Roman" panose="02020603050405020304" pitchFamily="18" charset="0"/>
              </a:rPr>
              <a:t>:</a:t>
            </a:r>
          </a:p>
          <a:p>
            <a:pPr marL="857250" lvl="2" indent="0">
              <a:spcBef>
                <a:spcPts val="300"/>
              </a:spcBef>
              <a:spcAft>
                <a:spcPts val="1029"/>
              </a:spcAft>
              <a:buNone/>
            </a:pPr>
            <a:r>
              <a:rPr lang="en-IN" sz="2000" b="1" i="0" dirty="0">
                <a:solidFill>
                  <a:srgbClr val="404040"/>
                </a:solidFill>
                <a:effectLst/>
                <a:latin typeface="Times New Roman" panose="02020603050405020304" pitchFamily="18" charset="0"/>
                <a:cs typeface="Times New Roman" panose="02020603050405020304" pitchFamily="18" charset="0"/>
              </a:rPr>
              <a:t>Sinusoidal Encoding</a:t>
            </a:r>
            <a:r>
              <a:rPr lang="en-IN" sz="2000" b="0" i="0" dirty="0">
                <a:solidFill>
                  <a:srgbClr val="404040"/>
                </a:solidFill>
                <a:effectLst/>
                <a:latin typeface="Times New Roman" panose="02020603050405020304" pitchFamily="18" charset="0"/>
                <a:cs typeface="Times New Roman" panose="02020603050405020304" pitchFamily="18" charset="0"/>
              </a:rPr>
              <a:t>: Fixed wavelengths for each dimension.</a:t>
            </a:r>
          </a:p>
          <a:p>
            <a:pPr marL="857250" lvl="2" indent="0">
              <a:spcBef>
                <a:spcPts val="300"/>
              </a:spcBef>
              <a:spcAft>
                <a:spcPts val="300"/>
              </a:spcAft>
              <a:buNone/>
            </a:pPr>
            <a:r>
              <a:rPr lang="en-IN" sz="2000" b="1" i="0" dirty="0">
                <a:solidFill>
                  <a:srgbClr val="404040"/>
                </a:solidFill>
                <a:effectLst/>
                <a:latin typeface="Times New Roman" panose="02020603050405020304" pitchFamily="18" charset="0"/>
                <a:cs typeface="Times New Roman" panose="02020603050405020304" pitchFamily="18" charset="0"/>
              </a:rPr>
              <a:t>Formula</a:t>
            </a:r>
            <a:r>
              <a:rPr lang="en-IN" sz="2000" b="0" i="0" dirty="0">
                <a:solidFill>
                  <a:srgbClr val="404040"/>
                </a:solidFill>
                <a:effectLst/>
                <a:latin typeface="Times New Roman" panose="02020603050405020304" pitchFamily="18" charset="0"/>
                <a:cs typeface="Times New Roman" panose="02020603050405020304" pitchFamily="18" charset="0"/>
              </a:rPr>
              <a:t>:</a:t>
            </a:r>
          </a:p>
          <a:p>
            <a:pPr marL="857250" lvl="2" indent="0">
              <a:spcBef>
                <a:spcPts val="300"/>
              </a:spcBef>
              <a:spcAft>
                <a:spcPts val="300"/>
              </a:spcAft>
              <a:buNone/>
            </a:pPr>
            <a:endParaRPr kumimoji="0" lang="en-IN" altLang="en-US" sz="2000" u="none" strike="noStrike" cap="none" normalizeH="0" baseline="0" dirty="0">
              <a:ln>
                <a:noFill/>
              </a:ln>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endParaRPr>
          </a:p>
          <a:p>
            <a:pPr marL="857250" lvl="2" indent="0">
              <a:spcBef>
                <a:spcPts val="300"/>
              </a:spcBef>
              <a:spcAft>
                <a:spcPts val="300"/>
              </a:spcAft>
              <a:buNone/>
            </a:pPr>
            <a:endParaRPr kumimoji="0" lang="en-IN" altLang="en-US" sz="2000" b="1" u="none" strike="noStrike" cap="none" normalizeH="0" baseline="0" dirty="0">
              <a:ln>
                <a:noFill/>
              </a:ln>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endParaRPr>
          </a:p>
          <a:p>
            <a:pPr marL="857250" lvl="2" indent="0">
              <a:spcBef>
                <a:spcPts val="300"/>
              </a:spcBef>
              <a:spcAft>
                <a:spcPts val="300"/>
              </a:spcAft>
              <a:buNone/>
            </a:pPr>
            <a:r>
              <a:rPr kumimoji="0" lang="en-US" altLang="en-US" sz="2000" b="1" i="0" u="none" strike="noStrike" cap="none" normalizeH="0" baseline="0" dirty="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Output</a:t>
            </a:r>
            <a:r>
              <a:rPr kumimoji="0" lang="en-US" altLang="en-US" sz="2000" b="0" i="0" u="none" strike="noStrike" cap="none" normalizeH="0" baseline="0" dirty="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seq_len</a:t>
            </a:r>
            <a:r>
              <a:rPr kumimoji="0" lang="en-US" altLang="en-US" sz="2000" b="0" i="0" u="none" strike="noStrike" cap="none" normalizeH="0" baseline="0" dirty="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batch_size</a:t>
            </a:r>
            <a:r>
              <a:rPr kumimoji="0" lang="en-US" altLang="en-US" sz="2000" b="0" i="0" u="none" strike="noStrike" cap="none" normalizeH="0" baseline="0" dirty="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emb_dim</a:t>
            </a:r>
            <a:r>
              <a:rPr kumimoji="0" lang="en-US" altLang="en-US" sz="2000" b="0" i="0" u="none" strike="noStrike" cap="none" normalizeH="0" baseline="0" dirty="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spcAft>
                <a:spcPts val="1000"/>
              </a:spcAft>
              <a:buNone/>
            </a:pPr>
            <a:r>
              <a:rPr lang="en-IN" sz="2000" b="1" dirty="0">
                <a:effectLst/>
                <a:latin typeface="Times New Roman" panose="02020603050405020304" pitchFamily="18" charset="0"/>
                <a:ea typeface="MS Mincho" panose="02020609040205080304" pitchFamily="49" charset="-128"/>
                <a:cs typeface="Times New Roman" panose="02020603050405020304" pitchFamily="18" charset="0"/>
              </a:rPr>
              <a:t>13. Transformer Decoder Layers</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indent="0">
              <a:spcAft>
                <a:spcPts val="1000"/>
              </a:spcAft>
              <a:buNone/>
            </a:pP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Each layer processes data through:</a:t>
            </a:r>
          </a:p>
          <a:p>
            <a:pPr marL="400050" lvl="1" indent="0">
              <a:spcAft>
                <a:spcPts val="1000"/>
              </a:spcAft>
              <a:buNone/>
              <a:tabLst>
                <a:tab pos="457200" algn="l"/>
              </a:tabLst>
            </a:pPr>
            <a:r>
              <a:rPr lang="en-IN" sz="2000" b="1" dirty="0">
                <a:effectLst/>
                <a:latin typeface="Times New Roman" panose="02020603050405020304" pitchFamily="18" charset="0"/>
                <a:ea typeface="MS Mincho" panose="02020609040205080304" pitchFamily="49" charset="-128"/>
                <a:cs typeface="Times New Roman" panose="02020603050405020304" pitchFamily="18" charset="0"/>
              </a:rPr>
              <a:t>Masked Self-Attention</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a:t>
            </a:r>
          </a:p>
          <a:p>
            <a:pPr marL="857250" lvl="2" indent="0">
              <a:spcAft>
                <a:spcPts val="1000"/>
              </a:spcAft>
              <a:buSzPts val="1000"/>
              <a:buNone/>
              <a:tabLst>
                <a:tab pos="914400" algn="l"/>
              </a:tabLst>
            </a:pPr>
            <a:r>
              <a:rPr lang="en-IN" sz="2000" b="1" dirty="0">
                <a:effectLst/>
                <a:latin typeface="Times New Roman" panose="02020603050405020304" pitchFamily="18" charset="0"/>
                <a:ea typeface="MS Mincho" panose="02020609040205080304" pitchFamily="49" charset="-128"/>
                <a:cs typeface="Times New Roman" panose="02020603050405020304" pitchFamily="18" charset="0"/>
              </a:rPr>
              <a:t>Focus</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 Relationships between LaTeX tokens (e.g., x ↔ ^ in x^2).</a:t>
            </a:r>
          </a:p>
          <a:p>
            <a:pPr marL="857250" lvl="2" indent="0">
              <a:spcAft>
                <a:spcPts val="1000"/>
              </a:spcAft>
              <a:buSzPts val="1000"/>
              <a:buNone/>
              <a:tabLst>
                <a:tab pos="914400" algn="l"/>
              </a:tabLst>
            </a:pPr>
            <a:r>
              <a:rPr lang="en-IN" sz="2000" b="1" dirty="0">
                <a:effectLst/>
                <a:latin typeface="Times New Roman" panose="02020603050405020304" pitchFamily="18" charset="0"/>
                <a:ea typeface="MS Mincho" panose="02020609040205080304" pitchFamily="49" charset="-128"/>
                <a:cs typeface="Times New Roman" panose="02020603050405020304" pitchFamily="18" charset="0"/>
              </a:rPr>
              <a:t>Masking</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 Upper-triangular matrix prevents attending to future tokens</a:t>
            </a:r>
            <a:r>
              <a:rPr lang="en-IN" sz="1800" dirty="0">
                <a:effectLst/>
                <a:latin typeface="Times New Roman" panose="02020603050405020304" pitchFamily="18" charset="0"/>
                <a:ea typeface="MS Mincho" panose="02020609040205080304" pitchFamily="49" charset="-128"/>
                <a:cs typeface="Times New Roman" panose="02020603050405020304" pitchFamily="18" charset="0"/>
              </a:rPr>
              <a:t>.</a:t>
            </a:r>
          </a:p>
          <a:p>
            <a:pPr marL="0" indent="0" algn="just">
              <a:buSzPts val="1000"/>
              <a:buNone/>
              <a:tabLst>
                <a:tab pos="457200" algn="l"/>
              </a:tabLst>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25E502C-A070-4F0A-7951-28DC2E384807}"/>
              </a:ext>
            </a:extLst>
          </p:cNvPr>
          <p:cNvPicPr>
            <a:picLocks noChangeAspect="1"/>
          </p:cNvPicPr>
          <p:nvPr/>
        </p:nvPicPr>
        <p:blipFill>
          <a:blip r:embed="rId2"/>
          <a:stretch>
            <a:fillRect/>
          </a:stretch>
        </p:blipFill>
        <p:spPr>
          <a:xfrm>
            <a:off x="2452547" y="2709711"/>
            <a:ext cx="4901982" cy="630799"/>
          </a:xfrm>
          <a:prstGeom prst="rect">
            <a:avLst/>
          </a:prstGeom>
        </p:spPr>
      </p:pic>
    </p:spTree>
    <p:extLst>
      <p:ext uri="{BB962C8B-B14F-4D97-AF65-F5344CB8AC3E}">
        <p14:creationId xmlns:p14="http://schemas.microsoft.com/office/powerpoint/2010/main" val="2356431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805976-02C2-BA8E-CC16-C9455F4F3210}"/>
              </a:ext>
            </a:extLst>
          </p:cNvPr>
          <p:cNvSpPr>
            <a:spLocks noGrp="1"/>
          </p:cNvSpPr>
          <p:nvPr>
            <p:ph idx="1"/>
          </p:nvPr>
        </p:nvSpPr>
        <p:spPr>
          <a:xfrm>
            <a:off x="834649" y="469441"/>
            <a:ext cx="9027105" cy="6177165"/>
          </a:xfrm>
        </p:spPr>
        <p:txBody>
          <a:bodyPr>
            <a:noAutofit/>
          </a:bodyPr>
          <a:lstStyle/>
          <a:p>
            <a:pPr marL="0" indent="0" algn="just">
              <a:lnSpc>
                <a:spcPct val="115000"/>
              </a:lnSpc>
              <a:spcBef>
                <a:spcPts val="0"/>
              </a:spcBef>
              <a:spcAft>
                <a:spcPts val="600"/>
              </a:spcAft>
              <a:buNone/>
              <a:tabLst>
                <a:tab pos="457200" algn="l"/>
              </a:tabLst>
            </a:pPr>
            <a:r>
              <a:rPr lang="en-IN" sz="2000" b="1" dirty="0">
                <a:effectLst/>
                <a:latin typeface="Times New Roman" panose="02020603050405020304" pitchFamily="18" charset="0"/>
                <a:ea typeface="MS Mincho" panose="02020609040205080304" pitchFamily="49" charset="-128"/>
                <a:cs typeface="Times New Roman" panose="02020603050405020304" pitchFamily="18" charset="0"/>
              </a:rPr>
              <a:t>14. Cross-Attention</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a:t>
            </a:r>
          </a:p>
          <a:p>
            <a:pPr marL="457200" lvl="1" indent="0" algn="just">
              <a:lnSpc>
                <a:spcPct val="115000"/>
              </a:lnSpc>
              <a:spcBef>
                <a:spcPts val="0"/>
              </a:spcBef>
              <a:spcAft>
                <a:spcPts val="600"/>
              </a:spcAft>
              <a:buSzPts val="1000"/>
              <a:buNone/>
              <a:tabLst>
                <a:tab pos="914400" algn="l"/>
              </a:tabLst>
            </a:pPr>
            <a:r>
              <a:rPr lang="en-IN" sz="2000" b="1" dirty="0">
                <a:effectLst/>
                <a:latin typeface="Times New Roman" panose="02020603050405020304" pitchFamily="18" charset="0"/>
                <a:ea typeface="MS Mincho" panose="02020609040205080304" pitchFamily="49" charset="-128"/>
                <a:cs typeface="Times New Roman" panose="02020603050405020304" pitchFamily="18" charset="0"/>
              </a:rPr>
              <a:t>Query</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 Current decoder state.</a:t>
            </a:r>
          </a:p>
          <a:p>
            <a:pPr marL="457200" lvl="1" indent="0" algn="just">
              <a:lnSpc>
                <a:spcPct val="115000"/>
              </a:lnSpc>
              <a:spcBef>
                <a:spcPts val="0"/>
              </a:spcBef>
              <a:spcAft>
                <a:spcPts val="600"/>
              </a:spcAft>
              <a:buSzPts val="1000"/>
              <a:buNone/>
              <a:tabLst>
                <a:tab pos="914400" algn="l"/>
              </a:tabLst>
            </a:pPr>
            <a:r>
              <a:rPr lang="en-IN" sz="2000" b="1" dirty="0">
                <a:effectLst/>
                <a:latin typeface="Times New Roman" panose="02020603050405020304" pitchFamily="18" charset="0"/>
                <a:ea typeface="MS Mincho" panose="02020609040205080304" pitchFamily="49" charset="-128"/>
                <a:cs typeface="Times New Roman" panose="02020603050405020304" pitchFamily="18" charset="0"/>
              </a:rPr>
              <a:t>Key/Value</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 Encoder memory (GAT’s graph nodes).</a:t>
            </a:r>
          </a:p>
          <a:p>
            <a:pPr marL="457200" lvl="1" indent="0" algn="just">
              <a:lnSpc>
                <a:spcPct val="150000"/>
              </a:lnSpc>
              <a:spcBef>
                <a:spcPts val="0"/>
              </a:spcBef>
              <a:spcAft>
                <a:spcPts val="600"/>
              </a:spcAft>
              <a:buSzPts val="1000"/>
              <a:buNone/>
              <a:tabLst>
                <a:tab pos="914400" algn="l"/>
              </a:tabLst>
            </a:pPr>
            <a:r>
              <a:rPr lang="en-IN" sz="2000" b="1" dirty="0">
                <a:effectLst/>
                <a:latin typeface="Times New Roman" panose="02020603050405020304" pitchFamily="18" charset="0"/>
                <a:ea typeface="MS Mincho" panose="02020609040205080304" pitchFamily="49" charset="-128"/>
                <a:cs typeface="Times New Roman" panose="02020603050405020304" pitchFamily="18" charset="0"/>
              </a:rPr>
              <a:t>Mechanism</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a:t>
            </a:r>
          </a:p>
          <a:p>
            <a:pPr marL="457200" lvl="1" indent="0" algn="just">
              <a:lnSpc>
                <a:spcPct val="115000"/>
              </a:lnSpc>
              <a:spcBef>
                <a:spcPts val="0"/>
              </a:spcBef>
              <a:spcAft>
                <a:spcPts val="600"/>
              </a:spcAft>
              <a:buSzPts val="1000"/>
              <a:buNone/>
              <a:tabLst>
                <a:tab pos="914400" algn="l"/>
              </a:tabLst>
            </a:pPr>
            <a:r>
              <a:rPr lang="en-IN" sz="2000" b="1" dirty="0">
                <a:effectLst/>
                <a:latin typeface="Times New Roman" panose="02020603050405020304" pitchFamily="18" charset="0"/>
                <a:ea typeface="MS Mincho" panose="02020609040205080304" pitchFamily="49" charset="-128"/>
                <a:cs typeface="Times New Roman" panose="02020603050405020304" pitchFamily="18" charset="0"/>
              </a:rPr>
              <a:t>Role</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 Aligns LaTeX generation with relevant symbol regions (e.g., focuses on "√" when generating \sqrt).</a:t>
            </a:r>
          </a:p>
          <a:p>
            <a:pPr marL="0" indent="0" algn="just">
              <a:lnSpc>
                <a:spcPct val="115000"/>
              </a:lnSpc>
              <a:spcBef>
                <a:spcPts val="0"/>
              </a:spcBef>
              <a:spcAft>
                <a:spcPts val="600"/>
              </a:spcAft>
              <a:buNone/>
              <a:tabLst>
                <a:tab pos="457200" algn="l"/>
              </a:tabLst>
            </a:pPr>
            <a:r>
              <a:rPr lang="en-IN" sz="2000" b="1" dirty="0">
                <a:effectLst/>
                <a:latin typeface="Times New Roman" panose="02020603050405020304" pitchFamily="18" charset="0"/>
                <a:ea typeface="MS Mincho" panose="02020609040205080304" pitchFamily="49" charset="-128"/>
                <a:cs typeface="Times New Roman" panose="02020603050405020304" pitchFamily="18" charset="0"/>
              </a:rPr>
              <a:t>15. Feed-Forward Network</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a:t>
            </a:r>
          </a:p>
          <a:p>
            <a:pPr marL="457200" lvl="1" indent="0" algn="just">
              <a:lnSpc>
                <a:spcPct val="115000"/>
              </a:lnSpc>
              <a:spcBef>
                <a:spcPts val="0"/>
              </a:spcBef>
              <a:spcAft>
                <a:spcPts val="600"/>
              </a:spcAft>
              <a:buSzPts val="1000"/>
              <a:buNone/>
              <a:tabLst>
                <a:tab pos="914400" algn="l"/>
              </a:tabLst>
            </a:pPr>
            <a:r>
              <a:rPr lang="en-IN" sz="2000" b="1" dirty="0">
                <a:effectLst/>
                <a:latin typeface="Times New Roman" panose="02020603050405020304" pitchFamily="18" charset="0"/>
                <a:ea typeface="MS Mincho" panose="02020609040205080304" pitchFamily="49" charset="-128"/>
                <a:cs typeface="Times New Roman" panose="02020603050405020304" pitchFamily="18" charset="0"/>
              </a:rPr>
              <a:t>Structure</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 Two linear layers with ReLU activation.</a:t>
            </a:r>
          </a:p>
          <a:p>
            <a:pPr marL="0" indent="0" algn="just">
              <a:spcBef>
                <a:spcPts val="0"/>
              </a:spcBef>
              <a:spcAft>
                <a:spcPts val="600"/>
              </a:spcAft>
              <a:buNone/>
            </a:pPr>
            <a:r>
              <a:rPr lang="en-IN" sz="2000" b="1" dirty="0">
                <a:effectLst/>
                <a:latin typeface="Times New Roman" panose="02020603050405020304" pitchFamily="18" charset="0"/>
                <a:ea typeface="MS Mincho" panose="02020609040205080304" pitchFamily="49" charset="-128"/>
                <a:cs typeface="Times New Roman" panose="02020603050405020304" pitchFamily="18" charset="0"/>
              </a:rPr>
              <a:t>	Dimension</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 256 → 1024 → 256</a:t>
            </a:r>
          </a:p>
          <a:p>
            <a:pPr marL="0" indent="0" algn="just">
              <a:lnSpc>
                <a:spcPct val="120000"/>
              </a:lnSpc>
              <a:spcBef>
                <a:spcPts val="0"/>
              </a:spcBef>
              <a:buNone/>
            </a:pPr>
            <a:r>
              <a:rPr lang="en-IN" sz="2000" b="1" dirty="0">
                <a:effectLst/>
                <a:latin typeface="Times New Roman" panose="02020603050405020304" pitchFamily="18" charset="0"/>
                <a:ea typeface="MS Mincho" panose="02020609040205080304" pitchFamily="49" charset="-128"/>
                <a:cs typeface="Times New Roman" panose="02020603050405020304" pitchFamily="18" charset="0"/>
              </a:rPr>
              <a:t>16. Autoregressive Generation</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400050" lvl="1" indent="0" algn="just">
              <a:lnSpc>
                <a:spcPct val="120000"/>
              </a:lnSpc>
              <a:spcBef>
                <a:spcPts val="0"/>
              </a:spcBef>
              <a:buSzPts val="1000"/>
              <a:buNone/>
              <a:tabLst>
                <a:tab pos="457200" algn="l"/>
              </a:tabLst>
            </a:pPr>
            <a:r>
              <a:rPr lang="en-IN" sz="2000" b="1" dirty="0">
                <a:effectLst/>
                <a:latin typeface="Times New Roman" panose="02020603050405020304" pitchFamily="18" charset="0"/>
                <a:ea typeface="MS Mincho" panose="02020609040205080304" pitchFamily="49" charset="-128"/>
                <a:cs typeface="Times New Roman" panose="02020603050405020304" pitchFamily="18" charset="0"/>
              </a:rPr>
              <a:t>Training (Teacher Forcing)</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a:t>
            </a:r>
          </a:p>
          <a:p>
            <a:pPr marL="857250" lvl="2" indent="0" algn="just">
              <a:lnSpc>
                <a:spcPct val="120000"/>
              </a:lnSpc>
              <a:spcBef>
                <a:spcPts val="0"/>
              </a:spcBef>
              <a:buSzPts val="1000"/>
              <a:buNone/>
              <a:tabLst>
                <a:tab pos="914400" algn="l"/>
              </a:tabLst>
            </a:pPr>
            <a:r>
              <a:rPr lang="en-IN" sz="2000" b="1" dirty="0">
                <a:effectLst/>
                <a:latin typeface="Times New Roman" panose="02020603050405020304" pitchFamily="18" charset="0"/>
                <a:ea typeface="MS Mincho" panose="02020609040205080304" pitchFamily="49" charset="-128"/>
                <a:cs typeface="Times New Roman" panose="02020603050405020304" pitchFamily="18" charset="0"/>
              </a:rPr>
              <a:t>Input</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 [&lt;SOS&gt;, token_1, ..., token_{n-1}].</a:t>
            </a:r>
          </a:p>
          <a:p>
            <a:pPr marL="857250" lvl="2" indent="0" algn="just">
              <a:lnSpc>
                <a:spcPct val="120000"/>
              </a:lnSpc>
              <a:spcBef>
                <a:spcPts val="0"/>
              </a:spcBef>
              <a:buSzPts val="1000"/>
              <a:buNone/>
              <a:tabLst>
                <a:tab pos="914400" algn="l"/>
              </a:tabLst>
            </a:pPr>
            <a:r>
              <a:rPr lang="en-IN" sz="2000" b="1" dirty="0">
                <a:effectLst/>
                <a:latin typeface="Times New Roman" panose="02020603050405020304" pitchFamily="18" charset="0"/>
                <a:ea typeface="MS Mincho" panose="02020609040205080304" pitchFamily="49" charset="-128"/>
                <a:cs typeface="Times New Roman" panose="02020603050405020304" pitchFamily="18" charset="0"/>
              </a:rPr>
              <a:t>Target</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 [token_1, ..., </a:t>
            </a:r>
            <a:r>
              <a:rPr lang="en-IN" sz="2000" dirty="0" err="1">
                <a:effectLst/>
                <a:latin typeface="Times New Roman" panose="02020603050405020304" pitchFamily="18" charset="0"/>
                <a:ea typeface="MS Mincho" panose="02020609040205080304" pitchFamily="49" charset="-128"/>
                <a:cs typeface="Times New Roman" panose="02020603050405020304" pitchFamily="18" charset="0"/>
              </a:rPr>
              <a:t>token_n</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 &lt;EOS&gt;].</a:t>
            </a:r>
          </a:p>
          <a:p>
            <a:pPr marL="857250" lvl="2" indent="0" algn="just">
              <a:lnSpc>
                <a:spcPct val="120000"/>
              </a:lnSpc>
              <a:spcBef>
                <a:spcPts val="0"/>
              </a:spcBef>
              <a:buSzPts val="1000"/>
              <a:buNone/>
              <a:tabLst>
                <a:tab pos="914400" algn="l"/>
              </a:tabLst>
            </a:pPr>
            <a:r>
              <a:rPr lang="en-IN" sz="2000" b="1" dirty="0">
                <a:effectLst/>
                <a:latin typeface="Times New Roman" panose="02020603050405020304" pitchFamily="18" charset="0"/>
                <a:ea typeface="MS Mincho" panose="02020609040205080304" pitchFamily="49" charset="-128"/>
                <a:cs typeface="Times New Roman" panose="02020603050405020304" pitchFamily="18" charset="0"/>
              </a:rPr>
              <a:t>Loss</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 Cross-entropy between predictions and ground truth.</a:t>
            </a:r>
          </a:p>
          <a:p>
            <a:pPr marL="0" indent="0" algn="just">
              <a:spcBef>
                <a:spcPts val="0"/>
              </a:spcBef>
              <a:spcAft>
                <a:spcPts val="600"/>
              </a:spcAft>
              <a:buNone/>
            </a:pPr>
            <a:endParaRPr lang="en-IN" sz="2000" b="0" i="0" dirty="0">
              <a:solidFill>
                <a:srgbClr val="404040"/>
              </a:solidFill>
              <a:effectLst/>
              <a:latin typeface="Times New Roman" panose="02020603050405020304" pitchFamily="18" charset="0"/>
              <a:cs typeface="Times New Roman" panose="02020603050405020304" pitchFamily="18" charset="0"/>
            </a:endParaRPr>
          </a:p>
          <a:p>
            <a:pPr marL="0" indent="0" algn="just">
              <a:spcBef>
                <a:spcPts val="0"/>
              </a:spcBef>
              <a:spcAft>
                <a:spcPts val="600"/>
              </a:spcAft>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CFFD95D-35A2-B39B-897C-8336025FDBA7}"/>
              </a:ext>
            </a:extLst>
          </p:cNvPr>
          <p:cNvPicPr>
            <a:picLocks noChangeAspect="1"/>
          </p:cNvPicPr>
          <p:nvPr/>
        </p:nvPicPr>
        <p:blipFill>
          <a:blip r:embed="rId2"/>
          <a:srcRect t="17897" b="4095"/>
          <a:stretch/>
        </p:blipFill>
        <p:spPr>
          <a:xfrm>
            <a:off x="2868837" y="1710813"/>
            <a:ext cx="4220164" cy="639097"/>
          </a:xfrm>
          <a:prstGeom prst="rect">
            <a:avLst/>
          </a:prstGeom>
        </p:spPr>
      </p:pic>
    </p:spTree>
    <p:extLst>
      <p:ext uri="{BB962C8B-B14F-4D97-AF65-F5344CB8AC3E}">
        <p14:creationId xmlns:p14="http://schemas.microsoft.com/office/powerpoint/2010/main" val="2090808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5EBB8-E67F-A201-8D13-435480B724CA}"/>
              </a:ext>
            </a:extLst>
          </p:cNvPr>
          <p:cNvSpPr>
            <a:spLocks noGrp="1"/>
          </p:cNvSpPr>
          <p:nvPr>
            <p:ph idx="1"/>
          </p:nvPr>
        </p:nvSpPr>
        <p:spPr>
          <a:xfrm>
            <a:off x="687165" y="439944"/>
            <a:ext cx="8968111" cy="6314817"/>
          </a:xfrm>
        </p:spPr>
        <p:txBody>
          <a:bodyPr>
            <a:noAutofit/>
          </a:bodyPr>
          <a:lstStyle/>
          <a:p>
            <a:pPr marL="0" lvl="0" indent="0" algn="just">
              <a:lnSpc>
                <a:spcPct val="120000"/>
              </a:lnSpc>
              <a:spcBef>
                <a:spcPts val="600"/>
              </a:spcBef>
              <a:buSzPts val="1000"/>
              <a:buNone/>
              <a:tabLst>
                <a:tab pos="457200" algn="l"/>
              </a:tabLst>
            </a:pPr>
            <a:r>
              <a:rPr lang="en-IN" sz="2000" b="1" dirty="0">
                <a:effectLst/>
                <a:latin typeface="Times New Roman" panose="02020603050405020304" pitchFamily="18" charset="0"/>
                <a:ea typeface="MS Mincho" panose="02020609040205080304" pitchFamily="49" charset="-128"/>
                <a:cs typeface="Times New Roman" panose="02020603050405020304" pitchFamily="18" charset="0"/>
              </a:rPr>
              <a:t>17. Inference (Greedy Decoding)</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a:t>
            </a:r>
          </a:p>
          <a:p>
            <a:pPr marL="457200" lvl="1" indent="0" algn="just">
              <a:lnSpc>
                <a:spcPct val="120000"/>
              </a:lnSpc>
              <a:spcBef>
                <a:spcPts val="600"/>
              </a:spcBef>
              <a:buNone/>
              <a:tabLst>
                <a:tab pos="914400" algn="l"/>
              </a:tabLst>
            </a:pP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Start with &lt;SOS&gt;.</a:t>
            </a:r>
          </a:p>
          <a:p>
            <a:pPr marL="457200" lvl="1" indent="0" algn="just">
              <a:lnSpc>
                <a:spcPct val="120000"/>
              </a:lnSpc>
              <a:spcBef>
                <a:spcPts val="600"/>
              </a:spcBef>
              <a:buNone/>
              <a:tabLst>
                <a:tab pos="914400" algn="l"/>
              </a:tabLst>
            </a:pP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At step t:</a:t>
            </a:r>
          </a:p>
          <a:p>
            <a:pPr marL="914400" lvl="2" indent="0" algn="just">
              <a:lnSpc>
                <a:spcPct val="120000"/>
              </a:lnSpc>
              <a:spcBef>
                <a:spcPts val="600"/>
              </a:spcBef>
              <a:buSzPts val="1000"/>
              <a:buNone/>
              <a:tabLst>
                <a:tab pos="1371600" algn="l"/>
              </a:tabLst>
            </a:pP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Generate logits for next token: output = decoder(memory, </a:t>
            </a:r>
            <a:r>
              <a:rPr lang="en-IN" sz="2000" dirty="0" err="1">
                <a:effectLst/>
                <a:latin typeface="Times New Roman" panose="02020603050405020304" pitchFamily="18" charset="0"/>
                <a:ea typeface="MS Mincho" panose="02020609040205080304" pitchFamily="49" charset="-128"/>
                <a:cs typeface="Times New Roman" panose="02020603050405020304" pitchFamily="18" charset="0"/>
              </a:rPr>
              <a:t>input_sequence</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a:t>
            </a:r>
          </a:p>
          <a:p>
            <a:pPr marL="914400" lvl="2" indent="0" algn="just">
              <a:lnSpc>
                <a:spcPct val="120000"/>
              </a:lnSpc>
              <a:spcBef>
                <a:spcPts val="600"/>
              </a:spcBef>
              <a:buSzPts val="1000"/>
              <a:buNone/>
              <a:tabLst>
                <a:tab pos="1371600" algn="l"/>
              </a:tabLst>
            </a:pP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Select token with max probability: </a:t>
            </a:r>
            <a:r>
              <a:rPr lang="en-IN" sz="2000" dirty="0" err="1">
                <a:effectLst/>
                <a:latin typeface="Times New Roman" panose="02020603050405020304" pitchFamily="18" charset="0"/>
                <a:ea typeface="MS Mincho" panose="02020609040205080304" pitchFamily="49" charset="-128"/>
                <a:cs typeface="Times New Roman" panose="02020603050405020304" pitchFamily="18" charset="0"/>
              </a:rPr>
              <a:t>token_t</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 = argmax(output[:, -1]).</a:t>
            </a:r>
          </a:p>
          <a:p>
            <a:pPr marL="914400" lvl="2" indent="0" algn="just">
              <a:lnSpc>
                <a:spcPct val="120000"/>
              </a:lnSpc>
              <a:spcBef>
                <a:spcPts val="600"/>
              </a:spcBef>
              <a:buSzPts val="1000"/>
              <a:buNone/>
              <a:tabLst>
                <a:tab pos="1371600" algn="l"/>
              </a:tabLst>
            </a:pP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Append to input: </a:t>
            </a:r>
            <a:r>
              <a:rPr lang="en-IN" sz="2000" dirty="0" err="1">
                <a:effectLst/>
                <a:latin typeface="Times New Roman" panose="02020603050405020304" pitchFamily="18" charset="0"/>
                <a:ea typeface="MS Mincho" panose="02020609040205080304" pitchFamily="49" charset="-128"/>
                <a:cs typeface="Times New Roman" panose="02020603050405020304" pitchFamily="18" charset="0"/>
              </a:rPr>
              <a:t>input_sequence</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 = </a:t>
            </a:r>
            <a:r>
              <a:rPr lang="en-IN" sz="2000" dirty="0" err="1">
                <a:effectLst/>
                <a:latin typeface="Times New Roman" panose="02020603050405020304" pitchFamily="18" charset="0"/>
                <a:ea typeface="MS Mincho" panose="02020609040205080304" pitchFamily="49" charset="-128"/>
                <a:cs typeface="Times New Roman" panose="02020603050405020304" pitchFamily="18" charset="0"/>
              </a:rPr>
              <a:t>concat</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a:t>
            </a:r>
            <a:r>
              <a:rPr lang="en-IN" sz="2000" dirty="0" err="1">
                <a:effectLst/>
                <a:latin typeface="Times New Roman" panose="02020603050405020304" pitchFamily="18" charset="0"/>
                <a:ea typeface="MS Mincho" panose="02020609040205080304" pitchFamily="49" charset="-128"/>
                <a:cs typeface="Times New Roman" panose="02020603050405020304" pitchFamily="18" charset="0"/>
              </a:rPr>
              <a:t>input_sequence</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IN" sz="2000" dirty="0" err="1">
                <a:effectLst/>
                <a:latin typeface="Times New Roman" panose="02020603050405020304" pitchFamily="18" charset="0"/>
                <a:ea typeface="MS Mincho" panose="02020609040205080304" pitchFamily="49" charset="-128"/>
                <a:cs typeface="Times New Roman" panose="02020603050405020304" pitchFamily="18" charset="0"/>
              </a:rPr>
              <a:t>token_t</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a:t>
            </a:r>
          </a:p>
          <a:p>
            <a:pPr marL="457200" lvl="1" indent="0" algn="just">
              <a:lnSpc>
                <a:spcPct val="120000"/>
              </a:lnSpc>
              <a:spcBef>
                <a:spcPts val="600"/>
              </a:spcBef>
              <a:buNone/>
              <a:tabLst>
                <a:tab pos="914400" algn="l"/>
              </a:tabLst>
            </a:pP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Stop at &lt;EOS&gt; or max length (100).</a:t>
            </a:r>
          </a:p>
          <a:p>
            <a:pPr marL="0" indent="0" algn="just">
              <a:lnSpc>
                <a:spcPct val="150000"/>
              </a:lnSpc>
              <a:buNone/>
            </a:pPr>
            <a:r>
              <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18. Output &amp; Loss</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00050" lvl="1" indent="0" algn="just">
              <a:lnSpc>
                <a:spcPct val="150000"/>
              </a:lnSpc>
              <a:buSzPts val="1000"/>
              <a:buNone/>
              <a:tabLst>
                <a:tab pos="457200" algn="l"/>
              </a:tabLst>
            </a:pPr>
            <a:r>
              <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Output:</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decoder produces a sequence of logits over the vocabulary for each time step (except the last, since we predict the next token).</a:t>
            </a:r>
          </a:p>
          <a:p>
            <a:pPr marL="400050" lvl="1" indent="0" algn="just">
              <a:lnSpc>
                <a:spcPct val="150000"/>
              </a:lnSpc>
              <a:buSzPts val="1000"/>
              <a:buNone/>
              <a:tabLst>
                <a:tab pos="457200" algn="l"/>
              </a:tabLst>
            </a:pPr>
            <a:r>
              <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Loss:</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Standard cross-entropy loss is computed between the predicted logits and the ground-truth LaTeX sequence (shifted by one token).</a:t>
            </a:r>
          </a:p>
          <a:p>
            <a:pPr>
              <a:lnSpc>
                <a:spcPct val="150000"/>
              </a:lnSpc>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607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08EB577-D297-5732-1BB5-6B3389163ED7}"/>
              </a:ext>
            </a:extLst>
          </p:cNvPr>
          <p:cNvSpPr>
            <a:spLocks noGrp="1" noChangeArrowheads="1"/>
          </p:cNvSpPr>
          <p:nvPr>
            <p:ph idx="1"/>
          </p:nvPr>
        </p:nvSpPr>
        <p:spPr bwMode="auto">
          <a:xfrm>
            <a:off x="1068250" y="409679"/>
            <a:ext cx="6625532" cy="6038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algn="just" defTabSz="914400" eaLnBrk="0" fontAlgn="base" hangingPunct="0">
              <a:lnSpc>
                <a:spcPct val="150000"/>
              </a:lnSpc>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19. Training Loop </a:t>
            </a:r>
          </a:p>
          <a:p>
            <a:pPr marL="0" indent="0" algn="just" defTabSz="914400" eaLnBrk="0" fontAlgn="base" hangingPunct="0">
              <a:lnSpc>
                <a:spcPct val="150000"/>
              </a:lnSpc>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Setup &amp; Hyperparameters</a:t>
            </a:r>
          </a:p>
          <a:p>
            <a:pPr marL="457200" marR="0" lvl="1" indent="0" algn="just" defTabSz="914400" rtl="0" eaLnBrk="0" fontAlgn="base" latinLnBrk="0" hangingPunct="0">
              <a:lnSpc>
                <a:spcPct val="15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Epochs: </a:t>
            </a:r>
            <a:r>
              <a:rPr lang="en-US" altLang="en-US" sz="2000" dirty="0">
                <a:solidFill>
                  <a:schemeClr val="tx1"/>
                </a:solidFill>
                <a:latin typeface="Times New Roman" panose="02020603050405020304" pitchFamily="18" charset="0"/>
                <a:cs typeface="Times New Roman" panose="02020603050405020304" pitchFamily="18" charset="0"/>
              </a:rPr>
              <a:t>20  ,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Batch Size: 8</a:t>
            </a:r>
          </a:p>
          <a:p>
            <a:pPr marL="457200" marR="0" lvl="1" indent="0" algn="just" defTabSz="914400" rtl="0" eaLnBrk="0" fontAlgn="base" latinLnBrk="0" hangingPunct="0">
              <a:lnSpc>
                <a:spcPct val="15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Optimizer: Adam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lr</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1e-4)</a:t>
            </a:r>
          </a:p>
          <a:p>
            <a:pPr marL="457200" marR="0" lvl="1" indent="0" algn="just" defTabSz="914400" rtl="0" eaLnBrk="0" fontAlgn="base" latinLnBrk="0" hangingPunct="0">
              <a:lnSpc>
                <a:spcPct val="15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Loss: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CrossEntropy</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(ignoring &lt;PAD&gt;)</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Loading</a:t>
            </a:r>
          </a:p>
          <a:p>
            <a:pPr marL="457200" marR="0" lvl="1" indent="0" algn="just" defTabSz="914400" rtl="0" eaLnBrk="0" fontAlgn="base" latinLnBrk="0" hangingPunct="0">
              <a:lnSpc>
                <a:spcPct val="15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Loader: shuffle, batch=8, 2 workers.</a:t>
            </a:r>
          </a:p>
          <a:p>
            <a:pPr marL="457200" marR="0" lvl="1" indent="0" algn="just" defTabSz="914400" rtl="0" eaLnBrk="0" fontAlgn="base" latinLnBrk="0" hangingPunct="0">
              <a:lnSpc>
                <a:spcPct val="15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Loader: batch=1, sequential, 1 worker</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Per-Epoch Process</a:t>
            </a:r>
          </a:p>
          <a:p>
            <a:pPr marL="457200" lvl="1" indent="0" algn="just" defTabSz="914400" eaLnBrk="0" fontAlgn="base" hangingPunct="0">
              <a:lnSpc>
                <a:spcPct val="150000"/>
              </a:lnSpc>
              <a:spcBef>
                <a:spcPct val="0"/>
              </a:spcBef>
              <a:spcAft>
                <a:spcPct val="0"/>
              </a:spcAft>
              <a:buClrTx/>
              <a:buSzTx/>
              <a:buNone/>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Mode: enable dropout &amp; batch-norm updates</a:t>
            </a:r>
          </a:p>
          <a:p>
            <a:pPr marL="457200" lvl="1" indent="0" algn="just" defTabSz="914400" eaLnBrk="0" fontAlgn="base" hangingPunct="0">
              <a:lnSpc>
                <a:spcPct val="150000"/>
              </a:lnSpc>
              <a:spcBef>
                <a:spcPct val="0"/>
              </a:spcBef>
              <a:spcAft>
                <a:spcPct val="0"/>
              </a:spcAft>
              <a:buClrTx/>
              <a:buSzTx/>
              <a:buNone/>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Forward Pass: compute logits for all time-steps</a:t>
            </a:r>
          </a:p>
          <a:p>
            <a:pPr marL="457200" lvl="1" indent="0" algn="just" defTabSz="914400" eaLnBrk="0" fontAlgn="base" hangingPunct="0">
              <a:lnSpc>
                <a:spcPct val="150000"/>
              </a:lnSpc>
              <a:spcBef>
                <a:spcPct val="0"/>
              </a:spcBef>
              <a:spcAft>
                <a:spcPct val="0"/>
              </a:spcAft>
              <a:buClrTx/>
              <a:buSzTx/>
              <a:buNone/>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Loss Computation: compare logits vs. ground-truth tokens</a:t>
            </a:r>
          </a:p>
          <a:p>
            <a:pPr marL="457200" lvl="1" indent="0" algn="just" defTabSz="914400" eaLnBrk="0" fontAlgn="base" hangingPunct="0">
              <a:lnSpc>
                <a:spcPct val="150000"/>
              </a:lnSpc>
              <a:spcBef>
                <a:spcPct val="0"/>
              </a:spcBef>
              <a:spcAft>
                <a:spcPct val="0"/>
              </a:spcAft>
              <a:buClrTx/>
              <a:buSzTx/>
              <a:buNone/>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Metrics Update: accumulate epoch loss &amp; accuracy</a:t>
            </a:r>
          </a:p>
        </p:txBody>
      </p:sp>
    </p:spTree>
    <p:extLst>
      <p:ext uri="{BB962C8B-B14F-4D97-AF65-F5344CB8AC3E}">
        <p14:creationId xmlns:p14="http://schemas.microsoft.com/office/powerpoint/2010/main" val="2497718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10B60A-4426-1175-77C0-735BA7029945}"/>
              </a:ext>
            </a:extLst>
          </p:cNvPr>
          <p:cNvSpPr>
            <a:spLocks noGrp="1"/>
          </p:cNvSpPr>
          <p:nvPr>
            <p:ph idx="1"/>
          </p:nvPr>
        </p:nvSpPr>
        <p:spPr>
          <a:xfrm>
            <a:off x="660400" y="375920"/>
            <a:ext cx="8640916" cy="6085840"/>
          </a:xfrm>
        </p:spPr>
        <p:txBody>
          <a:bodyPr>
            <a:noAutofit/>
          </a:bodyPr>
          <a:lstStyle/>
          <a:p>
            <a:pPr marL="0" indent="0" algn="just">
              <a:buNone/>
            </a:pPr>
            <a:r>
              <a:rPr lang="en-IN" sz="3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 EVALUATION METRICS</a:t>
            </a:r>
            <a:endParaRPr lang="en-IN" sz="3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Evaluating the effectiveness of a Handwritten Mathematical Expression Recognition (HMER) system involves several performance metrics that reflect different aspects of the model's recognition capability. These metrics help in analyzing not just the overall accuracy but also the structural and token-level correctness of predicted expressions.</a:t>
            </a: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b="1" dirty="0">
                <a:solidFill>
                  <a:schemeClr val="tx1"/>
                </a:solidFill>
                <a:latin typeface="Times New Roman" panose="02020603050405020304" pitchFamily="18" charset="0"/>
                <a:cs typeface="Times New Roman" panose="02020603050405020304" pitchFamily="18" charset="0"/>
              </a:rPr>
              <a:t>1. Expression Recognition Rate (</a:t>
            </a:r>
            <a:r>
              <a:rPr lang="en-US" sz="2000" b="1" dirty="0" err="1">
                <a:solidFill>
                  <a:schemeClr val="tx1"/>
                </a:solidFill>
                <a:latin typeface="Times New Roman" panose="02020603050405020304" pitchFamily="18" charset="0"/>
                <a:cs typeface="Times New Roman" panose="02020603050405020304" pitchFamily="18" charset="0"/>
              </a:rPr>
              <a:t>ExpRate</a:t>
            </a:r>
            <a:r>
              <a:rPr lang="en-US" sz="2000" b="1"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The percentage of correctly predicted entire expressions, where the predicted LaTeX matches the ground truth exactly.</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This is the most direct measure of model effectiveness. A high </a:t>
            </a:r>
            <a:r>
              <a:rPr lang="en-US" sz="2000" dirty="0" err="1">
                <a:solidFill>
                  <a:schemeClr val="tx1"/>
                </a:solidFill>
                <a:latin typeface="Times New Roman" panose="02020603050405020304" pitchFamily="18" charset="0"/>
                <a:cs typeface="Times New Roman" panose="02020603050405020304" pitchFamily="18" charset="0"/>
              </a:rPr>
              <a:t>ExpRate</a:t>
            </a:r>
            <a:r>
              <a:rPr lang="en-US" sz="2000" dirty="0">
                <a:solidFill>
                  <a:schemeClr val="tx1"/>
                </a:solidFill>
                <a:latin typeface="Times New Roman" panose="02020603050405020304" pitchFamily="18" charset="0"/>
                <a:cs typeface="Times New Roman" panose="02020603050405020304" pitchFamily="18" charset="0"/>
              </a:rPr>
              <a:t> means the model is accurately interpreting whole mathematical expressions, which is critical in practical applications.</a:t>
            </a:r>
          </a:p>
          <a:p>
            <a:pPr marL="0" indent="0" algn="just">
              <a:buNone/>
            </a:pP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3EE5541-86F2-4AAF-EA87-478BB8E49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732" y="5401145"/>
            <a:ext cx="5157603" cy="890827"/>
          </a:xfrm>
          <a:prstGeom prst="rect">
            <a:avLst/>
          </a:prstGeom>
          <a:ln>
            <a:solidFill>
              <a:schemeClr val="tx1"/>
            </a:solidFill>
          </a:ln>
        </p:spPr>
      </p:pic>
    </p:spTree>
    <p:extLst>
      <p:ext uri="{BB962C8B-B14F-4D97-AF65-F5344CB8AC3E}">
        <p14:creationId xmlns:p14="http://schemas.microsoft.com/office/powerpoint/2010/main" val="2548350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8E463A-2D4C-9B4A-7CDA-29340D2E3EA5}"/>
              </a:ext>
            </a:extLst>
          </p:cNvPr>
          <p:cNvSpPr>
            <a:spLocks noGrp="1"/>
          </p:cNvSpPr>
          <p:nvPr>
            <p:ph idx="1"/>
          </p:nvPr>
        </p:nvSpPr>
        <p:spPr>
          <a:xfrm>
            <a:off x="869839" y="636589"/>
            <a:ext cx="8675214" cy="5716085"/>
          </a:xfrm>
        </p:spPr>
        <p:txBody>
          <a:bodyPr>
            <a:normAutofit fontScale="92500" lnSpcReduction="10000"/>
          </a:bodyPr>
          <a:lstStyle/>
          <a:p>
            <a:pPr marL="228600" algn="just">
              <a:lnSpc>
                <a:spcPct val="150000"/>
              </a:lnSpc>
              <a:spcAft>
                <a:spcPts val="800"/>
              </a:spcAft>
              <a:buNone/>
            </a:pPr>
            <a:r>
              <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Top-k Accuracy (≤1, ≤2)</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50000"/>
              </a:lnSpc>
              <a:spcAft>
                <a:spcPts val="800"/>
              </a:spcAft>
              <a:buNone/>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Definition: These metrics evaluate whether the ground truth expression appears within the top k model predictions .</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spcAft>
                <a:spcPts val="800"/>
              </a:spcAft>
              <a:buNone/>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 Accuracy: Equivalent to top-1 accuracy (same as </a:t>
            </a:r>
            <a:r>
              <a:rPr lang="en-IN"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ExpRate</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spcAft>
                <a:spcPts val="800"/>
              </a:spcAft>
              <a:buNone/>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 Accuracy: Checks if the correct prediction is within the top 2 outputs from the model.</a:t>
            </a:r>
          </a:p>
          <a:p>
            <a:pPr marL="114300" indent="0" algn="just">
              <a:spcAft>
                <a:spcPts val="800"/>
              </a:spcAft>
              <a:buNone/>
            </a:pPr>
            <a:endPar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spcAft>
                <a:spcPts val="800"/>
              </a:spcAft>
              <a:buNone/>
            </a:pP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spcAft>
                <a:spcPts val="800"/>
              </a:spcAft>
              <a:buNone/>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Loss</a:t>
            </a:r>
          </a:p>
          <a:p>
            <a:pPr marL="114300" indent="0" algn="just">
              <a:spcAft>
                <a:spcPts val="800"/>
              </a:spcAft>
              <a:buNone/>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average value of the loss function ( Cross-Entropy ) over training data.</a:t>
            </a:r>
          </a:p>
          <a:p>
            <a:pPr marL="114300" indent="0" algn="just">
              <a:spcAft>
                <a:spcPts val="800"/>
              </a:spcAft>
              <a:buNone/>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decreasing loss indicates that the model is learning and improving its predictions during training.</a:t>
            </a:r>
          </a:p>
          <a:p>
            <a:pPr marL="114300" indent="0" algn="just">
              <a:spcAft>
                <a:spcPts val="800"/>
              </a:spcAft>
              <a:buNone/>
            </a:pP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spcAft>
                <a:spcPts val="800"/>
              </a:spcAft>
              <a:buNone/>
            </a:pP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5685B61-0699-25DE-DE62-BF005A307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597" y="3864416"/>
            <a:ext cx="4816181" cy="652946"/>
          </a:xfrm>
          <a:prstGeom prst="rect">
            <a:avLst/>
          </a:prstGeom>
          <a:ln>
            <a:solidFill>
              <a:schemeClr val="tx1"/>
            </a:solidFill>
          </a:ln>
        </p:spPr>
      </p:pic>
    </p:spTree>
    <p:extLst>
      <p:ext uri="{BB962C8B-B14F-4D97-AF65-F5344CB8AC3E}">
        <p14:creationId xmlns:p14="http://schemas.microsoft.com/office/powerpoint/2010/main" val="302744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EC693-69EC-0202-06D0-C2C3B2BCE355}"/>
              </a:ext>
            </a:extLst>
          </p:cNvPr>
          <p:cNvSpPr>
            <a:spLocks noGrp="1"/>
          </p:cNvSpPr>
          <p:nvPr>
            <p:ph type="title"/>
          </p:nvPr>
        </p:nvSpPr>
        <p:spPr>
          <a:xfrm>
            <a:off x="667502" y="202217"/>
            <a:ext cx="8596668" cy="1320800"/>
          </a:xfrm>
        </p:spPr>
        <p:txBody>
          <a:bodyPr>
            <a:normAutofit fontScale="90000"/>
          </a:bodyPr>
          <a:lstStyle/>
          <a:p>
            <a:pPr>
              <a:lnSpc>
                <a:spcPct val="120000"/>
              </a:lnSpc>
              <a:spcBef>
                <a:spcPts val="1372"/>
              </a:spcBef>
              <a:spcAft>
                <a:spcPts val="1029"/>
              </a:spcAft>
            </a:pPr>
            <a:r>
              <a:rPr lang="en-IN" sz="4000" b="1" i="0" dirty="0">
                <a:solidFill>
                  <a:srgbClr val="404040"/>
                </a:solidFill>
                <a:effectLst/>
                <a:latin typeface="Times New Roman" panose="02020603050405020304" pitchFamily="18" charset="0"/>
                <a:cs typeface="Times New Roman" panose="02020603050405020304" pitchFamily="18" charset="0"/>
              </a:rPr>
              <a:t>2. Project Overview</a:t>
            </a:r>
            <a:br>
              <a:rPr lang="en-IN" sz="3600" b="0" i="0" dirty="0">
                <a:solidFill>
                  <a:srgbClr val="404040"/>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7216E68-7181-F070-0FFF-CF595A25E5EF}"/>
              </a:ext>
            </a:extLst>
          </p:cNvPr>
          <p:cNvSpPr>
            <a:spLocks noGrp="1"/>
          </p:cNvSpPr>
          <p:nvPr>
            <p:ph idx="1"/>
          </p:nvPr>
        </p:nvSpPr>
        <p:spPr>
          <a:xfrm>
            <a:off x="667503" y="970125"/>
            <a:ext cx="9440058" cy="5885253"/>
          </a:xfrm>
        </p:spPr>
        <p:txBody>
          <a:bodyPr>
            <a:noAutofit/>
          </a:bodyPr>
          <a:lstStyle/>
          <a:p>
            <a:pPr marL="0" indent="0">
              <a:spcBef>
                <a:spcPts val="300"/>
              </a:spcBef>
              <a:spcAft>
                <a:spcPts val="300"/>
              </a:spcAft>
              <a:buNone/>
            </a:pPr>
            <a:r>
              <a:rPr lang="en-IN" sz="2000" b="1" dirty="0">
                <a:solidFill>
                  <a:schemeClr val="tx1"/>
                </a:solidFill>
                <a:latin typeface="Times New Roman" panose="02020603050405020304" pitchFamily="18" charset="0"/>
                <a:cs typeface="Times New Roman" panose="02020603050405020304" pitchFamily="18" charset="0"/>
              </a:rPr>
              <a:t>HMER Extraction:</a:t>
            </a:r>
            <a:endParaRPr lang="en-IN" sz="2000" b="1" dirty="0">
              <a:latin typeface="Times New Roman" panose="02020603050405020304" pitchFamily="18" charset="0"/>
              <a:cs typeface="Times New Roman" panose="02020603050405020304" pitchFamily="18" charset="0"/>
            </a:endParaRPr>
          </a:p>
          <a:p>
            <a:pPr marL="400050" lvl="1" indent="0">
              <a:spcBef>
                <a:spcPts val="300"/>
              </a:spcBef>
              <a:spcAft>
                <a:spcPts val="300"/>
              </a:spcAft>
              <a:buNone/>
            </a:pPr>
            <a:r>
              <a:rPr lang="en-IN" sz="2000" dirty="0">
                <a:latin typeface="Times New Roman" panose="02020603050405020304" pitchFamily="18" charset="0"/>
                <a:cs typeface="Times New Roman" panose="02020603050405020304" pitchFamily="18" charset="0"/>
              </a:rPr>
              <a:t>Input:	Handwritten mathematical expression image.</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Processing: Preprocessing (e.g., resizing, normalization) → Feature extraction.</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Model: CNN-based visual feature extractor (e.g., </a:t>
            </a:r>
            <a:r>
              <a:rPr lang="en-IN" sz="2000" dirty="0" err="1">
                <a:latin typeface="Times New Roman" panose="02020603050405020304" pitchFamily="18" charset="0"/>
                <a:cs typeface="Times New Roman" panose="02020603050405020304" pitchFamily="18" charset="0"/>
              </a:rPr>
              <a:t>ResNet</a:t>
            </a:r>
            <a:r>
              <a:rPr lang="en-IN" sz="2000" dirty="0">
                <a:latin typeface="Times New Roman" panose="02020603050405020304" pitchFamily="18" charset="0"/>
                <a:cs typeface="Times New Roman" panose="02020603050405020304" pitchFamily="18" charset="0"/>
              </a:rPr>
              <a:t> or CNN layers) + Graph Encoder + Transformer Decoder</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Output: LaTeX representation of the handwritten expression.</a:t>
            </a:r>
          </a:p>
          <a:p>
            <a:pPr marL="0" indent="0">
              <a:spcBef>
                <a:spcPts val="300"/>
              </a:spcBef>
              <a:spcAft>
                <a:spcPts val="300"/>
              </a:spcAft>
              <a:buNone/>
            </a:pPr>
            <a:r>
              <a:rPr lang="en-IN" sz="2000" b="1" i="0" dirty="0">
                <a:solidFill>
                  <a:schemeClr val="tx1"/>
                </a:solidFill>
                <a:effectLst/>
                <a:latin typeface="Times New Roman" panose="02020603050405020304" pitchFamily="18" charset="0"/>
                <a:cs typeface="Times New Roman" panose="02020603050405020304" pitchFamily="18" charset="0"/>
              </a:rPr>
              <a:t>Solver System</a:t>
            </a:r>
            <a:r>
              <a:rPr lang="en-IN" sz="2000" b="0" i="0" dirty="0">
                <a:solidFill>
                  <a:schemeClr val="tx1"/>
                </a:solidFill>
                <a:effectLst/>
                <a:latin typeface="Times New Roman" panose="02020603050405020304" pitchFamily="18" charset="0"/>
                <a:cs typeface="Times New Roman" panose="02020603050405020304" pitchFamily="18" charset="0"/>
              </a:rPr>
              <a:t>:</a:t>
            </a:r>
          </a:p>
          <a:p>
            <a:pPr marL="457200" lvl="1" indent="0">
              <a:spcBef>
                <a:spcPts val="300"/>
              </a:spcBef>
              <a:spcAft>
                <a:spcPts val="300"/>
              </a:spcAft>
              <a:buNone/>
            </a:pPr>
            <a:r>
              <a:rPr lang="en-IN" sz="2000" i="0" dirty="0">
                <a:solidFill>
                  <a:schemeClr val="tx1"/>
                </a:solidFill>
                <a:effectLst/>
                <a:latin typeface="Times New Roman" panose="02020603050405020304" pitchFamily="18" charset="0"/>
                <a:cs typeface="Times New Roman" panose="02020603050405020304" pitchFamily="18" charset="0"/>
              </a:rPr>
              <a:t>Algebra: ML-based method selection (symbolic/numeric) using features like </a:t>
            </a:r>
            <a:r>
              <a:rPr lang="en-IN" sz="2000" dirty="0">
                <a:solidFill>
                  <a:schemeClr val="tx1"/>
                </a:solidFill>
                <a:effectLst/>
                <a:latin typeface="Times New Roman" panose="02020603050405020304" pitchFamily="18" charset="0"/>
                <a:cs typeface="Times New Roman" panose="02020603050405020304" pitchFamily="18" charset="0"/>
              </a:rPr>
              <a:t>equation degree and term count.</a:t>
            </a:r>
          </a:p>
          <a:p>
            <a:pPr marL="457200" lvl="1" indent="0">
              <a:spcBef>
                <a:spcPts val="300"/>
              </a:spcBef>
              <a:spcAft>
                <a:spcPts val="300"/>
              </a:spcAft>
              <a:buNone/>
            </a:pPr>
            <a:r>
              <a:rPr lang="en-IN" sz="2000" i="0" dirty="0">
                <a:solidFill>
                  <a:schemeClr val="tx1"/>
                </a:solidFill>
                <a:effectLst/>
                <a:latin typeface="Times New Roman" panose="02020603050405020304" pitchFamily="18" charset="0"/>
                <a:cs typeface="Times New Roman" panose="02020603050405020304" pitchFamily="18" charset="0"/>
              </a:rPr>
              <a:t>Trigonometry: Symbolic solutions with periodic term detection.</a:t>
            </a:r>
          </a:p>
          <a:p>
            <a:pPr marL="457200" lvl="1" indent="0">
              <a:spcBef>
                <a:spcPts val="300"/>
              </a:spcBef>
              <a:spcAft>
                <a:spcPts val="300"/>
              </a:spcAft>
              <a:buNone/>
            </a:pPr>
            <a:r>
              <a:rPr lang="en-IN" sz="2000" i="0" dirty="0">
                <a:solidFill>
                  <a:schemeClr val="tx1"/>
                </a:solidFill>
                <a:effectLst/>
                <a:latin typeface="Times New Roman" panose="02020603050405020304" pitchFamily="18" charset="0"/>
                <a:cs typeface="Times New Roman" panose="02020603050405020304" pitchFamily="18" charset="0"/>
              </a:rPr>
              <a:t>Matrices: Operations (inverse, multiplication) via NumPy.</a:t>
            </a:r>
          </a:p>
          <a:p>
            <a:pPr marL="457200" lvl="1" indent="0">
              <a:spcBef>
                <a:spcPts val="300"/>
              </a:spcBef>
              <a:spcAft>
                <a:spcPts val="300"/>
              </a:spcAft>
              <a:buNone/>
            </a:pPr>
            <a:r>
              <a:rPr lang="en-IN" sz="2000" i="0" dirty="0">
                <a:solidFill>
                  <a:schemeClr val="tx1"/>
                </a:solidFill>
                <a:effectLst/>
                <a:latin typeface="Times New Roman" panose="02020603050405020304" pitchFamily="18" charset="0"/>
                <a:cs typeface="Times New Roman" panose="02020603050405020304" pitchFamily="18" charset="0"/>
              </a:rPr>
              <a:t>Calculus: ODE/PDE solving </a:t>
            </a:r>
            <a:r>
              <a:rPr lang="en-IN" sz="2000" b="0" i="0" dirty="0">
                <a:solidFill>
                  <a:schemeClr val="tx1"/>
                </a:solidFill>
                <a:effectLst/>
                <a:latin typeface="Times New Roman" panose="02020603050405020304" pitchFamily="18" charset="0"/>
                <a:cs typeface="Times New Roman" panose="02020603050405020304" pitchFamily="18" charset="0"/>
              </a:rPr>
              <a:t>with </a:t>
            </a:r>
            <a:r>
              <a:rPr lang="en-IN" sz="2000" b="0" i="0" dirty="0" err="1">
                <a:solidFill>
                  <a:schemeClr val="tx1"/>
                </a:solidFill>
                <a:effectLst/>
                <a:latin typeface="Times New Roman" panose="02020603050405020304" pitchFamily="18" charset="0"/>
                <a:cs typeface="Times New Roman" panose="02020603050405020304" pitchFamily="18" charset="0"/>
              </a:rPr>
              <a:t>SymPy</a:t>
            </a:r>
            <a:r>
              <a:rPr lang="en-IN" sz="2000" b="0" i="0" dirty="0">
                <a:solidFill>
                  <a:schemeClr val="tx1"/>
                </a:solidFill>
                <a:effectLst/>
                <a:latin typeface="Times New Roman" panose="02020603050405020304" pitchFamily="18" charset="0"/>
                <a:cs typeface="Times New Roman" panose="02020603050405020304" pitchFamily="18" charset="0"/>
              </a:rPr>
              <a:t> and numerical fallbacks.</a:t>
            </a:r>
          </a:p>
          <a:p>
            <a:pPr marL="0" indent="0">
              <a:spcBef>
                <a:spcPts val="300"/>
              </a:spcBef>
              <a:spcAft>
                <a:spcPts val="300"/>
              </a:spcAft>
              <a:buNone/>
            </a:pPr>
            <a:r>
              <a:rPr lang="en-IN" sz="2000" b="1" i="0" dirty="0">
                <a:solidFill>
                  <a:schemeClr val="tx1"/>
                </a:solidFill>
                <a:effectLst/>
                <a:latin typeface="Times New Roman" panose="02020603050405020304" pitchFamily="18" charset="0"/>
                <a:cs typeface="Times New Roman" panose="02020603050405020304" pitchFamily="18" charset="0"/>
              </a:rPr>
              <a:t>Web Application</a:t>
            </a:r>
            <a:r>
              <a:rPr lang="en-IN" sz="2000" b="0" i="0" dirty="0">
                <a:solidFill>
                  <a:schemeClr val="tx1"/>
                </a:solidFill>
                <a:effectLst/>
                <a:latin typeface="Times New Roman" panose="02020603050405020304" pitchFamily="18" charset="0"/>
                <a:cs typeface="Times New Roman" panose="02020603050405020304" pitchFamily="18" charset="0"/>
              </a:rPr>
              <a:t>:</a:t>
            </a:r>
          </a:p>
          <a:p>
            <a:pPr marL="457200" lvl="1" indent="0">
              <a:spcBef>
                <a:spcPts val="300"/>
              </a:spcBef>
              <a:spcAft>
                <a:spcPts val="300"/>
              </a:spcAft>
              <a:buNone/>
            </a:pPr>
            <a:r>
              <a:rPr lang="en-IN" sz="2000" i="0" dirty="0">
                <a:solidFill>
                  <a:schemeClr val="tx1"/>
                </a:solidFill>
                <a:effectLst/>
                <a:latin typeface="Times New Roman" panose="02020603050405020304" pitchFamily="18" charset="0"/>
                <a:cs typeface="Times New Roman" panose="02020603050405020304" pitchFamily="18" charset="0"/>
              </a:rPr>
              <a:t>Frontend (React): Image upload, LaTeX preview, solution display.</a:t>
            </a:r>
            <a:r>
              <a:rPr lang="en-IN" sz="2400" i="0" dirty="0">
                <a:solidFill>
                  <a:schemeClr val="tx1"/>
                </a:solidFill>
                <a:effectLst/>
                <a:latin typeface="DeepSeek-CJK-patch"/>
              </a:rPr>
              <a:t> </a:t>
            </a:r>
          </a:p>
          <a:p>
            <a:pPr marL="457200" lvl="1" indent="0">
              <a:spcBef>
                <a:spcPts val="300"/>
              </a:spcBef>
              <a:spcAft>
                <a:spcPts val="300"/>
              </a:spcAft>
              <a:buNone/>
            </a:pPr>
            <a:r>
              <a:rPr lang="en-IN" sz="2000" i="0" dirty="0">
                <a:solidFill>
                  <a:schemeClr val="tx1"/>
                </a:solidFill>
                <a:effectLst/>
                <a:latin typeface="Times New Roman" panose="02020603050405020304" pitchFamily="18" charset="0"/>
                <a:cs typeface="Times New Roman" panose="02020603050405020304" pitchFamily="18" charset="0"/>
              </a:rPr>
              <a:t>Backend (Flask): REST APIs </a:t>
            </a:r>
            <a:r>
              <a:rPr lang="en-IN" sz="2000" b="0" i="0" dirty="0">
                <a:solidFill>
                  <a:schemeClr val="tx1"/>
                </a:solidFill>
                <a:effectLst/>
                <a:latin typeface="Times New Roman" panose="02020603050405020304" pitchFamily="18" charset="0"/>
                <a:cs typeface="Times New Roman" panose="02020603050405020304" pitchFamily="18" charset="0"/>
              </a:rPr>
              <a:t>for OCR </a:t>
            </a:r>
          </a:p>
          <a:p>
            <a:pPr marL="0" indent="0">
              <a:spcBef>
                <a:spcPts val="300"/>
              </a:spcBef>
              <a:spcAft>
                <a:spcPts val="300"/>
              </a:spcAft>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467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715D8C-C48B-15D1-0E1F-4E6A97774D8A}"/>
              </a:ext>
            </a:extLst>
          </p:cNvPr>
          <p:cNvSpPr>
            <a:spLocks noGrp="1"/>
          </p:cNvSpPr>
          <p:nvPr>
            <p:ph idx="1"/>
          </p:nvPr>
        </p:nvSpPr>
        <p:spPr>
          <a:xfrm>
            <a:off x="381437" y="238598"/>
            <a:ext cx="9336200" cy="6270357"/>
          </a:xfrm>
        </p:spPr>
        <p:txBody>
          <a:bodyPr>
            <a:normAutofit/>
          </a:bodyPr>
          <a:lstStyle/>
          <a:p>
            <a:pPr marL="0" indent="0" algn="ctr">
              <a:lnSpc>
                <a:spcPct val="150000"/>
              </a:lnSpc>
              <a:buNone/>
            </a:pPr>
            <a:r>
              <a:rPr lang="en-US" sz="3600" b="1" dirty="0">
                <a:solidFill>
                  <a:schemeClr val="tx1"/>
                </a:solidFill>
                <a:latin typeface="Times New Roman" panose="02020603050405020304" pitchFamily="18" charset="0"/>
                <a:cs typeface="Times New Roman" panose="02020603050405020304" pitchFamily="18" charset="0"/>
              </a:rPr>
              <a:t>8. TRAINING CURVES ANALYSIS</a:t>
            </a:r>
          </a:p>
          <a:p>
            <a:pPr marL="0" indent="0" algn="ctr">
              <a:spcBef>
                <a:spcPts val="0"/>
              </a:spcBef>
              <a:buNone/>
            </a:pPr>
            <a:r>
              <a:rPr lang="en-US" sz="2400" b="1" dirty="0">
                <a:solidFill>
                  <a:schemeClr val="tx1"/>
                </a:solidFill>
                <a:latin typeface="Times New Roman" panose="02020603050405020304" pitchFamily="18" charset="0"/>
                <a:cs typeface="Times New Roman" panose="02020603050405020304" pitchFamily="18" charset="0"/>
              </a:rPr>
              <a:t>TRAINING LOSS CURVE AND ACCURACY PROGRESSION </a:t>
            </a:r>
          </a:p>
          <a:p>
            <a:pPr marL="0" indent="0" algn="ctr">
              <a:spcBef>
                <a:spcPts val="0"/>
              </a:spcBef>
              <a:buNone/>
            </a:pPr>
            <a:r>
              <a:rPr lang="en-US" sz="2400" b="1" dirty="0">
                <a:solidFill>
                  <a:schemeClr val="tx1"/>
                </a:solidFill>
                <a:latin typeface="Times New Roman" panose="02020603050405020304" pitchFamily="18" charset="0"/>
                <a:cs typeface="Times New Roman" panose="02020603050405020304" pitchFamily="18" charset="0"/>
              </a:rPr>
              <a:t>FOR CROHME2019</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The graphs below illustrate the training loss and accuracy progression for the CROHME2014 dataset over</a:t>
            </a:r>
            <a:r>
              <a:rPr lang="en-US" sz="2000" b="1" dirty="0">
                <a:solidFill>
                  <a:schemeClr val="tx1"/>
                </a:solidFill>
                <a:latin typeface="Times New Roman" panose="02020603050405020304" pitchFamily="18" charset="0"/>
                <a:cs typeface="Times New Roman" panose="02020603050405020304" pitchFamily="18" charset="0"/>
              </a:rPr>
              <a:t> 20 epochs</a:t>
            </a:r>
            <a:r>
              <a:rPr lang="en-US" sz="2000" dirty="0">
                <a:solidFill>
                  <a:schemeClr val="tx1"/>
                </a:solidFill>
                <a:latin typeface="Times New Roman" panose="02020603050405020304" pitchFamily="18" charset="0"/>
                <a:cs typeface="Times New Roman" panose="02020603050405020304" pitchFamily="18" charset="0"/>
              </a:rPr>
              <a:t>. The final </a:t>
            </a:r>
            <a:r>
              <a:rPr lang="en-US" sz="2000" b="1" dirty="0">
                <a:solidFill>
                  <a:schemeClr val="tx1"/>
                </a:solidFill>
                <a:latin typeface="Times New Roman" panose="02020603050405020304" pitchFamily="18" charset="0"/>
                <a:cs typeface="Times New Roman" panose="02020603050405020304" pitchFamily="18" charset="0"/>
              </a:rPr>
              <a:t>training loss reached 0.4453</a:t>
            </a:r>
            <a:r>
              <a:rPr lang="en-US" sz="2000" dirty="0">
                <a:solidFill>
                  <a:schemeClr val="tx1"/>
                </a:solidFill>
                <a:latin typeface="Times New Roman" panose="02020603050405020304" pitchFamily="18" charset="0"/>
                <a:cs typeface="Times New Roman" panose="02020603050405020304" pitchFamily="18" charset="0"/>
              </a:rPr>
              <a:t>, indicating effective error minimization. </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The accuracy curve shows a steady improvement, approaching </a:t>
            </a:r>
            <a:r>
              <a:rPr lang="en-US" sz="2000" b="1" dirty="0">
                <a:solidFill>
                  <a:schemeClr val="tx1"/>
                </a:solidFill>
                <a:latin typeface="Times New Roman" panose="02020603050405020304" pitchFamily="18" charset="0"/>
                <a:cs typeface="Times New Roman" panose="02020603050405020304" pitchFamily="18" charset="0"/>
              </a:rPr>
              <a:t>the target </a:t>
            </a:r>
            <a:r>
              <a:rPr lang="en-US" sz="2000" b="1" dirty="0" err="1">
                <a:solidFill>
                  <a:schemeClr val="tx1"/>
                </a:solidFill>
                <a:latin typeface="Times New Roman" panose="02020603050405020304" pitchFamily="18" charset="0"/>
                <a:cs typeface="Times New Roman" panose="02020603050405020304" pitchFamily="18" charset="0"/>
              </a:rPr>
              <a:t>ExpRate</a:t>
            </a:r>
            <a:r>
              <a:rPr lang="en-US" sz="2000" b="1" dirty="0">
                <a:solidFill>
                  <a:schemeClr val="tx1"/>
                </a:solidFill>
                <a:latin typeface="Times New Roman" panose="02020603050405020304" pitchFamily="18" charset="0"/>
                <a:cs typeface="Times New Roman" panose="02020603050405020304" pitchFamily="18" charset="0"/>
              </a:rPr>
              <a:t> of 62.97%, </a:t>
            </a:r>
            <a:r>
              <a:rPr lang="en-US" sz="2000" dirty="0">
                <a:solidFill>
                  <a:schemeClr val="tx1"/>
                </a:solidFill>
                <a:latin typeface="Times New Roman" panose="02020603050405020304" pitchFamily="18" charset="0"/>
                <a:cs typeface="Times New Roman" panose="02020603050405020304" pitchFamily="18" charset="0"/>
              </a:rPr>
              <a:t>reflecting enhanced prediction quality as training advanced.</a:t>
            </a:r>
          </a:p>
        </p:txBody>
      </p:sp>
      <p:pic>
        <p:nvPicPr>
          <p:cNvPr id="2" name="Picture 1">
            <a:extLst>
              <a:ext uri="{FF2B5EF4-FFF2-40B4-BE49-F238E27FC236}">
                <a16:creationId xmlns:a16="http://schemas.microsoft.com/office/drawing/2014/main" id="{50A8921B-28FD-8E58-251B-13F11268F11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149" y="3995858"/>
            <a:ext cx="4369512" cy="2513097"/>
          </a:xfrm>
          <a:prstGeom prst="rect">
            <a:avLst/>
          </a:prstGeom>
          <a:noFill/>
          <a:ln>
            <a:solidFill>
              <a:schemeClr val="tx1"/>
            </a:solidFill>
          </a:ln>
        </p:spPr>
      </p:pic>
      <p:pic>
        <p:nvPicPr>
          <p:cNvPr id="5" name="Picture 4">
            <a:extLst>
              <a:ext uri="{FF2B5EF4-FFF2-40B4-BE49-F238E27FC236}">
                <a16:creationId xmlns:a16="http://schemas.microsoft.com/office/drawing/2014/main" id="{1B652F54-EA55-2A04-0733-E262350EDF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03727" y="3995857"/>
            <a:ext cx="4613910" cy="2513097"/>
          </a:xfrm>
          <a:prstGeom prst="rect">
            <a:avLst/>
          </a:prstGeom>
          <a:noFill/>
          <a:ln>
            <a:solidFill>
              <a:schemeClr val="tx1"/>
            </a:solidFill>
          </a:ln>
        </p:spPr>
      </p:pic>
    </p:spTree>
    <p:extLst>
      <p:ext uri="{BB962C8B-B14F-4D97-AF65-F5344CB8AC3E}">
        <p14:creationId xmlns:p14="http://schemas.microsoft.com/office/powerpoint/2010/main" val="3357583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6AA3-0AA1-AABC-DC7A-B2A1062077D8}"/>
              </a:ext>
            </a:extLst>
          </p:cNvPr>
          <p:cNvSpPr>
            <a:spLocks noGrp="1"/>
          </p:cNvSpPr>
          <p:nvPr>
            <p:ph type="title"/>
          </p:nvPr>
        </p:nvSpPr>
        <p:spPr>
          <a:xfrm>
            <a:off x="670195" y="1527083"/>
            <a:ext cx="9413150" cy="1537153"/>
          </a:xfrm>
        </p:spPr>
        <p:txBody>
          <a:bodyPr>
            <a:no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	The graph below shows the training loss curve for the CROHME2016 dataset, with a </a:t>
            </a:r>
            <a:r>
              <a:rPr lang="en-US" sz="2000" b="1" dirty="0">
                <a:solidFill>
                  <a:schemeClr val="tx1"/>
                </a:solidFill>
                <a:latin typeface="Times New Roman" panose="02020603050405020304" pitchFamily="18" charset="0"/>
                <a:cs typeface="Times New Roman" panose="02020603050405020304" pitchFamily="18" charset="0"/>
              </a:rPr>
              <a:t>final loss of 0.5080 </a:t>
            </a:r>
            <a:r>
              <a:rPr lang="en-US" sz="2000" dirty="0">
                <a:solidFill>
                  <a:schemeClr val="tx1"/>
                </a:solidFill>
                <a:latin typeface="Times New Roman" panose="02020603050405020304" pitchFamily="18" charset="0"/>
                <a:cs typeface="Times New Roman" panose="02020603050405020304" pitchFamily="18" charset="0"/>
              </a:rPr>
              <a:t>after 20 epochs. This trend highlights the model’s learning effectiveness over time. The accompanying accuracy curve tracks progress toward </a:t>
            </a:r>
            <a:r>
              <a:rPr lang="en-US" sz="2000" b="1" dirty="0">
                <a:solidFill>
                  <a:schemeClr val="tx1"/>
                </a:solidFill>
                <a:latin typeface="Times New Roman" panose="02020603050405020304" pitchFamily="18" charset="0"/>
                <a:cs typeface="Times New Roman" panose="02020603050405020304" pitchFamily="18" charset="0"/>
              </a:rPr>
              <a:t>the target </a:t>
            </a:r>
            <a:r>
              <a:rPr lang="en-US" sz="2000" b="1" dirty="0" err="1">
                <a:solidFill>
                  <a:schemeClr val="tx1"/>
                </a:solidFill>
                <a:latin typeface="Times New Roman" panose="02020603050405020304" pitchFamily="18" charset="0"/>
                <a:cs typeface="Times New Roman" panose="02020603050405020304" pitchFamily="18" charset="0"/>
              </a:rPr>
              <a:t>ExpRate</a:t>
            </a:r>
            <a:r>
              <a:rPr lang="en-US" sz="2000" b="1" dirty="0">
                <a:solidFill>
                  <a:schemeClr val="tx1"/>
                </a:solidFill>
                <a:latin typeface="Times New Roman" panose="02020603050405020304" pitchFamily="18" charset="0"/>
                <a:cs typeface="Times New Roman" panose="02020603050405020304" pitchFamily="18" charset="0"/>
              </a:rPr>
              <a:t> of 60.01%, </a:t>
            </a:r>
            <a:r>
              <a:rPr lang="en-US" sz="2000" dirty="0">
                <a:solidFill>
                  <a:schemeClr val="tx1"/>
                </a:solidFill>
                <a:latin typeface="Times New Roman" panose="02020603050405020304" pitchFamily="18" charset="0"/>
                <a:cs typeface="Times New Roman" panose="02020603050405020304" pitchFamily="18" charset="0"/>
              </a:rPr>
              <a:t>indicating improvements in recognition accuracy throughout training.</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5CB6171D-BB6F-8ABD-0D5F-4BEF57FC8AE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0195" y="3226332"/>
            <a:ext cx="4375992" cy="2629066"/>
          </a:xfrm>
          <a:prstGeom prst="rect">
            <a:avLst/>
          </a:prstGeom>
          <a:noFill/>
          <a:ln>
            <a:solidFill>
              <a:schemeClr val="tx1"/>
            </a:solidFill>
          </a:ln>
        </p:spPr>
      </p:pic>
      <p:pic>
        <p:nvPicPr>
          <p:cNvPr id="5" name="Picture 4">
            <a:extLst>
              <a:ext uri="{FF2B5EF4-FFF2-40B4-BE49-F238E27FC236}">
                <a16:creationId xmlns:a16="http://schemas.microsoft.com/office/drawing/2014/main" id="{47A66740-EA39-79A6-43A0-21BE93C98C1F}"/>
              </a:ext>
            </a:extLst>
          </p:cNvPr>
          <p:cNvPicPr>
            <a:picLocks noChangeAspect="1"/>
          </p:cNvPicPr>
          <p:nvPr/>
        </p:nvPicPr>
        <p:blipFill rotWithShape="1">
          <a:blip r:embed="rId3">
            <a:extLst>
              <a:ext uri="{28A0092B-C50C-407E-A947-70E740481C1C}">
                <a14:useLocalDpi xmlns:a14="http://schemas.microsoft.com/office/drawing/2010/main" val="0"/>
              </a:ext>
            </a:extLst>
          </a:blip>
          <a:srcRect t="9600"/>
          <a:stretch/>
        </p:blipFill>
        <p:spPr bwMode="auto">
          <a:xfrm>
            <a:off x="5220929" y="3226332"/>
            <a:ext cx="4862416" cy="2629066"/>
          </a:xfrm>
          <a:prstGeom prst="rect">
            <a:avLst/>
          </a:prstGeom>
          <a:noFill/>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808CCE0E-DFF8-5489-0EAC-C587FD267CF8}"/>
              </a:ext>
            </a:extLst>
          </p:cNvPr>
          <p:cNvSpPr txBox="1"/>
          <p:nvPr/>
        </p:nvSpPr>
        <p:spPr>
          <a:xfrm>
            <a:off x="670195" y="533990"/>
            <a:ext cx="8674768" cy="830997"/>
          </a:xfrm>
          <a:prstGeom prst="rect">
            <a:avLst/>
          </a:prstGeom>
          <a:noFill/>
        </p:spPr>
        <p:txBody>
          <a:bodyPr wrap="square">
            <a:spAutoFit/>
          </a:bodyPr>
          <a:lstStyle/>
          <a:p>
            <a:pPr algn="ctr"/>
            <a:r>
              <a:rPr lang="en-US" sz="2400" b="1" dirty="0">
                <a:solidFill>
                  <a:schemeClr val="tx1"/>
                </a:solidFill>
                <a:effectLst/>
                <a:latin typeface="Times New Roman" panose="02020603050405020304" pitchFamily="18" charset="0"/>
                <a:ea typeface="Times New Roman" panose="02020603050405020304" pitchFamily="18" charset="0"/>
              </a:rPr>
              <a:t>TRAINING LOSS CURVE AND ACCURACY PROGRESSION FOR CROHME2016</a:t>
            </a:r>
            <a:endParaRPr lang="en-IN" sz="2400" dirty="0"/>
          </a:p>
        </p:txBody>
      </p:sp>
    </p:spTree>
    <p:extLst>
      <p:ext uri="{BB962C8B-B14F-4D97-AF65-F5344CB8AC3E}">
        <p14:creationId xmlns:p14="http://schemas.microsoft.com/office/powerpoint/2010/main" val="714217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EB36-404D-3CA3-1BAD-BFC92BB89527}"/>
              </a:ext>
            </a:extLst>
          </p:cNvPr>
          <p:cNvSpPr>
            <a:spLocks noGrp="1"/>
          </p:cNvSpPr>
          <p:nvPr>
            <p:ph type="title"/>
          </p:nvPr>
        </p:nvSpPr>
        <p:spPr>
          <a:xfrm>
            <a:off x="831268" y="530942"/>
            <a:ext cx="8596668" cy="786062"/>
          </a:xfrm>
        </p:spPr>
        <p:txBody>
          <a:bodyPr>
            <a:noAutofit/>
          </a:bodyPr>
          <a:lstStyle/>
          <a:p>
            <a:pPr algn="ctr"/>
            <a:r>
              <a:rPr lang="en-US" sz="2400" b="1" dirty="0">
                <a:solidFill>
                  <a:schemeClr val="tx1"/>
                </a:solidFill>
                <a:effectLst/>
                <a:latin typeface="Times New Roman" panose="02020603050405020304" pitchFamily="18" charset="0"/>
                <a:ea typeface="Times New Roman" panose="02020603050405020304" pitchFamily="18" charset="0"/>
              </a:rPr>
              <a:t>TRAINING LOSS CURVE AND ACCURACY PROGRESSION FOR CROHME2019</a:t>
            </a:r>
            <a:endParaRPr lang="en-IN" sz="2400" dirty="0">
              <a:solidFill>
                <a:schemeClr val="tx1"/>
              </a:solidFill>
            </a:endParaRPr>
          </a:p>
        </p:txBody>
      </p:sp>
      <p:sp>
        <p:nvSpPr>
          <p:cNvPr id="3" name="Content Placeholder 2">
            <a:extLst>
              <a:ext uri="{FF2B5EF4-FFF2-40B4-BE49-F238E27FC236}">
                <a16:creationId xmlns:a16="http://schemas.microsoft.com/office/drawing/2014/main" id="{EFE93A13-40CE-6444-8FA8-3E881D94A446}"/>
              </a:ext>
            </a:extLst>
          </p:cNvPr>
          <p:cNvSpPr>
            <a:spLocks noGrp="1"/>
          </p:cNvSpPr>
          <p:nvPr>
            <p:ph idx="1"/>
          </p:nvPr>
        </p:nvSpPr>
        <p:spPr>
          <a:xfrm>
            <a:off x="677334" y="1494546"/>
            <a:ext cx="9124392" cy="4645699"/>
          </a:xfrm>
        </p:spPr>
        <p:txBody>
          <a:bodyPr>
            <a:normAutofit/>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The graph below displays the training loss curve for the CROHME2019 dataset, where the model reached a final loss of 0.4878 after 20 epochs. This lower loss suggests effective learning and better generalization. The accuracy curve shows consistent improvement, aiming toward the target </a:t>
            </a:r>
            <a:r>
              <a:rPr lang="en-US" sz="2000" dirty="0" err="1">
                <a:solidFill>
                  <a:schemeClr val="tx1"/>
                </a:solidFill>
                <a:latin typeface="Times New Roman" panose="02020603050405020304" pitchFamily="18" charset="0"/>
                <a:cs typeface="Times New Roman" panose="02020603050405020304" pitchFamily="18" charset="0"/>
              </a:rPr>
              <a:t>ExpRate</a:t>
            </a:r>
            <a:r>
              <a:rPr lang="en-US" sz="2000" dirty="0">
                <a:solidFill>
                  <a:schemeClr val="tx1"/>
                </a:solidFill>
                <a:latin typeface="Times New Roman" panose="02020603050405020304" pitchFamily="18" charset="0"/>
                <a:cs typeface="Times New Roman" panose="02020603050405020304" pitchFamily="18" charset="0"/>
              </a:rPr>
              <a:t> of 59.57% for reliable expression recognition.</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D4F3208-D1C2-F5BA-A3E3-CCD057A7D6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268" y="3429000"/>
            <a:ext cx="4346950" cy="2254044"/>
          </a:xfrm>
          <a:prstGeom prst="rect">
            <a:avLst/>
          </a:prstGeom>
          <a:noFill/>
          <a:ln>
            <a:solidFill>
              <a:schemeClr val="tx1"/>
            </a:solidFill>
          </a:ln>
        </p:spPr>
      </p:pic>
      <p:pic>
        <p:nvPicPr>
          <p:cNvPr id="5" name="Picture 4">
            <a:extLst>
              <a:ext uri="{FF2B5EF4-FFF2-40B4-BE49-F238E27FC236}">
                <a16:creationId xmlns:a16="http://schemas.microsoft.com/office/drawing/2014/main" id="{C4C4D033-0C0F-5A5C-24FD-A4C2404715C6}"/>
              </a:ext>
            </a:extLst>
          </p:cNvPr>
          <p:cNvPicPr>
            <a:picLocks noChangeAspect="1"/>
          </p:cNvPicPr>
          <p:nvPr/>
        </p:nvPicPr>
        <p:blipFill rotWithShape="1">
          <a:blip r:embed="rId3">
            <a:extLst>
              <a:ext uri="{28A0092B-C50C-407E-A947-70E740481C1C}">
                <a14:useLocalDpi xmlns:a14="http://schemas.microsoft.com/office/drawing/2010/main" val="0"/>
              </a:ext>
            </a:extLst>
          </a:blip>
          <a:srcRect t="10316"/>
          <a:stretch/>
        </p:blipFill>
        <p:spPr bwMode="auto">
          <a:xfrm>
            <a:off x="5454776" y="3420641"/>
            <a:ext cx="4346950" cy="2262403"/>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60498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5CAD3-9DD4-38B9-23DA-09975EF692A4}"/>
              </a:ext>
            </a:extLst>
          </p:cNvPr>
          <p:cNvSpPr>
            <a:spLocks noGrp="1"/>
          </p:cNvSpPr>
          <p:nvPr>
            <p:ph type="title"/>
          </p:nvPr>
        </p:nvSpPr>
        <p:spPr>
          <a:xfrm>
            <a:off x="822960" y="285627"/>
            <a:ext cx="8596668" cy="802640"/>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9. Inference</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4902EFA-14B8-AA67-15EE-25505F51BDB6}"/>
              </a:ext>
            </a:extLst>
          </p:cNvPr>
          <p:cNvPicPr>
            <a:picLocks noGrp="1" noChangeAspect="1"/>
          </p:cNvPicPr>
          <p:nvPr>
            <p:ph idx="1"/>
          </p:nvPr>
        </p:nvPicPr>
        <p:blipFill>
          <a:blip r:embed="rId2"/>
          <a:stretch>
            <a:fillRect/>
          </a:stretch>
        </p:blipFill>
        <p:spPr>
          <a:xfrm>
            <a:off x="1434604" y="4619475"/>
            <a:ext cx="7373379" cy="1952898"/>
          </a:xfrm>
        </p:spPr>
      </p:pic>
      <p:sp>
        <p:nvSpPr>
          <p:cNvPr id="8" name="Rectangle 3">
            <a:extLst>
              <a:ext uri="{FF2B5EF4-FFF2-40B4-BE49-F238E27FC236}">
                <a16:creationId xmlns:a16="http://schemas.microsoft.com/office/drawing/2014/main" id="{A10D661F-CCC3-EB5E-AE76-C1404B1B8C76}"/>
              </a:ext>
            </a:extLst>
          </p:cNvPr>
          <p:cNvSpPr>
            <a:spLocks noChangeArrowheads="1"/>
          </p:cNvSpPr>
          <p:nvPr/>
        </p:nvSpPr>
        <p:spPr bwMode="auto">
          <a:xfrm>
            <a:off x="822960" y="1071880"/>
            <a:ext cx="9176446"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Significant Accuracy Improvement:</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Model's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ExpRate</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improved from 30–36% to ~60% across CROHME2014, 2016, and 2019, showing strong learning from real handwritten data.</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Stable Learning Curve:</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Training loss dropped steadily by epoch 20, indicating reduced prediction errors and enhanced decoding stability.</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Robust Generalization:</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The model effectively handled diverse handwriting styles and structural variations, demonstrating strong adaptability and architectural design.</a:t>
            </a:r>
          </a:p>
          <a:p>
            <a:pPr marR="0" lvl="0" algn="l" defTabSz="914400" rtl="0" eaLnBrk="0" fontAlgn="base" latinLnBrk="0" hangingPunct="0">
              <a:lnSpc>
                <a:spcPct val="150000"/>
              </a:lnSpc>
              <a:spcBef>
                <a:spcPct val="0"/>
              </a:spcBef>
              <a:spcAft>
                <a:spcPct val="0"/>
              </a:spcAft>
              <a:buClrTx/>
              <a:buSzTx/>
              <a:tabLst/>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435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CFAE8E-D4EE-E32F-B649-997D1D395A4B}"/>
              </a:ext>
            </a:extLst>
          </p:cNvPr>
          <p:cNvSpPr>
            <a:spLocks noGrp="1"/>
          </p:cNvSpPr>
          <p:nvPr>
            <p:ph idx="1"/>
          </p:nvPr>
        </p:nvSpPr>
        <p:spPr>
          <a:xfrm>
            <a:off x="728134" y="687389"/>
            <a:ext cx="8596668" cy="3880773"/>
          </a:xfrm>
        </p:spPr>
        <p:txBody>
          <a:bodyPr>
            <a:normAutofit/>
          </a:bodyPr>
          <a:lstStyle/>
          <a:p>
            <a:pPr>
              <a:buNone/>
            </a:pPr>
            <a:r>
              <a:rPr lang="en-US" sz="3600" b="1" dirty="0">
                <a:solidFill>
                  <a:schemeClr val="tx1"/>
                </a:solidFill>
                <a:latin typeface="Times New Roman" panose="02020603050405020304" pitchFamily="18" charset="0"/>
                <a:cs typeface="Times New Roman" panose="02020603050405020304" pitchFamily="18" charset="0"/>
              </a:rPr>
              <a:t>10. Visualization</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Display 3 random training examples:</a:t>
            </a:r>
          </a:p>
          <a:p>
            <a:pPr marL="457200" lvl="1" indent="0">
              <a:buNone/>
            </a:pPr>
            <a:r>
              <a:rPr lang="en-US" sz="2000" b="1" dirty="0">
                <a:solidFill>
                  <a:schemeClr val="tx1"/>
                </a:solidFill>
                <a:latin typeface="Times New Roman" panose="02020603050405020304" pitchFamily="18" charset="0"/>
                <a:cs typeface="Times New Roman" panose="02020603050405020304" pitchFamily="18" charset="0"/>
              </a:rPr>
              <a:t>Input:</a:t>
            </a:r>
            <a:r>
              <a:rPr lang="en-US" sz="2000" dirty="0">
                <a:solidFill>
                  <a:schemeClr val="tx1"/>
                </a:solidFill>
                <a:latin typeface="Times New Roman" panose="02020603050405020304" pitchFamily="18" charset="0"/>
                <a:cs typeface="Times New Roman" panose="02020603050405020304" pitchFamily="18" charset="0"/>
              </a:rPr>
              <a:t> preprocessed skeleton image</a:t>
            </a:r>
          </a:p>
          <a:p>
            <a:pPr marL="457200" lvl="1" indent="0">
              <a:buNone/>
            </a:pPr>
            <a:r>
              <a:rPr lang="en-US" sz="2000" b="1" dirty="0">
                <a:solidFill>
                  <a:schemeClr val="tx1"/>
                </a:solidFill>
                <a:latin typeface="Times New Roman" panose="02020603050405020304" pitchFamily="18" charset="0"/>
                <a:cs typeface="Times New Roman" panose="02020603050405020304" pitchFamily="18" charset="0"/>
              </a:rPr>
              <a:t>Ground-Truth LaTeX</a:t>
            </a:r>
            <a:r>
              <a:rPr lang="en-US" sz="2000" dirty="0">
                <a:solidFill>
                  <a:schemeClr val="tx1"/>
                </a:solidFill>
                <a:latin typeface="Times New Roman" panose="02020603050405020304" pitchFamily="18" charset="0"/>
                <a:cs typeface="Times New Roman" panose="02020603050405020304" pitchFamily="18" charset="0"/>
              </a:rPr>
              <a:t> vs. </a:t>
            </a:r>
            <a:r>
              <a:rPr lang="en-US" sz="2000" b="1" dirty="0">
                <a:solidFill>
                  <a:schemeClr val="tx1"/>
                </a:solidFill>
                <a:latin typeface="Times New Roman" panose="02020603050405020304" pitchFamily="18" charset="0"/>
                <a:cs typeface="Times New Roman" panose="02020603050405020304" pitchFamily="18" charset="0"/>
              </a:rPr>
              <a:t>Predicted LaTeX</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8D2AD5C-3414-3D51-5562-73999A1A82E8}"/>
              </a:ext>
            </a:extLst>
          </p:cNvPr>
          <p:cNvPicPr>
            <a:picLocks noChangeAspect="1"/>
          </p:cNvPicPr>
          <p:nvPr/>
        </p:nvPicPr>
        <p:blipFill>
          <a:blip r:embed="rId2"/>
          <a:srcRect t="6458" r="13468"/>
          <a:stretch/>
        </p:blipFill>
        <p:spPr>
          <a:xfrm>
            <a:off x="8362176" y="2949321"/>
            <a:ext cx="3321648" cy="3313881"/>
          </a:xfrm>
          <a:prstGeom prst="rect">
            <a:avLst/>
          </a:prstGeom>
        </p:spPr>
      </p:pic>
      <p:pic>
        <p:nvPicPr>
          <p:cNvPr id="9" name="Picture 8">
            <a:extLst>
              <a:ext uri="{FF2B5EF4-FFF2-40B4-BE49-F238E27FC236}">
                <a16:creationId xmlns:a16="http://schemas.microsoft.com/office/drawing/2014/main" id="{D56E01C5-0005-B863-ECCE-52D7402278AA}"/>
              </a:ext>
            </a:extLst>
          </p:cNvPr>
          <p:cNvPicPr>
            <a:picLocks noChangeAspect="1"/>
          </p:cNvPicPr>
          <p:nvPr/>
        </p:nvPicPr>
        <p:blipFill>
          <a:blip r:embed="rId3"/>
          <a:srcRect t="7623"/>
          <a:stretch/>
        </p:blipFill>
        <p:spPr>
          <a:xfrm>
            <a:off x="409964" y="2949321"/>
            <a:ext cx="4320300" cy="3237681"/>
          </a:xfrm>
          <a:prstGeom prst="rect">
            <a:avLst/>
          </a:prstGeom>
        </p:spPr>
      </p:pic>
      <p:pic>
        <p:nvPicPr>
          <p:cNvPr id="7" name="Picture 6">
            <a:extLst>
              <a:ext uri="{FF2B5EF4-FFF2-40B4-BE49-F238E27FC236}">
                <a16:creationId xmlns:a16="http://schemas.microsoft.com/office/drawing/2014/main" id="{0AD937C5-84AA-85F2-0424-F5A589BB0CEE}"/>
              </a:ext>
            </a:extLst>
          </p:cNvPr>
          <p:cNvPicPr>
            <a:picLocks noChangeAspect="1"/>
          </p:cNvPicPr>
          <p:nvPr/>
        </p:nvPicPr>
        <p:blipFill>
          <a:blip r:embed="rId4"/>
          <a:srcRect t="5337" r="1684"/>
          <a:stretch/>
        </p:blipFill>
        <p:spPr>
          <a:xfrm>
            <a:off x="3829824" y="2949321"/>
            <a:ext cx="4532352" cy="3237681"/>
          </a:xfrm>
          <a:prstGeom prst="rect">
            <a:avLst/>
          </a:prstGeom>
        </p:spPr>
      </p:pic>
    </p:spTree>
    <p:extLst>
      <p:ext uri="{BB962C8B-B14F-4D97-AF65-F5344CB8AC3E}">
        <p14:creationId xmlns:p14="http://schemas.microsoft.com/office/powerpoint/2010/main" val="1013041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B05DA-5BCC-D3FD-056C-B62A3273FDE3}"/>
              </a:ext>
            </a:extLst>
          </p:cNvPr>
          <p:cNvSpPr>
            <a:spLocks noGrp="1"/>
          </p:cNvSpPr>
          <p:nvPr>
            <p:ph type="title"/>
          </p:nvPr>
        </p:nvSpPr>
        <p:spPr>
          <a:xfrm>
            <a:off x="880535" y="1755987"/>
            <a:ext cx="8596668" cy="1826581"/>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11. Math Equation Solver</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622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14AFF21-F442-E0FF-C78C-A0FCDC0B5FB4}"/>
              </a:ext>
            </a:extLst>
          </p:cNvPr>
          <p:cNvSpPr>
            <a:spLocks noGrp="1" noChangeArrowheads="1"/>
          </p:cNvSpPr>
          <p:nvPr>
            <p:ph idx="1"/>
          </p:nvPr>
        </p:nvSpPr>
        <p:spPr bwMode="auto">
          <a:xfrm>
            <a:off x="648547" y="397403"/>
            <a:ext cx="9380356"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ClrTx/>
              <a:buSzTx/>
              <a:buNone/>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11.1 Algebraic equations solver</a:t>
            </a:r>
          </a:p>
          <a:p>
            <a:pPr marL="0" indent="0" defTabSz="914400" eaLnBrk="0" fontAlgn="base" hangingPunct="0">
              <a:spcBef>
                <a:spcPct val="0"/>
              </a:spcBef>
              <a:spcAft>
                <a:spcPct val="0"/>
              </a:spcAft>
              <a:buClrTx/>
              <a:buSzTx/>
              <a:buNone/>
            </a:pPr>
            <a:endParaRPr lang="en-US" altLang="en-US" sz="2000" b="1" dirty="0">
              <a:solidFill>
                <a:schemeClr val="tx1"/>
              </a:solidFill>
              <a:latin typeface="Times New Roman" panose="02020603050405020304" pitchFamily="18" charset="0"/>
              <a:cs typeface="Times New Roman" panose="02020603050405020304" pitchFamily="18" charset="0"/>
            </a:endParaRPr>
          </a:p>
          <a:p>
            <a:pPr marL="0" indent="0"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Preprocessing and Feature Extraction </a:t>
            </a:r>
          </a:p>
          <a:p>
            <a:pPr marL="0" indent="0" defTabSz="914400" eaLnBrk="0" fontAlgn="base" hangingPunct="0">
              <a:spcBef>
                <a:spcPct val="0"/>
              </a:spcBef>
              <a:spcAft>
                <a:spcPct val="0"/>
              </a:spcAft>
              <a:buClrTx/>
              <a:buSzTx/>
              <a:buNone/>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Origin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algebraic expressions are extracted from handwritten mathematical images using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offline HMER architecture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(ResNet-18 + Transformer decoder).</a:t>
            </a:r>
          </a:p>
          <a:p>
            <a:pPr marL="0" indent="0" defTabSz="914400" eaLnBrk="0" fontAlgn="base" hangingPunct="0">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Cleanup &amp; Normalization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extracted LaTeX-like expression is cleaned of extra symbols and LaTeX formatting (\left, \right, etc.).</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Mathematical notations are normalized (^ to exponentiation, degree symbols converted to radians, etc.).</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results in a valid algebraic equation format.</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Parsing into Mathematical Objects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cleaned expressions are parsed into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symbolic equation objects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SymPy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library.</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objects are used to extract key structural features of the equation.</a:t>
            </a:r>
          </a:p>
          <a:p>
            <a:pPr marL="0" indent="0" defTabSz="914400" eaLnBrk="0" fontAlgn="base" hangingPunct="0">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276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4A19B9-3C85-1F23-3261-2805D1FC3AC1}"/>
              </a:ext>
            </a:extLst>
          </p:cNvPr>
          <p:cNvSpPr>
            <a:spLocks noGrp="1"/>
          </p:cNvSpPr>
          <p:nvPr>
            <p:ph idx="1"/>
          </p:nvPr>
        </p:nvSpPr>
        <p:spPr>
          <a:xfrm>
            <a:off x="738294" y="606109"/>
            <a:ext cx="9172622" cy="5642291"/>
          </a:xfrm>
        </p:spPr>
        <p:txBody>
          <a:bodyPr>
            <a:noAutofit/>
          </a:bodyPr>
          <a:lstStyle/>
          <a:p>
            <a:pPr marL="0" indent="0"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Extraction for ML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Degree of Expression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Captures the highest polynomial degree.</a:t>
            </a:r>
          </a:p>
          <a:p>
            <a:pPr marL="457200" lvl="1" indent="0"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 of Terms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Total count of additive/multiplicative components in the equation.</a:t>
            </a:r>
          </a:p>
          <a:p>
            <a:pPr marL="457200" lvl="1" indent="0"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 of Variables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Unique variables involved in the equation system.</a:t>
            </a:r>
          </a:p>
          <a:p>
            <a:pPr marL="457200" lvl="1" indent="0" defTabSz="914400" eaLnBrk="0" fontAlgn="base" hangingPunct="0">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defTabSz="914400" eaLnBrk="0" fontAlgn="base" hangingPunct="0">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features provide a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quantitative representation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the equation’s complexity and are passed to a machine learning model.</a:t>
            </a:r>
          </a:p>
          <a:p>
            <a:pPr marL="0" indent="0" defTabSz="914400" eaLnBrk="0" fontAlgn="base" hangingPunct="0">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2. Dynamic Solver Selection Logic</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A </a:t>
            </a:r>
            <a:r>
              <a:rPr lang="en-US" sz="2000" b="1" dirty="0">
                <a:solidFill>
                  <a:schemeClr val="tx1"/>
                </a:solidFill>
                <a:latin typeface="Times New Roman" panose="02020603050405020304" pitchFamily="18" charset="0"/>
                <a:cs typeface="Times New Roman" panose="02020603050405020304" pitchFamily="18" charset="0"/>
              </a:rPr>
              <a:t>trained ML model (e.g., Decision Tree)</a:t>
            </a:r>
            <a:r>
              <a:rPr lang="en-US" sz="2000" dirty="0">
                <a:solidFill>
                  <a:schemeClr val="tx1"/>
                </a:solidFill>
                <a:latin typeface="Times New Roman" panose="02020603050405020304" pitchFamily="18" charset="0"/>
                <a:cs typeface="Times New Roman" panose="02020603050405020304" pitchFamily="18" charset="0"/>
              </a:rPr>
              <a:t> is used to classify the input equation based on its complexity.</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Model Output</a:t>
            </a:r>
            <a:r>
              <a:rPr lang="en-US" sz="2000" dirty="0">
                <a:solidFill>
                  <a:schemeClr val="tx1"/>
                </a:solidFill>
                <a:latin typeface="Times New Roman" panose="02020603050405020304" pitchFamily="18" charset="0"/>
                <a:cs typeface="Times New Roman" panose="02020603050405020304" pitchFamily="18" charset="0"/>
              </a:rPr>
              <a:t>: Recommends either a </a:t>
            </a:r>
            <a:r>
              <a:rPr lang="en-US" sz="2000" b="1" dirty="0">
                <a:solidFill>
                  <a:schemeClr val="tx1"/>
                </a:solidFill>
                <a:latin typeface="Times New Roman" panose="02020603050405020304" pitchFamily="18" charset="0"/>
                <a:cs typeface="Times New Roman" panose="02020603050405020304" pitchFamily="18" charset="0"/>
              </a:rPr>
              <a:t>symbolic</a:t>
            </a:r>
            <a:r>
              <a:rPr lang="en-US" sz="2000" dirty="0">
                <a:solidFill>
                  <a:schemeClr val="tx1"/>
                </a:solidFill>
                <a:latin typeface="Times New Roman" panose="02020603050405020304" pitchFamily="18" charset="0"/>
                <a:cs typeface="Times New Roman" panose="02020603050405020304" pitchFamily="18" charset="0"/>
              </a:rPr>
              <a:t> or </a:t>
            </a:r>
            <a:r>
              <a:rPr lang="en-US" sz="2000" b="1" dirty="0">
                <a:solidFill>
                  <a:schemeClr val="tx1"/>
                </a:solidFill>
                <a:latin typeface="Times New Roman" panose="02020603050405020304" pitchFamily="18" charset="0"/>
                <a:cs typeface="Times New Roman" panose="02020603050405020304" pitchFamily="18" charset="0"/>
              </a:rPr>
              <a:t>numeric</a:t>
            </a:r>
            <a:r>
              <a:rPr lang="en-US" sz="2000" dirty="0">
                <a:solidFill>
                  <a:schemeClr val="tx1"/>
                </a:solidFill>
                <a:latin typeface="Times New Roman" panose="02020603050405020304" pitchFamily="18" charset="0"/>
                <a:cs typeface="Times New Roman" panose="02020603050405020304" pitchFamily="18" charset="0"/>
              </a:rPr>
              <a:t> solving method.</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Symbolic Solver (if selected):</a:t>
            </a:r>
          </a:p>
          <a:p>
            <a:pPr marL="400050" lvl="1" indent="0">
              <a:buNone/>
            </a:pPr>
            <a:r>
              <a:rPr lang="en-US" sz="2000" dirty="0">
                <a:solidFill>
                  <a:schemeClr val="tx1"/>
                </a:solidFill>
                <a:latin typeface="Times New Roman" panose="02020603050405020304" pitchFamily="18" charset="0"/>
                <a:cs typeface="Times New Roman" panose="02020603050405020304" pitchFamily="18" charset="0"/>
              </a:rPr>
              <a:t>Uses </a:t>
            </a:r>
            <a:r>
              <a:rPr lang="en-US" sz="2000" b="1" dirty="0" err="1">
                <a:solidFill>
                  <a:schemeClr val="tx1"/>
                </a:solidFill>
                <a:latin typeface="Times New Roman" panose="02020603050405020304" pitchFamily="18" charset="0"/>
                <a:cs typeface="Times New Roman" panose="02020603050405020304" pitchFamily="18" charset="0"/>
              </a:rPr>
              <a:t>SymPy’s</a:t>
            </a:r>
            <a:r>
              <a:rPr lang="en-US" sz="2000" b="1" dirty="0">
                <a:solidFill>
                  <a:schemeClr val="tx1"/>
                </a:solidFill>
                <a:latin typeface="Times New Roman" panose="02020603050405020304" pitchFamily="18" charset="0"/>
                <a:cs typeface="Times New Roman" panose="02020603050405020304" pitchFamily="18" charset="0"/>
              </a:rPr>
              <a:t> analytical engine</a:t>
            </a:r>
            <a:r>
              <a:rPr lang="en-US" sz="2000" dirty="0">
                <a:solidFill>
                  <a:schemeClr val="tx1"/>
                </a:solidFill>
                <a:latin typeface="Times New Roman" panose="02020603050405020304" pitchFamily="18" charset="0"/>
                <a:cs typeface="Times New Roman" panose="02020603050405020304" pitchFamily="18" charset="0"/>
              </a:rPr>
              <a:t> to derive exact, closed-form solutions.</a:t>
            </a:r>
          </a:p>
          <a:p>
            <a:pPr marL="400050" lvl="1" indent="0">
              <a:buNone/>
            </a:pPr>
            <a:r>
              <a:rPr lang="en-US" sz="2000" dirty="0">
                <a:solidFill>
                  <a:schemeClr val="tx1"/>
                </a:solidFill>
                <a:latin typeface="Times New Roman" panose="02020603050405020304" pitchFamily="18" charset="0"/>
                <a:cs typeface="Times New Roman" panose="02020603050405020304" pitchFamily="18" charset="0"/>
              </a:rPr>
              <a:t>Ideal for simple to moderately complex algebraic systems.</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2928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5CEA22-3B20-E667-AFB5-9D5B9A8DDCBD}"/>
              </a:ext>
            </a:extLst>
          </p:cNvPr>
          <p:cNvSpPr>
            <a:spLocks noGrp="1"/>
          </p:cNvSpPr>
          <p:nvPr>
            <p:ph idx="1"/>
          </p:nvPr>
        </p:nvSpPr>
        <p:spPr>
          <a:xfrm>
            <a:off x="829734" y="656909"/>
            <a:ext cx="8596668" cy="5693091"/>
          </a:xfrm>
        </p:spPr>
        <p:txBody>
          <a:bodyPr>
            <a:noAutofit/>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Numeric Solver (if selected):</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Uses </a:t>
            </a:r>
            <a:r>
              <a:rPr lang="en-US" sz="2000" b="1" dirty="0">
                <a:solidFill>
                  <a:schemeClr val="tx1"/>
                </a:solidFill>
                <a:latin typeface="Times New Roman" panose="02020603050405020304" pitchFamily="18" charset="0"/>
                <a:cs typeface="Times New Roman" panose="02020603050405020304" pitchFamily="18" charset="0"/>
              </a:rPr>
              <a:t>SciPy’s numerical solver</a:t>
            </a:r>
            <a:r>
              <a:rPr lang="en-US" sz="2000" dirty="0">
                <a:solidFill>
                  <a:schemeClr val="tx1"/>
                </a:solidFill>
                <a:latin typeface="Times New Roman" panose="02020603050405020304" pitchFamily="18" charset="0"/>
                <a:cs typeface="Times New Roman" panose="02020603050405020304" pitchFamily="18" charset="0"/>
              </a:rPr>
              <a:t> to approximate solutions.</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Suitable for large systems, non-polynomial equations, or ill-conditioned symbolic problems.</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Initial guesses can be provided to guide convergence.</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If symbolic solving fails (e.g., due to high complexity or unsupported forms), the system </a:t>
            </a:r>
            <a:r>
              <a:rPr lang="en-US" sz="2000" b="1" dirty="0">
                <a:solidFill>
                  <a:schemeClr val="tx1"/>
                </a:solidFill>
                <a:latin typeface="Times New Roman" panose="02020603050405020304" pitchFamily="18" charset="0"/>
                <a:cs typeface="Times New Roman" panose="02020603050405020304" pitchFamily="18" charset="0"/>
              </a:rPr>
              <a:t>automatically falls back to numeric solving</a:t>
            </a:r>
            <a:r>
              <a:rPr lang="en-US" sz="2000" dirty="0">
                <a:solidFill>
                  <a:schemeClr val="tx1"/>
                </a:solidFill>
                <a:latin typeface="Times New Roman" panose="02020603050405020304" pitchFamily="18" charset="0"/>
                <a:cs typeface="Times New Roman" panose="02020603050405020304" pitchFamily="18" charset="0"/>
              </a:rPr>
              <a:t>.</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The result includes:</a:t>
            </a:r>
          </a:p>
          <a:p>
            <a:pPr marL="457200" lvl="1" indent="0">
              <a:buNone/>
            </a:pPr>
            <a:r>
              <a:rPr lang="en-US" sz="2000" b="1" dirty="0">
                <a:solidFill>
                  <a:schemeClr val="tx1"/>
                </a:solidFill>
                <a:latin typeface="Times New Roman" panose="02020603050405020304" pitchFamily="18" charset="0"/>
                <a:cs typeface="Times New Roman" panose="02020603050405020304" pitchFamily="18" charset="0"/>
              </a:rPr>
              <a:t>Type of method used</a:t>
            </a:r>
            <a:endParaRPr lang="en-US" sz="20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2000" b="1" dirty="0">
                <a:solidFill>
                  <a:schemeClr val="tx1"/>
                </a:solidFill>
                <a:latin typeface="Times New Roman" panose="02020603050405020304" pitchFamily="18" charset="0"/>
                <a:cs typeface="Times New Roman" panose="02020603050405020304" pitchFamily="18" charset="0"/>
              </a:rPr>
              <a:t>Solution</a:t>
            </a:r>
            <a:endParaRPr lang="en-US" sz="20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2000" b="1" dirty="0">
                <a:solidFill>
                  <a:schemeClr val="tx1"/>
                </a:solidFill>
                <a:latin typeface="Times New Roman" panose="02020603050405020304" pitchFamily="18" charset="0"/>
                <a:cs typeface="Times New Roman" panose="02020603050405020304" pitchFamily="18" charset="0"/>
              </a:rPr>
              <a:t>Execution time</a:t>
            </a:r>
            <a:endParaRPr lang="en-US" sz="20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2000" b="1" dirty="0">
                <a:solidFill>
                  <a:schemeClr val="tx1"/>
                </a:solidFill>
                <a:latin typeface="Times New Roman" panose="02020603050405020304" pitchFamily="18" charset="0"/>
                <a:cs typeface="Times New Roman" panose="02020603050405020304" pitchFamily="18" charset="0"/>
              </a:rPr>
              <a:t>Any error messages</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2982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648E-FED1-A0F7-563F-F0184050F901}"/>
              </a:ext>
            </a:extLst>
          </p:cNvPr>
          <p:cNvSpPr>
            <a:spLocks noGrp="1"/>
          </p:cNvSpPr>
          <p:nvPr>
            <p:ph type="title"/>
          </p:nvPr>
        </p:nvSpPr>
        <p:spPr/>
        <p:txBody>
          <a:bodyPr>
            <a:normAutofit/>
          </a:bodyPr>
          <a:lstStyle/>
          <a:p>
            <a:r>
              <a:rPr lang="en-IN" sz="3200" dirty="0">
                <a:solidFill>
                  <a:schemeClr val="tx1"/>
                </a:solidFill>
              </a:rPr>
              <a:t>Comparison with Existing Approaches</a:t>
            </a:r>
          </a:p>
        </p:txBody>
      </p:sp>
      <p:pic>
        <p:nvPicPr>
          <p:cNvPr id="5" name="Content Placeholder 4">
            <a:extLst>
              <a:ext uri="{FF2B5EF4-FFF2-40B4-BE49-F238E27FC236}">
                <a16:creationId xmlns:a16="http://schemas.microsoft.com/office/drawing/2014/main" id="{CFCE2FAC-2A86-2C16-3A06-28F25BEA37F2}"/>
              </a:ext>
            </a:extLst>
          </p:cNvPr>
          <p:cNvPicPr>
            <a:picLocks noGrp="1" noChangeAspect="1"/>
          </p:cNvPicPr>
          <p:nvPr>
            <p:ph idx="1"/>
          </p:nvPr>
        </p:nvPicPr>
        <p:blipFill>
          <a:blip r:embed="rId2"/>
          <a:stretch>
            <a:fillRect/>
          </a:stretch>
        </p:blipFill>
        <p:spPr>
          <a:xfrm>
            <a:off x="793619" y="1435735"/>
            <a:ext cx="8626091" cy="4812665"/>
          </a:xfrm>
          <a:ln>
            <a:solidFill>
              <a:schemeClr val="tx1"/>
            </a:solidFill>
          </a:ln>
        </p:spPr>
      </p:pic>
    </p:spTree>
    <p:extLst>
      <p:ext uri="{BB962C8B-B14F-4D97-AF65-F5344CB8AC3E}">
        <p14:creationId xmlns:p14="http://schemas.microsoft.com/office/powerpoint/2010/main" val="92616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89E97-E4B2-4F73-0BE3-1DB0B1F59533}"/>
              </a:ext>
            </a:extLst>
          </p:cNvPr>
          <p:cNvSpPr>
            <a:spLocks noGrp="1"/>
          </p:cNvSpPr>
          <p:nvPr>
            <p:ph type="title"/>
          </p:nvPr>
        </p:nvSpPr>
        <p:spPr>
          <a:xfrm>
            <a:off x="677334" y="373626"/>
            <a:ext cx="8596668" cy="1320800"/>
          </a:xfrm>
        </p:spPr>
        <p:txBody>
          <a:bodyPr>
            <a:normAutofit fontScale="90000"/>
          </a:bodyPr>
          <a:lstStyle/>
          <a:p>
            <a:r>
              <a:rPr lang="en-US" sz="3600" b="1"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LITERATURE REVIEW BASED ON VARIOUS RESEARCH PAPERS</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2904F3C-0F4B-945E-D2AF-6FEAB0B9F64A}"/>
              </a:ext>
            </a:extLst>
          </p:cNvPr>
          <p:cNvSpPr>
            <a:spLocks noGrp="1"/>
          </p:cNvSpPr>
          <p:nvPr>
            <p:ph idx="1"/>
          </p:nvPr>
        </p:nvSpPr>
        <p:spPr>
          <a:xfrm>
            <a:off x="677333" y="1796692"/>
            <a:ext cx="9558047" cy="4259980"/>
          </a:xfrm>
        </p:spPr>
        <p:txBody>
          <a:bodyPr>
            <a:noAutofit/>
          </a:bodyPr>
          <a:lstStyle/>
          <a:p>
            <a:pPr algn="just">
              <a:buNone/>
            </a:pPr>
            <a:r>
              <a:rPr lang="en-IN" sz="1700" b="0"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Offline Handwritten Mathematical Expression Recognition with Graph Encoder and Transformer Decoder</a:t>
            </a:r>
            <a:endPar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None/>
            </a:pPr>
            <a:r>
              <a:rPr lang="en-IN" sz="1700" b="0"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This paper proposes an end-to-end architecture for recognizing handwritten mathematical expressions using a graph encoder and Transformer decoder. The method captures the spatial relationships between symbols through a Graph Attention Network (GAT), which significantly improves layout interpretation. The Transformer decoder then generates LaTeX sequences that reflect the original handwritten input with high accuracy.</a:t>
            </a:r>
            <a:endPar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None/>
            </a:pPr>
            <a:r>
              <a:rPr lang="en-IN" sz="1700" b="0"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None/>
            </a:pPr>
            <a:r>
              <a:rPr lang="en-IN" sz="1700" b="0"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Stroke Extraction for Offline Handwritten Mathematical Expression Recognition</a:t>
            </a:r>
            <a:endPar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None/>
            </a:pPr>
            <a:r>
              <a:rPr lang="en-IN" sz="1700" b="0"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authors introduce a method to extract pen-stroke order from offline handwritten expressions by applying skeletonization and morphological tracing techniques. Recovering the stroke sequence helps in understanding symbol layout and improves the structure recognition stage. This is especially useful when segmenting closely spaced or overlapping mathematical symbols.</a:t>
            </a:r>
          </a:p>
          <a:p>
            <a:pPr algn="just">
              <a:buNone/>
            </a:pPr>
            <a:endPar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555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3BBD-1A6C-F476-901D-1BC43D34C0C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Sample Output For Algebra Solver</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9F7630B-98A4-6C9E-5B82-6AA9C35A865F}"/>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03502056-45F8-D935-00A6-0479EFE3B9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5" y="1680403"/>
            <a:ext cx="10359634" cy="4567997"/>
          </a:xfrm>
          <a:prstGeom prst="rect">
            <a:avLst/>
          </a:prstGeom>
          <a:ln>
            <a:solidFill>
              <a:schemeClr val="tx1"/>
            </a:solidFill>
          </a:ln>
        </p:spPr>
      </p:pic>
    </p:spTree>
    <p:extLst>
      <p:ext uri="{BB962C8B-B14F-4D97-AF65-F5344CB8AC3E}">
        <p14:creationId xmlns:p14="http://schemas.microsoft.com/office/powerpoint/2010/main" val="4167817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B4C0B47-CD0A-EBF6-F559-2F92902BB97C}"/>
              </a:ext>
            </a:extLst>
          </p:cNvPr>
          <p:cNvSpPr>
            <a:spLocks noGrp="1" noChangeArrowheads="1"/>
          </p:cNvSpPr>
          <p:nvPr>
            <p:ph idx="1"/>
          </p:nvPr>
        </p:nvSpPr>
        <p:spPr bwMode="auto">
          <a:xfrm>
            <a:off x="902672" y="243514"/>
            <a:ext cx="8418309"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defTabSz="914400" eaLnBrk="0" fontAlgn="base" hangingPunct="0">
              <a:spcBef>
                <a:spcPct val="0"/>
              </a:spcBef>
              <a:spcAft>
                <a:spcPct val="0"/>
              </a:spcAft>
              <a:buClrTx/>
              <a:buSzTx/>
              <a:buNone/>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11.2 Matrix Solver</a:t>
            </a:r>
          </a:p>
          <a:p>
            <a:pPr marL="0" indent="0" algn="just" defTabSz="914400" eaLnBrk="0" fontAlgn="base" hangingPunct="0">
              <a:spcBef>
                <a:spcPct val="0"/>
              </a:spcBef>
              <a:spcAft>
                <a:spcPct val="0"/>
              </a:spcAft>
              <a:buClrTx/>
              <a:buSzTx/>
              <a:buNone/>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 of OCR Output</a:t>
            </a:r>
          </a:p>
          <a:p>
            <a:pPr marL="0" indent="0" algn="just" defTabSz="914400" eaLnBrk="0" fontAlgn="base" hangingPunct="0">
              <a:spcBef>
                <a:spcPct val="0"/>
              </a:spcBef>
              <a:spcAft>
                <a:spcPct val="0"/>
              </a:spcAft>
              <a:buClrTx/>
              <a:buSzTx/>
              <a:buNone/>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OCR → LaTeX Extraction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Your offline HMER Net produces a LaTeX‐style matrix string, </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e.g. \begin{</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pmatrix</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&amp; 2\\3 &amp; 4\end{</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pmatrix</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LaTeX Parsing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Strip out LaTeX tokens (\begin,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pmatrix</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\end) with regex.</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Split on row delimiters (\\) to get row strings, then on column delimiters (&amp;).</a:t>
            </a:r>
          </a:p>
          <a:p>
            <a:pPr marL="457200" marR="0" lvl="1"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Numeric Conversion &amp; Validation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 each cell string to float.</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Verify that rows × cols matches expected dimensions (either provided by user or inferred).</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mismatch, raise a validation error before solving.</a:t>
            </a:r>
          </a:p>
          <a:p>
            <a:pPr marL="0" indent="0" algn="just"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4039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C582084-91AE-F274-6052-536BE8B19447}"/>
              </a:ext>
            </a:extLst>
          </p:cNvPr>
          <p:cNvSpPr>
            <a:spLocks noGrp="1" noChangeArrowheads="1"/>
          </p:cNvSpPr>
          <p:nvPr>
            <p:ph idx="1"/>
          </p:nvPr>
        </p:nvSpPr>
        <p:spPr bwMode="auto">
          <a:xfrm>
            <a:off x="722218" y="286435"/>
            <a:ext cx="6537367"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algn="just"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 Methods &amp; Libraries</a:t>
            </a:r>
          </a:p>
          <a:p>
            <a:pPr marL="0" indent="0" algn="just"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 Core Operations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Transpose: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Inverse: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np.linalg.inv</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 (raises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LinAlgError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singular)</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element-wise m1 + m2</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Multiplication: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matrix product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np.matmul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(m1, m2)</a:t>
            </a:r>
          </a:p>
          <a:p>
            <a:pPr marL="457200" marR="0" lvl="1" indent="0" algn="just" defTabSz="914400" rtl="0" eaLnBrk="0" fontAlgn="base" latinLnBrk="0" hangingPunct="0">
              <a:lnSpc>
                <a:spcPct val="100000"/>
              </a:lnSpc>
              <a:spcBef>
                <a:spcPct val="0"/>
              </a:spcBef>
              <a:spcAft>
                <a:spcPct val="0"/>
              </a:spcAft>
              <a:buClrTx/>
              <a:buSzTx/>
              <a:buNone/>
              <a:tabLst/>
            </a:pPr>
            <a:endParaRPr lang="en-US" altLang="en-US" sz="2000" dirty="0">
              <a:solidFill>
                <a:schemeClr val="tx1"/>
              </a:solidFill>
              <a:latin typeface="Times New Roman" panose="02020603050405020304" pitchFamily="18" charset="0"/>
              <a:cs typeface="Times New Roman" panose="02020603050405020304" pitchFamily="18" charset="0"/>
            </a:endParaRPr>
          </a:p>
          <a:p>
            <a:pPr marL="57150" indent="0" algn="just" defTabSz="914400" eaLnBrk="0" fontAlgn="base" hangingPunct="0">
              <a:spcBef>
                <a:spcPct val="0"/>
              </a:spcBef>
              <a:spcAft>
                <a:spcPct val="0"/>
              </a:spcAft>
              <a:buClrTx/>
              <a:buSzTx/>
              <a:buNone/>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Sample demo page </a:t>
            </a:r>
          </a:p>
          <a:p>
            <a:pPr marL="0" indent="0" algn="just" defTabSz="914400" eaLnBrk="0" fontAlgn="base" hangingPunct="0">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5AF3339-8DCC-B696-4991-1B71D90AF176}"/>
              </a:ext>
            </a:extLst>
          </p:cNvPr>
          <p:cNvPicPr>
            <a:picLocks noChangeAspect="1"/>
          </p:cNvPicPr>
          <p:nvPr/>
        </p:nvPicPr>
        <p:blipFill>
          <a:blip r:embed="rId2"/>
          <a:stretch>
            <a:fillRect/>
          </a:stretch>
        </p:blipFill>
        <p:spPr>
          <a:xfrm>
            <a:off x="1918085" y="3015380"/>
            <a:ext cx="6179436" cy="3402297"/>
          </a:xfrm>
          <a:prstGeom prst="rect">
            <a:avLst/>
          </a:prstGeom>
        </p:spPr>
      </p:pic>
    </p:spTree>
    <p:extLst>
      <p:ext uri="{BB962C8B-B14F-4D97-AF65-F5344CB8AC3E}">
        <p14:creationId xmlns:p14="http://schemas.microsoft.com/office/powerpoint/2010/main" val="11947391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8394-96C5-CD43-6FA4-55196D8F009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Sample Output For Matrix Solver</a:t>
            </a:r>
            <a:endParaRPr lang="en-IN" dirty="0"/>
          </a:p>
        </p:txBody>
      </p:sp>
      <p:sp>
        <p:nvSpPr>
          <p:cNvPr id="3" name="Content Placeholder 2">
            <a:extLst>
              <a:ext uri="{FF2B5EF4-FFF2-40B4-BE49-F238E27FC236}">
                <a16:creationId xmlns:a16="http://schemas.microsoft.com/office/drawing/2014/main" id="{9B000B49-A5C3-411A-8C71-1557F49ED952}"/>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733BBA4B-1C1E-40B8-E3D3-BB53023F31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1622417"/>
            <a:ext cx="10263382" cy="4625983"/>
          </a:xfrm>
          <a:prstGeom prst="rect">
            <a:avLst/>
          </a:prstGeom>
          <a:ln>
            <a:solidFill>
              <a:schemeClr val="tx1"/>
            </a:solidFill>
          </a:ln>
        </p:spPr>
      </p:pic>
    </p:spTree>
    <p:extLst>
      <p:ext uri="{BB962C8B-B14F-4D97-AF65-F5344CB8AC3E}">
        <p14:creationId xmlns:p14="http://schemas.microsoft.com/office/powerpoint/2010/main" val="15942180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1E81F88-1D4B-CD8E-404C-3C3BF9CB9B59}"/>
              </a:ext>
            </a:extLst>
          </p:cNvPr>
          <p:cNvSpPr>
            <a:spLocks noGrp="1" noChangeArrowheads="1"/>
          </p:cNvSpPr>
          <p:nvPr>
            <p:ph idx="1"/>
          </p:nvPr>
        </p:nvSpPr>
        <p:spPr bwMode="auto">
          <a:xfrm>
            <a:off x="663161" y="243513"/>
            <a:ext cx="8520731"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algn="just" defTabSz="914400" eaLnBrk="0" fontAlgn="base" hangingPunct="0">
              <a:spcBef>
                <a:spcPct val="0"/>
              </a:spcBef>
              <a:spcAft>
                <a:spcPct val="0"/>
              </a:spcAft>
              <a:buClrTx/>
              <a:buSzTx/>
              <a:buNone/>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11.3 Trigonometry Solver</a:t>
            </a:r>
          </a:p>
          <a:p>
            <a:pPr marL="0" indent="0" algn="just" defTabSz="914400" eaLnBrk="0" fontAlgn="base" hangingPunct="0">
              <a:spcBef>
                <a:spcPct val="0"/>
              </a:spcBef>
              <a:spcAft>
                <a:spcPct val="0"/>
              </a:spcAft>
              <a:buClrTx/>
              <a:buSzTx/>
              <a:buNone/>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indent="-457200" algn="just" defTabSz="914400" eaLnBrk="0" fontAlgn="base" hangingPunct="0">
              <a:spcBef>
                <a:spcPct val="0"/>
              </a:spcBef>
              <a:spcAft>
                <a:spcPct val="0"/>
              </a:spcAft>
              <a:buClrTx/>
              <a:buSzTx/>
              <a:buAutoNum type="alphaU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 of OCR Output</a:t>
            </a:r>
          </a:p>
          <a:p>
            <a:pPr marL="0" indent="0" algn="just" defTabSz="914400" eaLnBrk="0" fontAlgn="base" hangingPunct="0">
              <a:spcBef>
                <a:spcPct val="0"/>
              </a:spcBef>
              <a:spcAft>
                <a:spcPct val="0"/>
              </a:spcAft>
              <a:buClrTx/>
              <a:buSzTx/>
              <a:buNone/>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OCR → Raw LaTeX</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E.g. \sin(x) - 0.5 = 0.</a:t>
            </a:r>
          </a:p>
          <a:p>
            <a:pPr marL="457200" marR="0" lvl="1"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Regex Normalization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 degree symbols: 30° → (30*pi/180).</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Replace ^ → ** for exponents.</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parentheses around function arguments: sin x → sin(x).</a:t>
            </a:r>
          </a:p>
          <a:p>
            <a:pPr marL="457200" marR="0" lvl="1"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None/>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SymPy</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Parsing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sympy.sympify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transformations=</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standard_transformations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implicit_multiplication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Produce either a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SymPy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Eq(</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lhs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rhs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an Expr if no =.</a:t>
            </a:r>
          </a:p>
          <a:p>
            <a:pPr marL="457200" marR="0" lvl="1"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Equation Type Check</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Verify use of trig functions (.has(sin, cos, tan, ...)) to confirm correct routing.</a:t>
            </a:r>
          </a:p>
          <a:p>
            <a:pPr marL="0" indent="0" algn="just" defTabSz="914400" eaLnBrk="0" fontAlgn="base" hangingPunct="0">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566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1B86436-F97D-EFE4-43BE-83195481736C}"/>
              </a:ext>
            </a:extLst>
          </p:cNvPr>
          <p:cNvSpPr>
            <a:spLocks noGrp="1" noChangeArrowheads="1"/>
          </p:cNvSpPr>
          <p:nvPr>
            <p:ph idx="1"/>
          </p:nvPr>
        </p:nvSpPr>
        <p:spPr bwMode="auto">
          <a:xfrm>
            <a:off x="789320" y="766732"/>
            <a:ext cx="893161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algn="just"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 Methods &amp; Libraries of Trigonometry Solver</a:t>
            </a:r>
          </a:p>
          <a:p>
            <a:pPr marL="0" indent="0" algn="just" defTabSz="914400" eaLnBrk="0" fontAlgn="base" hangingPunct="0">
              <a:spcBef>
                <a:spcPct val="0"/>
              </a:spcBef>
              <a:spcAft>
                <a:spcPct val="0"/>
              </a:spcAft>
              <a:buClrTx/>
              <a:buSzTx/>
              <a:buNone/>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Symbolic Solution via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SymPy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solve(expr,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dict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=True, force=True)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14400" marR="0" lvl="2"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 post‐processing:</a:t>
            </a:r>
          </a:p>
          <a:p>
            <a:pPr marL="1371600" marR="0" lvl="3"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sin(a)=sin(b), add +2πn to each solution.</a:t>
            </a:r>
          </a:p>
          <a:p>
            <a:pPr marL="1371600" marR="0" lvl="3"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cos(a)=cos(b), handle ± branches with +2πn.</a:t>
            </a:r>
          </a:p>
          <a:p>
            <a:pPr marL="1371600" marR="0" lvl="3"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Formatting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14400" marR="0" lvl="2"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Wrap general solutions from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ImageSet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ConditionSet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into human-readable</a:t>
            </a:r>
          </a:p>
          <a:p>
            <a:pPr marL="914400" marR="0" lvl="2"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strings (e.g. x = π/6 + 2πn, n ∈ ℤ).</a:t>
            </a:r>
          </a:p>
          <a:p>
            <a:pPr marL="914400" marR="0" lvl="2"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Numeric Fallback</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sympy.nsolve</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(expr, vars,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initial_guess</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14400" marR="0" lvl="2"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precision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=15) and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maxsteps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=100 for robust convergence.</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nsolve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fails, return a “no solution” or partial result.</a:t>
            </a:r>
          </a:p>
          <a:p>
            <a:pPr marL="0" indent="0" algn="just" defTabSz="914400" eaLnBrk="0" fontAlgn="base" hangingPunct="0">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250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7B7C-01FB-F19E-778C-E5EDDAC25449}"/>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Sample Output For Trigonometric Solver</a:t>
            </a:r>
            <a:endParaRPr lang="en-IN" dirty="0"/>
          </a:p>
        </p:txBody>
      </p:sp>
      <p:sp>
        <p:nvSpPr>
          <p:cNvPr id="3" name="Content Placeholder 2">
            <a:extLst>
              <a:ext uri="{FF2B5EF4-FFF2-40B4-BE49-F238E27FC236}">
                <a16:creationId xmlns:a16="http://schemas.microsoft.com/office/drawing/2014/main" id="{65DFAFD4-DB16-C30A-21BE-8F72D6AC954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597E54A-7C36-64C1-6F55-7937CA643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07826"/>
            <a:ext cx="10407761" cy="4640574"/>
          </a:xfrm>
          <a:prstGeom prst="rect">
            <a:avLst/>
          </a:prstGeom>
          <a:ln>
            <a:solidFill>
              <a:schemeClr val="tx1"/>
            </a:solidFill>
          </a:ln>
        </p:spPr>
      </p:pic>
    </p:spTree>
    <p:extLst>
      <p:ext uri="{BB962C8B-B14F-4D97-AF65-F5344CB8AC3E}">
        <p14:creationId xmlns:p14="http://schemas.microsoft.com/office/powerpoint/2010/main" val="5920627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3AED636-03B6-C902-CF3D-2C9E74E68BD1}"/>
              </a:ext>
            </a:extLst>
          </p:cNvPr>
          <p:cNvSpPr>
            <a:spLocks noGrp="1" noChangeArrowheads="1"/>
          </p:cNvSpPr>
          <p:nvPr>
            <p:ph idx="1"/>
          </p:nvPr>
        </p:nvSpPr>
        <p:spPr bwMode="auto">
          <a:xfrm>
            <a:off x="709844" y="859066"/>
            <a:ext cx="8693342"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algn="just" defTabSz="914400" eaLnBrk="0" fontAlgn="base" hangingPunct="0">
              <a:spcBef>
                <a:spcPct val="0"/>
              </a:spcBef>
              <a:spcAft>
                <a:spcPct val="0"/>
              </a:spcAft>
              <a:buClrTx/>
              <a:buSzTx/>
              <a:buNone/>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11.4 Differentiation Solver</a:t>
            </a:r>
          </a:p>
          <a:p>
            <a:pPr marL="0" indent="0" algn="just" defTabSz="914400" eaLnBrk="0" fontAlgn="base" hangingPunct="0">
              <a:spcBef>
                <a:spcPct val="0"/>
              </a:spcBef>
              <a:spcAft>
                <a:spcPct val="0"/>
              </a:spcAft>
              <a:buClrTx/>
              <a:buSzTx/>
              <a:buNone/>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indent="-457200" algn="just" defTabSz="914400" eaLnBrk="0" fontAlgn="base" hangingPunct="0">
              <a:spcBef>
                <a:spcPct val="0"/>
              </a:spcBef>
              <a:spcAft>
                <a:spcPct val="0"/>
              </a:spcAft>
              <a:buClrTx/>
              <a:buSzTx/>
              <a:buAutoNum type="alphaU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 of OCR Output</a:t>
            </a:r>
          </a:p>
          <a:p>
            <a:pPr marL="0" indent="0" algn="just" defTabSz="914400" eaLnBrk="0" fontAlgn="base" hangingPunct="0">
              <a:spcBef>
                <a:spcPct val="0"/>
              </a:spcBef>
              <a:spcAft>
                <a:spcPct val="0"/>
              </a:spcAft>
              <a:buClrTx/>
              <a:buSzTx/>
              <a:buNone/>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OCR → Raw Text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algn="just" defTabSz="914400" eaLnBrk="0" fontAlgn="base" hangingPunct="0">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Could be y'' + 3y' + 2y = 0 or d/dx(x^2).</a:t>
            </a:r>
          </a:p>
          <a:p>
            <a:pPr marL="457200" lvl="1" indent="0" algn="just" defTabSz="914400" eaLnBrk="0" fontAlgn="base" hangingPunct="0">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Regex-Based Conversion to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SymPy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algn="just"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Leibniz</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d^2/dx^2 y → Derivative(y(x), x, 2).</a:t>
            </a:r>
          </a:p>
          <a:p>
            <a:pPr marL="457200" lvl="1" indent="0" algn="just"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Prime Notation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 → Derivative(y(x), x), y'' → Derivative(y(x), x, 2).</a:t>
            </a:r>
          </a:p>
          <a:p>
            <a:pPr marL="457200" lvl="1" indent="0" algn="just"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Partial Derivatives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 → Derivative(expr, t).</a:t>
            </a:r>
          </a:p>
          <a:p>
            <a:pPr marL="457200" lvl="1" indent="0" algn="just"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Expression Cleanup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remove stray backslashes, LaTeX artifacts (\left, \right).</a:t>
            </a:r>
          </a:p>
          <a:p>
            <a:pPr marL="457200" lvl="1" indent="0" algn="just" defTabSz="914400" eaLnBrk="0" fontAlgn="base" hangingPunct="0">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None/>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SymPy</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Object Creation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algn="just" defTabSz="914400" eaLnBrk="0" fontAlgn="base" hangingPunct="0">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Final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input_expr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either a Derivative object or an Eq(</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lhs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rhs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algn="just" defTabSz="914400" eaLnBrk="0" fontAlgn="base" hangingPunct="0">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33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19DD4D1-2354-0323-808C-EF4E2C234BCD}"/>
              </a:ext>
            </a:extLst>
          </p:cNvPr>
          <p:cNvSpPr>
            <a:spLocks noGrp="1" noChangeArrowheads="1"/>
          </p:cNvSpPr>
          <p:nvPr>
            <p:ph idx="1"/>
          </p:nvPr>
        </p:nvSpPr>
        <p:spPr bwMode="auto">
          <a:xfrm>
            <a:off x="515756" y="302359"/>
            <a:ext cx="9532811"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 Methods &amp; Libraries of Differentiation Solver</a:t>
            </a:r>
          </a:p>
          <a:p>
            <a:pPr marL="0" indent="0"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Symbolic Differentiation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Direct: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diff(expr, vars…) for first/second derivatives.</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ODE Solving: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dsolve</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(equation,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ics</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symbolic ODEs; uses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classify_ode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pick method (e.g. separable, linear).</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PDE Support (Limited):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pde_separate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(equation, var) for simple separation‐of‐variables.</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Implicit Differentiation: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solve for Derivative(y(x), x) via solve(equation, Derivative(y(x), x)).</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Numeric ODE Solver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SciPy’s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odeint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a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lambdify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‐generated RHS function:</a:t>
            </a:r>
          </a:p>
          <a:p>
            <a:pPr marL="914400" marR="0" lvl="2"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grid: t =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linspace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 T, N).</a:t>
            </a:r>
          </a:p>
          <a:p>
            <a:pPr marL="914400" marR="0" lvl="2"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 conditions from user‐provided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ics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914400" marR="0" lvl="2"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Returns arrays of t and y(t) with precision rounding.</a:t>
            </a:r>
          </a:p>
          <a:p>
            <a:pPr marL="0" indent="0"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 Formatting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Symbolic results pretty-printed with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sympy.pretty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Numeric outputs summarized as “Num. solution: final value = … at t =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Execution time measured via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time.time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reported in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defTabSz="914400" eaLnBrk="0" fontAlgn="base" hangingPunct="0">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4775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B6B5-653E-F992-423D-A4D73DE9052B}"/>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Sample Output For Differentiation Solver</a:t>
            </a:r>
            <a:endParaRPr lang="en-IN" dirty="0"/>
          </a:p>
        </p:txBody>
      </p:sp>
      <p:pic>
        <p:nvPicPr>
          <p:cNvPr id="6" name="Content Placeholder 5">
            <a:extLst>
              <a:ext uri="{FF2B5EF4-FFF2-40B4-BE49-F238E27FC236}">
                <a16:creationId xmlns:a16="http://schemas.microsoft.com/office/drawing/2014/main" id="{FD8AE69C-3043-D86B-5221-69A65E85373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205"/>
          <a:stretch/>
        </p:blipFill>
        <p:spPr bwMode="auto">
          <a:xfrm>
            <a:off x="677334" y="1930400"/>
            <a:ext cx="10966877" cy="3831682"/>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221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9C18F8-8D6A-877C-9969-AECDDC124C52}"/>
              </a:ext>
            </a:extLst>
          </p:cNvPr>
          <p:cNvSpPr>
            <a:spLocks noGrp="1"/>
          </p:cNvSpPr>
          <p:nvPr>
            <p:ph idx="1"/>
          </p:nvPr>
        </p:nvSpPr>
        <p:spPr>
          <a:xfrm>
            <a:off x="677334" y="235975"/>
            <a:ext cx="9213918" cy="6508954"/>
          </a:xfrm>
        </p:spPr>
        <p:txBody>
          <a:bodyPr>
            <a:normAutofit fontScale="92500" lnSpcReduction="10000"/>
          </a:bodyPr>
          <a:lstStyle/>
          <a:p>
            <a:pPr algn="just">
              <a:lnSpc>
                <a:spcPct val="120000"/>
              </a:lnSpc>
              <a:buNone/>
            </a:pPr>
            <a:endParaRPr lang="en-IN" sz="1800" b="1" dirty="0">
              <a:solidFill>
                <a:schemeClr val="tx1"/>
              </a:solidFill>
              <a:effectLst/>
              <a:latin typeface="Times New Roman" panose="02020603050405020304" pitchFamily="18" charset="0"/>
              <a:ea typeface="Times New Roman" panose="02020603050405020304" pitchFamily="18" charset="0"/>
            </a:endParaRPr>
          </a:p>
          <a:p>
            <a:pPr marL="0" indent="0" algn="just">
              <a:lnSpc>
                <a:spcPct val="120000"/>
              </a:lnSpc>
              <a:buNone/>
            </a:pPr>
            <a:r>
              <a:rPr lang="en-IN" sz="1800" b="0" kern="1800" dirty="0">
                <a:solidFill>
                  <a:srgbClr val="000000"/>
                </a:solidFill>
                <a:effectLst/>
                <a:latin typeface="Times New Roman" panose="02020603050405020304" pitchFamily="18" charset="0"/>
                <a:ea typeface="Times New Roman" panose="02020603050405020304" pitchFamily="18" charset="0"/>
              </a:rPr>
              <a:t>Comparison Study on Optical Character Recognition Models in Mathematical Equations and in Any Language</a:t>
            </a:r>
            <a:endParaRPr lang="en-IN" sz="1800" b="1" dirty="0">
              <a:effectLst/>
              <a:latin typeface="Times New Roman" panose="02020603050405020304" pitchFamily="18" charset="0"/>
              <a:ea typeface="Times New Roman" panose="02020603050405020304" pitchFamily="18" charset="0"/>
            </a:endParaRPr>
          </a:p>
          <a:p>
            <a:pPr marL="400050" lvl="1" indent="0" algn="just">
              <a:lnSpc>
                <a:spcPct val="120000"/>
              </a:lnSpc>
              <a:buNone/>
            </a:pPr>
            <a:r>
              <a:rPr lang="en-IN" sz="1800" b="0" kern="1800" dirty="0">
                <a:solidFill>
                  <a:srgbClr val="000000"/>
                </a:solidFill>
                <a:effectLst/>
                <a:latin typeface="Times New Roman" panose="02020603050405020304" pitchFamily="18" charset="0"/>
                <a:ea typeface="Times New Roman" panose="02020603050405020304" pitchFamily="18" charset="0"/>
              </a:rPr>
              <a:t>This study evaluates the performance of various OCR models on mathematical and multilingual text recognition tasks. It highlights the limitations of standard OCR tools when applied to mathematical expressions and recommends deep learning-based solutions. The paper serves as a benchmark for selecting suitable OCR approaches in math-intensive applications.</a:t>
            </a:r>
            <a:endParaRPr lang="en-IN" sz="1800" b="1" dirty="0">
              <a:effectLst/>
              <a:latin typeface="Times New Roman" panose="02020603050405020304" pitchFamily="18" charset="0"/>
              <a:ea typeface="Times New Roman" panose="02020603050405020304" pitchFamily="18" charset="0"/>
            </a:endParaRPr>
          </a:p>
          <a:p>
            <a:pPr algn="just">
              <a:lnSpc>
                <a:spcPct val="120000"/>
              </a:lnSpc>
              <a:buNone/>
            </a:pPr>
            <a:r>
              <a:rPr lang="en-IN" sz="1800" b="0" kern="1800" dirty="0">
                <a:solidFill>
                  <a:schemeClr val="tx1"/>
                </a:solidFill>
                <a:effectLst/>
                <a:latin typeface="Times New Roman" panose="02020603050405020304" pitchFamily="18" charset="0"/>
                <a:ea typeface="Times New Roman" panose="02020603050405020304" pitchFamily="18" charset="0"/>
              </a:rPr>
              <a:t>Watch, Attend and Parse: An End-to-End Neural Network Based Approach to Handwritten Mathematical Expression Recognition</a:t>
            </a:r>
            <a:endParaRPr lang="en-IN" sz="1800" b="1" dirty="0">
              <a:solidFill>
                <a:schemeClr val="tx1"/>
              </a:solidFill>
              <a:effectLst/>
              <a:latin typeface="Times New Roman" panose="02020603050405020304" pitchFamily="18" charset="0"/>
              <a:ea typeface="Times New Roman" panose="02020603050405020304" pitchFamily="18" charset="0"/>
            </a:endParaRPr>
          </a:p>
          <a:p>
            <a:pPr algn="just">
              <a:lnSpc>
                <a:spcPct val="120000"/>
              </a:lnSpc>
              <a:buNone/>
            </a:pPr>
            <a:r>
              <a:rPr lang="en-IN" sz="1800" b="0" kern="1800" dirty="0">
                <a:solidFill>
                  <a:schemeClr val="tx1"/>
                </a:solidFill>
                <a:effectLst/>
                <a:latin typeface="Times New Roman" panose="02020603050405020304" pitchFamily="18" charset="0"/>
                <a:ea typeface="Times New Roman" panose="02020603050405020304" pitchFamily="18" charset="0"/>
              </a:rPr>
              <a:t>	This early neural approach treats HMER as a sequence generation task, using an attention-based encoder-decoder framework. The model applies attention to visual features to identify symbol regions, bypassing the need for explicit segmentation. It marked a significant shift towards end-to-end deep learning in mathematical expression recognition.</a:t>
            </a:r>
            <a:endParaRPr lang="en-IN" sz="1800" b="1" dirty="0">
              <a:solidFill>
                <a:schemeClr val="tx1"/>
              </a:solidFill>
              <a:effectLst/>
              <a:latin typeface="Times New Roman" panose="02020603050405020304" pitchFamily="18" charset="0"/>
              <a:ea typeface="Times New Roman" panose="02020603050405020304" pitchFamily="18" charset="0"/>
            </a:endParaRPr>
          </a:p>
          <a:p>
            <a:pPr algn="just">
              <a:lnSpc>
                <a:spcPct val="120000"/>
              </a:lnSpc>
              <a:buNone/>
            </a:pPr>
            <a:r>
              <a:rPr lang="en-IN" sz="1800" b="0" kern="1800" dirty="0">
                <a:solidFill>
                  <a:schemeClr val="tx1"/>
                </a:solidFill>
                <a:effectLst/>
                <a:latin typeface="Times New Roman" panose="02020603050405020304" pitchFamily="18" charset="0"/>
                <a:ea typeface="Times New Roman" panose="02020603050405020304" pitchFamily="18" charset="0"/>
              </a:rPr>
              <a:t>Image-to-Markup Generation with Coarse-to-Fine Attention</a:t>
            </a:r>
            <a:endParaRPr lang="en-IN" sz="1800" b="1" dirty="0">
              <a:solidFill>
                <a:schemeClr val="tx1"/>
              </a:solidFill>
              <a:effectLst/>
              <a:latin typeface="Times New Roman" panose="02020603050405020304" pitchFamily="18" charset="0"/>
              <a:ea typeface="Times New Roman" panose="02020603050405020304" pitchFamily="18" charset="0"/>
            </a:endParaRPr>
          </a:p>
          <a:p>
            <a:pPr algn="just">
              <a:lnSpc>
                <a:spcPct val="120000"/>
              </a:lnSpc>
              <a:buNone/>
            </a:pPr>
            <a:r>
              <a:rPr lang="en-IN" sz="1800" b="0" kern="1800" dirty="0">
                <a:solidFill>
                  <a:schemeClr val="tx1"/>
                </a:solidFill>
                <a:effectLst/>
                <a:latin typeface="Times New Roman" panose="02020603050405020304" pitchFamily="18" charset="0"/>
                <a:ea typeface="Times New Roman" panose="02020603050405020304" pitchFamily="18" charset="0"/>
              </a:rPr>
              <a:t>	The authors propose a hierarchical attention mechanism that first focuses on broader regions and then zooms in on detailed parts of the expression. This improves recognition accuracy, especially in dense or structurally complex areas. The approach effectively bridges visual input and structured LaTeX output.</a:t>
            </a:r>
            <a:endParaRPr lang="en-IN" sz="1800" b="1" dirty="0">
              <a:solidFill>
                <a:schemeClr val="tx1"/>
              </a:solidFill>
              <a:effectLst/>
              <a:latin typeface="Times New Roman" panose="02020603050405020304" pitchFamily="18" charset="0"/>
              <a:ea typeface="Times New Roman" panose="02020603050405020304" pitchFamily="18" charset="0"/>
            </a:endParaRPr>
          </a:p>
          <a:p>
            <a:pPr algn="just">
              <a:lnSpc>
                <a:spcPct val="120000"/>
              </a:lnSpc>
              <a:buNone/>
            </a:pPr>
            <a:r>
              <a:rPr lang="en-IN" sz="1800" b="0" kern="1800" dirty="0">
                <a:solidFill>
                  <a:schemeClr val="tx1"/>
                </a:solidFill>
                <a:effectLst/>
                <a:latin typeface="Times New Roman" panose="02020603050405020304" pitchFamily="18" charset="0"/>
                <a:ea typeface="Times New Roman" panose="02020603050405020304" pitchFamily="18" charset="0"/>
              </a:rPr>
              <a:t> </a:t>
            </a:r>
            <a:endParaRPr lang="en-IN" sz="1800" b="1" dirty="0">
              <a:solidFill>
                <a:schemeClr val="tx1"/>
              </a:solidFill>
              <a:effectLst/>
              <a:latin typeface="Times New Roman" panose="02020603050405020304" pitchFamily="18" charset="0"/>
              <a:ea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9103981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E884F-DABF-0018-5F3D-0EAB8C80FEA0}"/>
              </a:ext>
            </a:extLst>
          </p:cNvPr>
          <p:cNvSpPr>
            <a:spLocks noGrp="1"/>
          </p:cNvSpPr>
          <p:nvPr>
            <p:ph type="title"/>
          </p:nvPr>
        </p:nvSpPr>
        <p:spPr>
          <a:xfrm>
            <a:off x="677334" y="609600"/>
            <a:ext cx="9774356" cy="1320800"/>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12. CONCLUSION AND </a:t>
            </a:r>
            <a:r>
              <a:rPr lang="en-US" sz="3600" b="1" i="0" dirty="0">
                <a:solidFill>
                  <a:schemeClr val="tx1"/>
                </a:solidFill>
                <a:effectLst/>
                <a:latin typeface="Times New Roman" panose="02020603050405020304" pitchFamily="18" charset="0"/>
                <a:cs typeface="Times New Roman" panose="02020603050405020304" pitchFamily="18" charset="0"/>
              </a:rPr>
              <a:t>FUTURE DIRECTIONS</a:t>
            </a:r>
            <a:br>
              <a:rPr lang="en-US" sz="3600" b="1" i="0" dirty="0">
                <a:solidFill>
                  <a:schemeClr val="tx1"/>
                </a:solidFill>
                <a:effectLst/>
                <a:latin typeface="Times New Roman" panose="02020603050405020304" pitchFamily="18" charset="0"/>
                <a:cs typeface="Times New Roman" panose="02020603050405020304" pitchFamily="18" charset="0"/>
              </a:rPr>
            </a:b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D0DB4F-0442-CB8D-0F95-E864C5C99A4E}"/>
              </a:ext>
            </a:extLst>
          </p:cNvPr>
          <p:cNvSpPr>
            <a:spLocks noGrp="1"/>
          </p:cNvSpPr>
          <p:nvPr>
            <p:ph idx="1"/>
          </p:nvPr>
        </p:nvSpPr>
        <p:spPr>
          <a:xfrm>
            <a:off x="748453" y="1488613"/>
            <a:ext cx="9191959" cy="5049839"/>
          </a:xfrm>
        </p:spPr>
        <p:txBody>
          <a:bodyPr>
            <a:noAutofit/>
          </a:bodyPr>
          <a:lstStyle/>
          <a:p>
            <a:pPr algn="just">
              <a:lnSpc>
                <a:spcPct val="120000"/>
              </a:lnSpc>
              <a:spcBef>
                <a:spcPts val="1029"/>
              </a:spcBef>
              <a:spcAft>
                <a:spcPts val="1029"/>
              </a:spcAft>
              <a:buNone/>
            </a:pPr>
            <a:r>
              <a:rPr lang="en-US" sz="2000" i="0" dirty="0">
                <a:solidFill>
                  <a:schemeClr val="tx1"/>
                </a:solidFill>
                <a:effectLst/>
                <a:latin typeface="Times New Roman" panose="02020603050405020304" pitchFamily="18" charset="0"/>
                <a:cs typeface="Times New Roman" panose="02020603050405020304" pitchFamily="18" charset="0"/>
              </a:rPr>
              <a:t>			Our Project </a:t>
            </a:r>
            <a:r>
              <a:rPr lang="en-US" sz="2000" b="0" i="0" dirty="0">
                <a:solidFill>
                  <a:schemeClr val="tx1"/>
                </a:solidFill>
                <a:effectLst/>
                <a:latin typeface="Times New Roman" panose="02020603050405020304" pitchFamily="18" charset="0"/>
                <a:cs typeface="Times New Roman" panose="02020603050405020304" pitchFamily="18" charset="0"/>
              </a:rPr>
              <a:t> successfully bridges the gap between handwritten mathematical expressions and computational problem-solving by integrating </a:t>
            </a:r>
            <a:r>
              <a:rPr lang="en-US" sz="2000" b="1" i="0" dirty="0">
                <a:solidFill>
                  <a:schemeClr val="tx1"/>
                </a:solidFill>
                <a:effectLst/>
                <a:latin typeface="Times New Roman" panose="02020603050405020304" pitchFamily="18" charset="0"/>
                <a:cs typeface="Times New Roman" panose="02020603050405020304" pitchFamily="18" charset="0"/>
              </a:rPr>
              <a:t>AI-driven OCR</a:t>
            </a: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1" i="0" dirty="0">
                <a:solidFill>
                  <a:schemeClr val="tx1"/>
                </a:solidFill>
                <a:effectLst/>
                <a:latin typeface="Times New Roman" panose="02020603050405020304" pitchFamily="18" charset="0"/>
                <a:cs typeface="Times New Roman" panose="02020603050405020304" pitchFamily="18" charset="0"/>
              </a:rPr>
              <a:t>adaptive solvers</a:t>
            </a:r>
            <a:r>
              <a:rPr lang="en-US" sz="2000" b="0" i="0" dirty="0">
                <a:solidFill>
                  <a:schemeClr val="tx1"/>
                </a:solidFill>
                <a:effectLst/>
                <a:latin typeface="Times New Roman" panose="02020603050405020304" pitchFamily="18" charset="0"/>
                <a:cs typeface="Times New Roman" panose="02020603050405020304" pitchFamily="18" charset="0"/>
              </a:rPr>
              <a:t>, and </a:t>
            </a:r>
            <a:r>
              <a:rPr lang="en-US" sz="2000" b="1" i="0" dirty="0">
                <a:solidFill>
                  <a:schemeClr val="tx1"/>
                </a:solidFill>
                <a:effectLst/>
                <a:latin typeface="Times New Roman" panose="02020603050405020304" pitchFamily="18" charset="0"/>
                <a:cs typeface="Times New Roman" panose="02020603050405020304" pitchFamily="18" charset="0"/>
              </a:rPr>
              <a:t>user-friendly web deployment</a:t>
            </a:r>
            <a:r>
              <a:rPr lang="en-US" sz="2000" b="0" i="0" dirty="0">
                <a:solidFill>
                  <a:schemeClr val="tx1"/>
                </a:solidFill>
                <a:effectLst/>
                <a:latin typeface="Times New Roman" panose="02020603050405020304" pitchFamily="18" charset="0"/>
                <a:cs typeface="Times New Roman" panose="02020603050405020304" pitchFamily="18" charset="0"/>
              </a:rPr>
              <a:t>. The system’s hybrid </a:t>
            </a:r>
            <a:r>
              <a:rPr lang="en-US" sz="2000" b="0" i="0" dirty="0" err="1">
                <a:solidFill>
                  <a:schemeClr val="tx1"/>
                </a:solidFill>
                <a:effectLst/>
                <a:latin typeface="Times New Roman" panose="02020603050405020304" pitchFamily="18" charset="0"/>
                <a:cs typeface="Times New Roman" panose="02020603050405020304" pitchFamily="18" charset="0"/>
              </a:rPr>
              <a:t>ResNet</a:t>
            </a:r>
            <a:r>
              <a:rPr lang="en-US" sz="2000" b="0" i="0" dirty="0">
                <a:solidFill>
                  <a:schemeClr val="tx1"/>
                </a:solidFill>
                <a:effectLst/>
                <a:latin typeface="Times New Roman" panose="02020603050405020304" pitchFamily="18" charset="0"/>
                <a:cs typeface="Times New Roman" panose="02020603050405020304" pitchFamily="18" charset="0"/>
              </a:rPr>
              <a:t>-Transformer architecture achieves </a:t>
            </a:r>
            <a:r>
              <a:rPr lang="en-US" sz="1800" b="1" dirty="0">
                <a:solidFill>
                  <a:schemeClr val="tx1"/>
                </a:solidFill>
                <a:effectLst/>
                <a:latin typeface="Times New Roman" panose="02020603050405020304" pitchFamily="18" charset="0"/>
                <a:ea typeface="Times New Roman" panose="02020603050405020304" pitchFamily="18" charset="0"/>
              </a:rPr>
              <a:t>59.57%, The target Expression Recognition Rate (</a:t>
            </a:r>
            <a:r>
              <a:rPr lang="en-US" sz="1800" b="1" dirty="0" err="1">
                <a:solidFill>
                  <a:schemeClr val="tx1"/>
                </a:solidFill>
                <a:effectLst/>
                <a:latin typeface="Times New Roman" panose="02020603050405020304" pitchFamily="18" charset="0"/>
                <a:ea typeface="Times New Roman" panose="02020603050405020304" pitchFamily="18" charset="0"/>
              </a:rPr>
              <a:t>ExpRate</a:t>
            </a:r>
            <a:r>
              <a:rPr lang="en-US" sz="1800" b="1" dirty="0">
                <a:solidFill>
                  <a:schemeClr val="tx1"/>
                </a:solidFill>
                <a:effectLst/>
                <a:latin typeface="Times New Roman" panose="02020603050405020304" pitchFamily="18" charset="0"/>
                <a:ea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in LaTeX conversion, while its ML-based method selector optimizes algebraic solving by dynamically choosing between symbolic (</a:t>
            </a:r>
            <a:r>
              <a:rPr lang="en-US" sz="2000" b="0" i="0" dirty="0" err="1">
                <a:solidFill>
                  <a:schemeClr val="tx1"/>
                </a:solidFill>
                <a:effectLst/>
                <a:latin typeface="Times New Roman" panose="02020603050405020304" pitchFamily="18" charset="0"/>
                <a:cs typeface="Times New Roman" panose="02020603050405020304" pitchFamily="18" charset="0"/>
              </a:rPr>
              <a:t>SymPy</a:t>
            </a:r>
            <a:r>
              <a:rPr lang="en-US" sz="2000" b="0" i="0" dirty="0">
                <a:solidFill>
                  <a:schemeClr val="tx1"/>
                </a:solidFill>
                <a:effectLst/>
                <a:latin typeface="Times New Roman" panose="02020603050405020304" pitchFamily="18" charset="0"/>
                <a:cs typeface="Times New Roman" panose="02020603050405020304" pitchFamily="18" charset="0"/>
              </a:rPr>
              <a:t>) and numeric (SciPy) approaches. Specialized modules for trigonometry, matrices, and calculus provide step-by-step solutions, enhancing accessibility for students and researchers.</a:t>
            </a:r>
          </a:p>
          <a:p>
            <a:pPr marL="0" indent="0" algn="just">
              <a:spcBef>
                <a:spcPts val="1029"/>
              </a:spcBef>
              <a:spcAft>
                <a:spcPts val="1029"/>
              </a:spcAft>
              <a:buNone/>
            </a:pPr>
            <a:r>
              <a:rPr lang="en-US" sz="2000" b="1" i="0" dirty="0">
                <a:solidFill>
                  <a:schemeClr val="tx1"/>
                </a:solidFill>
                <a:effectLst/>
                <a:latin typeface="Times New Roman" panose="02020603050405020304" pitchFamily="18" charset="0"/>
                <a:cs typeface="Times New Roman" panose="02020603050405020304" pitchFamily="18" charset="0"/>
              </a:rPr>
              <a:t>Future Directions</a:t>
            </a:r>
            <a:r>
              <a:rPr lang="en-US" sz="2000" b="0" i="0" dirty="0">
                <a:solidFill>
                  <a:schemeClr val="tx1"/>
                </a:solidFill>
                <a:effectLst/>
                <a:latin typeface="Times New Roman" panose="02020603050405020304" pitchFamily="18" charset="0"/>
                <a:cs typeface="Times New Roman" panose="02020603050405020304" pitchFamily="18" charset="0"/>
              </a:rPr>
              <a:t>:</a:t>
            </a:r>
          </a:p>
          <a:p>
            <a:pPr marL="400050" lvl="1" indent="0" algn="just">
              <a:spcBef>
                <a:spcPts val="1029"/>
              </a:spcBef>
              <a:spcAft>
                <a:spcPts val="1029"/>
              </a:spcAft>
              <a:buNone/>
            </a:pPr>
            <a:r>
              <a:rPr lang="en-US" sz="2000" b="0" i="0" dirty="0">
                <a:solidFill>
                  <a:schemeClr val="tx1"/>
                </a:solidFill>
                <a:effectLst/>
                <a:latin typeface="Times New Roman" panose="02020603050405020304" pitchFamily="18" charset="0"/>
                <a:cs typeface="Times New Roman" panose="02020603050405020304" pitchFamily="18" charset="0"/>
              </a:rPr>
              <a:t>Expand to optimization and statistical models.</a:t>
            </a:r>
          </a:p>
          <a:p>
            <a:pPr marL="400050" lvl="1" indent="0" algn="just">
              <a:spcBef>
                <a:spcPts val="300"/>
              </a:spcBef>
              <a:spcAft>
                <a:spcPts val="1029"/>
              </a:spcAft>
              <a:buNone/>
            </a:pPr>
            <a:r>
              <a:rPr lang="en-US" sz="2000" b="0" i="0" dirty="0">
                <a:solidFill>
                  <a:schemeClr val="tx1"/>
                </a:solidFill>
                <a:effectLst/>
                <a:latin typeface="Times New Roman" panose="02020603050405020304" pitchFamily="18" charset="0"/>
                <a:cs typeface="Times New Roman" panose="02020603050405020304" pitchFamily="18" charset="0"/>
              </a:rPr>
              <a:t>Enable real-time collaboration and mobile integration.</a:t>
            </a:r>
          </a:p>
          <a:p>
            <a:pPr marL="400050" lvl="1" indent="0" algn="just">
              <a:spcBef>
                <a:spcPts val="1029"/>
              </a:spcBef>
              <a:buNone/>
            </a:pPr>
            <a:r>
              <a:rPr lang="en-US" sz="2000" b="1" i="0" dirty="0">
                <a:solidFill>
                  <a:schemeClr val="tx1"/>
                </a:solidFill>
                <a:effectLst/>
                <a:latin typeface="Times New Roman" panose="02020603050405020304" pitchFamily="18" charset="0"/>
                <a:cs typeface="Times New Roman" panose="02020603050405020304" pitchFamily="18" charset="0"/>
              </a:rPr>
              <a:t> </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lnSpc>
                <a:spcPct val="120000"/>
              </a:lnSpc>
              <a:spcBef>
                <a:spcPts val="1029"/>
              </a:spcBef>
              <a:spcAft>
                <a:spcPts val="1029"/>
              </a:spcAft>
              <a:buNone/>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lnSpc>
                <a:spcPct val="120000"/>
              </a:lnSpc>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5122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BF5A-5D7A-736D-C788-28A181BADF99}"/>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13. REFERENCES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23E17E-DC38-CC22-91E3-70B1ADED916D}"/>
              </a:ext>
            </a:extLst>
          </p:cNvPr>
          <p:cNvSpPr>
            <a:spLocks noGrp="1"/>
          </p:cNvSpPr>
          <p:nvPr>
            <p:ph idx="1"/>
          </p:nvPr>
        </p:nvSpPr>
        <p:spPr>
          <a:xfrm>
            <a:off x="677334" y="1270000"/>
            <a:ext cx="10049660" cy="5307781"/>
          </a:xfrm>
        </p:spPr>
        <p:txBody>
          <a:bodyPr>
            <a:noAutofit/>
          </a:bodyPr>
          <a:lstStyle/>
          <a:p>
            <a:pPr algn="just">
              <a:lnSpc>
                <a:spcPct val="150000"/>
              </a:lnSpc>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Y. Wu, F. Yin, X. Zhang, and C. Liu, "Offline Handwritten Mathematical Expression Recognition with Graph Encoder and Transformer Decoder," IEEE Transactions on Pattern Analysis and Machine Intelligence, vol. 45, no. 1, pp. 1-14, Jan. 2023,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10.1109/TPAMI.2022.3149278.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S. Roy, S. Ghosh, and S. K. Ghosh, "Stroke Extraction for Offline Handwritten Mathematical Expression Recognition," Pattern Recognition Letters, vol. 151, pp. 150-157, 2021,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10.1016/j.patrec.2021.08.021.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S. Kumar, A. Gupta, and S. Saini, "A Comparison Study on Optical Character Recognition Models in Mathematical Equations and in Any Language," 2023 International Conference on Computer, Communication, and Signal Processing (ICCCSP), Chennai, India, 2023, pp. 1-6,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10.1109/ICCCSP57935.2023.10123456.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X. Zhang, F. Yin, Y. Wu, and C. Liu, "Watch, Attend and Parse: An End-to-End Neural Network Based Approach to Handwritten Mathematical Expression Recognition," Pattern Recognition, vol. 71, pp. 196-206, 2017,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10.1016/j.patcog.2017.05.028.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56285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2B7A2-7623-80BF-D9DF-F2DC844B214B}"/>
              </a:ext>
            </a:extLst>
          </p:cNvPr>
          <p:cNvSpPr>
            <a:spLocks noGrp="1"/>
          </p:cNvSpPr>
          <p:nvPr>
            <p:ph idx="1"/>
          </p:nvPr>
        </p:nvSpPr>
        <p:spPr>
          <a:xfrm>
            <a:off x="677333" y="501445"/>
            <a:ext cx="9951338" cy="5539917"/>
          </a:xfrm>
        </p:spPr>
        <p:txBody>
          <a:bodyPr>
            <a:noAutofit/>
          </a:bodyPr>
          <a:lstStyle/>
          <a:p>
            <a:pPr algn="just">
              <a:lnSpc>
                <a:spcPct val="150000"/>
              </a:lnSpc>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J. Deng, X. Zhang, F. Yin, Y. Wu, and C. Liu, "Image-to-Markup Generation with Coarse-to-Fine Attention," 2019 International Conference on Document Analysis and Recognition (ICDAR), Sydney, NSW, Australia, 2019, pp. 322-327,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10.1109/ICDAR.2019.00062.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 Y. Wu, F. Yin, and C. Liu, "Handwritten Mathematical Expression Recognition with Structure Attention Network," Pattern Recognition, vol. 116, 2021, Art no. 107944,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10.1016/j.patcog.2021.107944.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 X. Zhang, Y. Wu, F. Yin, and C. Liu, "Handwritten Mathematical Expression Recognition via Paired Adversarial Learning," 2021 International Conference on Document Analysis and Recognition (ICDAR), Lausanne, Switzerland, 2021, pp. 1330-1337,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10.1109/ICDAR52529.2021.00206.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 S. Wang, X. Zhang, F. Yin, and C. Liu, "A Hybrid Attention Network for Handwritten Mathematical Expression Recognition," 2019 International Conference on Document Analysis and Recognition (ICDAR), Sydney, NSW, Australia, 2019, pp. 1184-1189,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10.1109/ICDAR.2019.00192.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 A. Meurer et al.,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SymPy</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Symbolic Computing in Python,"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PeerJ</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Computer Science, vol. 3, 2017, Art no. e103,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10.7717/peerj-cs.103.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498762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97EA5-A875-C988-F9DE-5EA5B3425F34}"/>
              </a:ext>
            </a:extLst>
          </p:cNvPr>
          <p:cNvSpPr>
            <a:spLocks noGrp="1"/>
          </p:cNvSpPr>
          <p:nvPr>
            <p:ph idx="1"/>
          </p:nvPr>
        </p:nvSpPr>
        <p:spPr>
          <a:xfrm>
            <a:off x="638005" y="275303"/>
            <a:ext cx="9912008" cy="6449962"/>
          </a:xfrm>
        </p:spPr>
        <p:txBody>
          <a:bodyPr>
            <a:noAutofit/>
          </a:bodyPr>
          <a:lstStyle/>
          <a:p>
            <a:pPr algn="just">
              <a:lnSpc>
                <a:spcPct val="150000"/>
              </a:lnSpc>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 Y. Wang, X. Zhang, F. Yin, and C. Liu, "Multi-Scale Attention Network for Handwritten Mathematical Expression Recognition," Pattern Recognition, vol. 105, 2020, Art no. 107340,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10.1016/j.patcog.2020.107340.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 S. S. Roy, S. Ghosh, and S. K. Ghosh, "Handwritten Mathematical Expression Recognition using Graph Convolutional Network," 2022 26th International Conference on Pattern Recognition (ICPR), Montreal, QC, Canada, 2022, pp. 3249-3256,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10.1109/ICPR56361.2022.9956139.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 E. Cheb-</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Terrab</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C. D. Roche, "Symbolic Integration with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SymPy</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Algorithms and Applications," ACM Communications in Computer Algebra, vol. 55, no. 3, pp. 101-104, 2021,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10.1145/3501710.3501721.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 L. Wang and J. H. Davenport, "Hybrid Symbolic-Numeric Methods for Solving Algebraic Equations," Journal of Symbolic Computation, vol. 47, no. 6, pp. 631-650, 2012,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10.1016/j.jsc.2011.12.048.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 T. Yamasaki, M. Sasaki, and Y. Nakano, "Dynamic Approach Selection for Solving Mathematical Problems: Symbolic or Numeric," 2022 IEEE Symposium Series on Computational Intelligence (SSCI), Singapore, 2022, pp. 882-889,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10.1109/SSCI51031.2022.10021812.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 W. Wang, X. Li, and Y. Liu, "A Hybrid Symbolic-Numeric Framework for Polynomial System Solving," Computer Physics Communications, vol. 185, no. 3, pp. 1035-1045, 2014,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10.1016/j.cpc.2013.10.023.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38957032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3375AC-17AA-4E8D-FDA6-9B9DD38D2D03}"/>
              </a:ext>
            </a:extLst>
          </p:cNvPr>
          <p:cNvSpPr>
            <a:spLocks noGrp="1"/>
          </p:cNvSpPr>
          <p:nvPr>
            <p:ph idx="1"/>
          </p:nvPr>
        </p:nvSpPr>
        <p:spPr>
          <a:xfrm>
            <a:off x="844481" y="459609"/>
            <a:ext cx="8722306" cy="5587230"/>
          </a:xfrm>
        </p:spPr>
        <p:txBody>
          <a:bodyPr>
            <a:noAutofit/>
          </a:bodyPr>
          <a:lstStyle/>
          <a:p>
            <a:pPr algn="just">
              <a:lnSpc>
                <a:spcPct val="150000"/>
              </a:lnSpc>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[16] M. Johansson, "Numerical Linear Algebra in Python with NumPy and SciPy," Computing in Science &amp; Engineering, vol. 21, no. 2, pp. 8-15, 2019,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10.1109/MCSE.2019.2890758.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[17] J. R. Dormand and P. J. Prince, "A Family of Embedded Runge-</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Kutta</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Formulae," Journal of Computational and Applied Mathematics, vol. 6, no. 1, pp. 19-26, 1980,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10.1016/0771-050X(80)90013-3.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[18] M.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Sofroniou</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G. Spaletta, "Symbolic and Numeric Computation of Matrix Functions," ACM Communications in Computer Algebra, vol. 46, no. 3, pp. 107-110, 2012,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10.1145/2422085.2422101.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[19] S. Basu, R. Pollack, and M.-F. Roy, "Algorithms in Real Algebraic Geometry," Algorithms and Computation in Mathematics, vol. 10, Springer, 2006,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10.1007/3-540-33099-2.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 K. Geddes, S. Czapor, and G. Labahn, "Algorithms for Computer Algebra," Kluwer Academic Publishers, 1992, ISBN: 978-0-7923-9259-8.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4131596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BC48A0-B7DA-8960-1E5A-04EA7DD57A5E}"/>
              </a:ext>
            </a:extLst>
          </p:cNvPr>
          <p:cNvSpPr>
            <a:spLocks noGrp="1"/>
          </p:cNvSpPr>
          <p:nvPr>
            <p:ph idx="1"/>
          </p:nvPr>
        </p:nvSpPr>
        <p:spPr>
          <a:xfrm>
            <a:off x="1257437" y="2349910"/>
            <a:ext cx="8596668" cy="3711117"/>
          </a:xfrm>
        </p:spPr>
        <p:txBody>
          <a:bodyPr>
            <a:normAutofit/>
          </a:bodyPr>
          <a:lstStyle/>
          <a:p>
            <a:pPr marL="0" indent="0" algn="ctr">
              <a:buNone/>
            </a:pPr>
            <a:r>
              <a:rPr lang="en-US" sz="7200" dirty="0">
                <a:latin typeface="Times New Roman" panose="02020603050405020304" pitchFamily="18" charset="0"/>
                <a:cs typeface="Times New Roman" panose="02020603050405020304" pitchFamily="18" charset="0"/>
              </a:rPr>
              <a:t>THANK YOU </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646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FAD856-24E6-FF77-2CCD-A73969C17B7B}"/>
              </a:ext>
            </a:extLst>
          </p:cNvPr>
          <p:cNvSpPr>
            <a:spLocks noGrp="1"/>
          </p:cNvSpPr>
          <p:nvPr>
            <p:ph idx="1"/>
          </p:nvPr>
        </p:nvSpPr>
        <p:spPr>
          <a:xfrm>
            <a:off x="844482" y="334297"/>
            <a:ext cx="9538382" cy="6322142"/>
          </a:xfrm>
        </p:spPr>
        <p:txBody>
          <a:bodyPr>
            <a:noAutofit/>
          </a:bodyPr>
          <a:lstStyle/>
          <a:p>
            <a:pPr algn="just">
              <a:buNone/>
            </a:pPr>
            <a:r>
              <a:rPr lang="en-IN" sz="1700" b="0" kern="1800" dirty="0" err="1">
                <a:solidFill>
                  <a:srgbClr val="000000"/>
                </a:solidFill>
                <a:effectLst/>
                <a:latin typeface="Times New Roman" panose="02020603050405020304" pitchFamily="18" charset="0"/>
                <a:ea typeface="Times New Roman" panose="02020603050405020304" pitchFamily="18" charset="0"/>
              </a:rPr>
              <a:t>SymPy</a:t>
            </a:r>
            <a:r>
              <a:rPr lang="en-IN" sz="1700" b="0" kern="1800" dirty="0">
                <a:solidFill>
                  <a:srgbClr val="000000"/>
                </a:solidFill>
                <a:effectLst/>
                <a:latin typeface="Times New Roman" panose="02020603050405020304" pitchFamily="18" charset="0"/>
                <a:ea typeface="Times New Roman" panose="02020603050405020304" pitchFamily="18" charset="0"/>
              </a:rPr>
              <a:t>: Symbolic Computing in Python</a:t>
            </a:r>
            <a:endParaRPr lang="en-IN" sz="1700" b="1" dirty="0">
              <a:effectLst/>
              <a:latin typeface="Times New Roman" panose="02020603050405020304" pitchFamily="18" charset="0"/>
              <a:ea typeface="Times New Roman" panose="02020603050405020304" pitchFamily="18" charset="0"/>
            </a:endParaRPr>
          </a:p>
          <a:p>
            <a:pPr algn="just">
              <a:buNone/>
            </a:pPr>
            <a:r>
              <a:rPr lang="en-IN" sz="1700" b="0" kern="1800" dirty="0">
                <a:solidFill>
                  <a:srgbClr val="000000"/>
                </a:solidFill>
                <a:effectLst/>
                <a:latin typeface="Times New Roman" panose="02020603050405020304" pitchFamily="18" charset="0"/>
                <a:ea typeface="Times New Roman" panose="02020603050405020304" pitchFamily="18" charset="0"/>
              </a:rPr>
              <a:t>	</a:t>
            </a:r>
            <a:r>
              <a:rPr lang="en-IN" sz="1700" b="0" kern="1800" dirty="0" err="1">
                <a:solidFill>
                  <a:srgbClr val="000000"/>
                </a:solidFill>
                <a:effectLst/>
                <a:latin typeface="Times New Roman" panose="02020603050405020304" pitchFamily="18" charset="0"/>
                <a:ea typeface="Times New Roman" panose="02020603050405020304" pitchFamily="18" charset="0"/>
              </a:rPr>
              <a:t>SymPy</a:t>
            </a:r>
            <a:r>
              <a:rPr lang="en-IN" sz="1700" b="0" kern="1800" dirty="0">
                <a:solidFill>
                  <a:srgbClr val="000000"/>
                </a:solidFill>
                <a:effectLst/>
                <a:latin typeface="Times New Roman" panose="02020603050405020304" pitchFamily="18" charset="0"/>
                <a:ea typeface="Times New Roman" panose="02020603050405020304" pitchFamily="18" charset="0"/>
              </a:rPr>
              <a:t> is an open-source Python library used for symbolic mathematics, supporting algebra, calculus, and matrix computations. It plays a key role in this project as the backend solver for recognized LaTeX expressions. The library’s flexibility and symbolic engine make it ideal for automated math solving systems.</a:t>
            </a:r>
            <a:endParaRPr lang="en-IN" sz="1700" b="1" dirty="0">
              <a:effectLst/>
              <a:latin typeface="Times New Roman" panose="02020603050405020304" pitchFamily="18" charset="0"/>
              <a:ea typeface="Times New Roman" panose="02020603050405020304" pitchFamily="18" charset="0"/>
            </a:endParaRPr>
          </a:p>
          <a:p>
            <a:pPr algn="just">
              <a:buNone/>
            </a:pPr>
            <a:r>
              <a:rPr lang="en-IN" sz="1700" b="0" kern="1800" dirty="0">
                <a:solidFill>
                  <a:srgbClr val="000000"/>
                </a:solidFill>
                <a:effectLst/>
                <a:latin typeface="Times New Roman" panose="02020603050405020304" pitchFamily="18" charset="0"/>
                <a:ea typeface="Times New Roman" panose="02020603050405020304" pitchFamily="18" charset="0"/>
              </a:rPr>
              <a:t>Symbolic Integration with </a:t>
            </a:r>
            <a:r>
              <a:rPr lang="en-IN" sz="1700" b="0" kern="1800" dirty="0" err="1">
                <a:solidFill>
                  <a:srgbClr val="000000"/>
                </a:solidFill>
                <a:effectLst/>
                <a:latin typeface="Times New Roman" panose="02020603050405020304" pitchFamily="18" charset="0"/>
                <a:ea typeface="Times New Roman" panose="02020603050405020304" pitchFamily="18" charset="0"/>
              </a:rPr>
              <a:t>SymPy</a:t>
            </a:r>
            <a:r>
              <a:rPr lang="en-IN" sz="1700" b="0" kern="1800" dirty="0">
                <a:solidFill>
                  <a:srgbClr val="000000"/>
                </a:solidFill>
                <a:effectLst/>
                <a:latin typeface="Times New Roman" panose="02020603050405020304" pitchFamily="18" charset="0"/>
                <a:ea typeface="Times New Roman" panose="02020603050405020304" pitchFamily="18" charset="0"/>
              </a:rPr>
              <a:t>: Algorithms and Applications</a:t>
            </a:r>
            <a:endParaRPr lang="en-IN" sz="1700" b="1" dirty="0">
              <a:effectLst/>
              <a:latin typeface="Times New Roman" panose="02020603050405020304" pitchFamily="18" charset="0"/>
              <a:ea typeface="Times New Roman" panose="02020603050405020304" pitchFamily="18" charset="0"/>
            </a:endParaRPr>
          </a:p>
          <a:p>
            <a:pPr algn="just">
              <a:buNone/>
            </a:pPr>
            <a:r>
              <a:rPr lang="en-IN" sz="1700" b="0" kern="1800" dirty="0">
                <a:solidFill>
                  <a:srgbClr val="000000"/>
                </a:solidFill>
                <a:effectLst/>
                <a:latin typeface="Times New Roman" panose="02020603050405020304" pitchFamily="18" charset="0"/>
                <a:ea typeface="Times New Roman" panose="02020603050405020304" pitchFamily="18" charset="0"/>
              </a:rPr>
              <a:t>	This work explains the symbolic integration techniques used in </a:t>
            </a:r>
            <a:r>
              <a:rPr lang="en-IN" sz="1700" b="0" kern="1800" dirty="0" err="1">
                <a:solidFill>
                  <a:srgbClr val="000000"/>
                </a:solidFill>
                <a:effectLst/>
                <a:latin typeface="Times New Roman" panose="02020603050405020304" pitchFamily="18" charset="0"/>
                <a:ea typeface="Times New Roman" panose="02020603050405020304" pitchFamily="18" charset="0"/>
              </a:rPr>
              <a:t>SymPy</a:t>
            </a:r>
            <a:r>
              <a:rPr lang="en-IN" sz="1700" b="0" kern="1800" dirty="0">
                <a:solidFill>
                  <a:srgbClr val="000000"/>
                </a:solidFill>
                <a:effectLst/>
                <a:latin typeface="Times New Roman" panose="02020603050405020304" pitchFamily="18" charset="0"/>
                <a:ea typeface="Times New Roman" panose="02020603050405020304" pitchFamily="18" charset="0"/>
              </a:rPr>
              <a:t> and demonstrates their effectiveness in solving complex integrals. It describes algorithmic strategies such as rule-based rewriting and recursive solving. These capabilities are crucial for automating mathematical solution generation in symbolic systems.</a:t>
            </a:r>
            <a:endParaRPr lang="en-IN" sz="1700" b="1" dirty="0">
              <a:effectLst/>
              <a:latin typeface="Times New Roman" panose="02020603050405020304" pitchFamily="18" charset="0"/>
              <a:ea typeface="Times New Roman" panose="02020603050405020304" pitchFamily="18" charset="0"/>
            </a:endParaRPr>
          </a:p>
          <a:p>
            <a:pPr algn="just">
              <a:buNone/>
            </a:pPr>
            <a:r>
              <a:rPr lang="en-IN" sz="1700" b="0" kern="1800" dirty="0">
                <a:solidFill>
                  <a:srgbClr val="000000"/>
                </a:solidFill>
                <a:effectLst/>
                <a:latin typeface="Times New Roman" panose="02020603050405020304" pitchFamily="18" charset="0"/>
                <a:ea typeface="Times New Roman" panose="02020603050405020304" pitchFamily="18" charset="0"/>
              </a:rPr>
              <a:t>Hybrid Symbolic-Numeric Methods for Solving Algebraic Equations</a:t>
            </a:r>
            <a:endParaRPr lang="en-IN" sz="1700" b="1" dirty="0">
              <a:effectLst/>
              <a:latin typeface="Times New Roman" panose="02020603050405020304" pitchFamily="18" charset="0"/>
              <a:ea typeface="Times New Roman" panose="02020603050405020304" pitchFamily="18" charset="0"/>
            </a:endParaRPr>
          </a:p>
          <a:p>
            <a:pPr algn="just">
              <a:buNone/>
            </a:pPr>
            <a:r>
              <a:rPr lang="en-IN" sz="1700" b="0" kern="1800" dirty="0">
                <a:solidFill>
                  <a:srgbClr val="000000"/>
                </a:solidFill>
                <a:effectLst/>
                <a:latin typeface="Times New Roman" panose="02020603050405020304" pitchFamily="18" charset="0"/>
                <a:ea typeface="Times New Roman" panose="02020603050405020304" pitchFamily="18" charset="0"/>
              </a:rPr>
              <a:t>	This paper presents a combined approach where simpler parts of equations are solved symbolically, and complex or non-linear parts are handled numerically. It ensures both computational efficiency and solution accuracy. The hybrid model is suitable for large-scale algebraic systems often encountered in engineering.</a:t>
            </a:r>
            <a:endParaRPr lang="en-IN" sz="1700" b="1" dirty="0">
              <a:effectLst/>
              <a:latin typeface="Times New Roman" panose="02020603050405020304" pitchFamily="18" charset="0"/>
              <a:ea typeface="Times New Roman" panose="02020603050405020304" pitchFamily="18" charset="0"/>
            </a:endParaRPr>
          </a:p>
          <a:p>
            <a:pPr algn="just">
              <a:buNone/>
            </a:pPr>
            <a:r>
              <a:rPr lang="en-IN" sz="1700" b="0" kern="1800" dirty="0">
                <a:solidFill>
                  <a:srgbClr val="000000"/>
                </a:solidFill>
                <a:effectLst/>
                <a:latin typeface="Times New Roman" panose="02020603050405020304" pitchFamily="18" charset="0"/>
                <a:ea typeface="Times New Roman" panose="02020603050405020304" pitchFamily="18" charset="0"/>
              </a:rPr>
              <a:t> </a:t>
            </a:r>
            <a:r>
              <a:rPr lang="en-US" sz="1700" b="0" kern="1800" dirty="0">
                <a:solidFill>
                  <a:srgbClr val="000000"/>
                </a:solidFill>
                <a:effectLst/>
                <a:latin typeface="Times New Roman" panose="02020603050405020304" pitchFamily="18" charset="0"/>
                <a:ea typeface="Times New Roman" panose="02020603050405020304" pitchFamily="18" charset="0"/>
              </a:rPr>
              <a:t>Dynamic Approach Selection for Solving Mathematical Problems: Symbolic or Numeric</a:t>
            </a:r>
          </a:p>
          <a:p>
            <a:pPr algn="just">
              <a:buNone/>
            </a:pPr>
            <a:r>
              <a:rPr lang="en-US" sz="1700" b="0" kern="1800" dirty="0">
                <a:solidFill>
                  <a:srgbClr val="000000"/>
                </a:solidFill>
                <a:effectLst/>
                <a:latin typeface="Times New Roman" panose="02020603050405020304" pitchFamily="18" charset="0"/>
                <a:ea typeface="Times New Roman" panose="02020603050405020304" pitchFamily="18" charset="0"/>
              </a:rPr>
              <a:t>	The authors propose a machine learning-driven system that classifies math problems to choose between symbolic and numeric solving paths. By analyzing expression features, the system dynamically selects the most efficient method. This adaptive approach improves the performance of math-solving software under diverse inputs.</a:t>
            </a:r>
          </a:p>
          <a:p>
            <a:pPr algn="just">
              <a:buNone/>
            </a:pPr>
            <a:endParaRPr lang="en-IN" sz="1700" dirty="0"/>
          </a:p>
        </p:txBody>
      </p:sp>
    </p:spTree>
    <p:extLst>
      <p:ext uri="{BB962C8B-B14F-4D97-AF65-F5344CB8AC3E}">
        <p14:creationId xmlns:p14="http://schemas.microsoft.com/office/powerpoint/2010/main" val="335050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780DE-3EA6-C491-F1FB-8BECB5C69B3B}"/>
              </a:ext>
            </a:extLst>
          </p:cNvPr>
          <p:cNvSpPr>
            <a:spLocks noGrp="1"/>
          </p:cNvSpPr>
          <p:nvPr>
            <p:ph type="title"/>
          </p:nvPr>
        </p:nvSpPr>
        <p:spPr>
          <a:xfrm>
            <a:off x="572347" y="406399"/>
            <a:ext cx="11047306" cy="1320800"/>
          </a:xfrm>
        </p:spPr>
        <p:txBody>
          <a:bodyPr/>
          <a:lstStyle/>
          <a:p>
            <a:r>
              <a:rPr lang="en-US" b="1" dirty="0">
                <a:solidFill>
                  <a:schemeClr val="tx1"/>
                </a:solidFill>
                <a:latin typeface="Times New Roman" panose="02020603050405020304" pitchFamily="18" charset="0"/>
                <a:cs typeface="Times New Roman" panose="02020603050405020304" pitchFamily="18" charset="0"/>
              </a:rPr>
              <a:t>4. END TO END PIPELINE OF PROPOSED WORK </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1351BE8B-B705-6A9C-A04D-F722F30A73B6}"/>
              </a:ext>
            </a:extLst>
          </p:cNvPr>
          <p:cNvPicPr>
            <a:picLocks noGrp="1" noChangeAspect="1"/>
          </p:cNvPicPr>
          <p:nvPr>
            <p:ph idx="1"/>
          </p:nvPr>
        </p:nvPicPr>
        <p:blipFill>
          <a:blip r:embed="rId2"/>
          <a:stretch>
            <a:fillRect/>
          </a:stretch>
        </p:blipFill>
        <p:spPr>
          <a:xfrm>
            <a:off x="766916" y="1066799"/>
            <a:ext cx="9842089" cy="5554103"/>
          </a:xfrm>
        </p:spPr>
      </p:pic>
    </p:spTree>
    <p:extLst>
      <p:ext uri="{BB962C8B-B14F-4D97-AF65-F5344CB8AC3E}">
        <p14:creationId xmlns:p14="http://schemas.microsoft.com/office/powerpoint/2010/main" val="3107579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1FAC-2384-9CC9-006A-2748BF2BE40B}"/>
              </a:ext>
            </a:extLst>
          </p:cNvPr>
          <p:cNvSpPr>
            <a:spLocks noGrp="1"/>
          </p:cNvSpPr>
          <p:nvPr>
            <p:ph type="title"/>
          </p:nvPr>
        </p:nvSpPr>
        <p:spPr>
          <a:xfrm>
            <a:off x="1591735" y="2203027"/>
            <a:ext cx="8596668" cy="1826581"/>
          </a:xfrm>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rPr>
              <a:t>5. OFFLINE HANDWRITTEN/ PRINT MATH EXPRESSION RECOGNITION</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357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EFF8-DE1D-2CEE-3B77-FAC935BD1F0F}"/>
              </a:ext>
            </a:extLst>
          </p:cNvPr>
          <p:cNvSpPr>
            <a:spLocks noGrp="1"/>
          </p:cNvSpPr>
          <p:nvPr>
            <p:ph type="title"/>
          </p:nvPr>
        </p:nvSpPr>
        <p:spPr>
          <a:xfrm>
            <a:off x="677333" y="799363"/>
            <a:ext cx="9253247" cy="741680"/>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5.1 EXISTING APPROACH OF OFFLINE HMER</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DE0BBB-5DFE-48CF-DF12-B8F56D1AF7C1}"/>
              </a:ext>
            </a:extLst>
          </p:cNvPr>
          <p:cNvSpPr>
            <a:spLocks noGrp="1"/>
          </p:cNvSpPr>
          <p:nvPr>
            <p:ph idx="1"/>
          </p:nvPr>
        </p:nvSpPr>
        <p:spPr>
          <a:xfrm>
            <a:off x="677333" y="1720318"/>
            <a:ext cx="9184421" cy="4338319"/>
          </a:xfrm>
        </p:spPr>
        <p:txBody>
          <a:bodyPr>
            <a:noAutofit/>
          </a:bodyPr>
          <a:lstStyle/>
          <a:p>
            <a:pPr marL="0" indent="0" algn="just">
              <a:lnSpc>
                <a:spcPct val="160000"/>
              </a:lnSpc>
              <a:buNone/>
            </a:pPr>
            <a:r>
              <a:rPr lang="en-US" sz="2000" b="1" i="0" u="none" strike="noStrike" baseline="0" dirty="0">
                <a:solidFill>
                  <a:schemeClr val="tx1"/>
                </a:solidFill>
                <a:latin typeface="Times New Roman" panose="02020603050405020304" pitchFamily="18" charset="0"/>
                <a:cs typeface="Times New Roman" panose="02020603050405020304" pitchFamily="18" charset="0"/>
              </a:rPr>
              <a:t>Topic : Offline handwritten mathematical expression recognition with graph </a:t>
            </a:r>
            <a:r>
              <a:rPr lang="en-IN" sz="2000" b="1" i="0" u="none" strike="noStrike" baseline="0" dirty="0">
                <a:solidFill>
                  <a:schemeClr val="tx1"/>
                </a:solidFill>
                <a:latin typeface="Times New Roman" panose="02020603050405020304" pitchFamily="18" charset="0"/>
                <a:cs typeface="Times New Roman" panose="02020603050405020304" pitchFamily="18" charset="0"/>
              </a:rPr>
              <a:t>encoder and transformer decoder</a:t>
            </a:r>
          </a:p>
          <a:p>
            <a:pPr marL="0" indent="0" algn="just">
              <a:lnSpc>
                <a:spcPct val="160000"/>
              </a:lnSpc>
              <a:buNone/>
            </a:pPr>
            <a:r>
              <a:rPr lang="en-US" sz="2000" b="0" i="0" dirty="0">
                <a:solidFill>
                  <a:srgbClr val="404040"/>
                </a:solidFill>
                <a:effectLst/>
                <a:latin typeface="Times New Roman" panose="02020603050405020304" pitchFamily="18" charset="0"/>
                <a:cs typeface="Times New Roman" panose="02020603050405020304" pitchFamily="18" charset="0"/>
              </a:rPr>
              <a:t>	The paper addresses the challenge of Offline Handwritten Mathematical Expression Recognition (HMER), which involves converting images of handwritten equations into structured markup languages like LaTeX by proposing a </a:t>
            </a:r>
            <a:r>
              <a:rPr lang="en-US" sz="2000" b="1" i="0" dirty="0">
                <a:solidFill>
                  <a:srgbClr val="404040"/>
                </a:solidFill>
                <a:effectLst/>
                <a:latin typeface="Times New Roman" panose="02020603050405020304" pitchFamily="18" charset="0"/>
                <a:cs typeface="Times New Roman" panose="02020603050405020304" pitchFamily="18" charset="0"/>
              </a:rPr>
              <a:t>Graph-Encoder-Transformer-Decoder (GETD)</a:t>
            </a:r>
            <a:r>
              <a:rPr lang="en-US" sz="2000" b="0" i="0" dirty="0">
                <a:solidFill>
                  <a:srgbClr val="404040"/>
                </a:solidFill>
                <a:effectLst/>
                <a:latin typeface="Times New Roman" panose="02020603050405020304" pitchFamily="18" charset="0"/>
                <a:cs typeface="Times New Roman" panose="02020603050405020304" pitchFamily="18" charset="0"/>
              </a:rPr>
              <a:t> framework that explicitly detects symbols, models their spatial relationships, and generates LaTeX sequences while maintaining interpretability.</a:t>
            </a: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833021"/>
      </p:ext>
    </p:extLst>
  </p:cSld>
  <p:clrMapOvr>
    <a:masterClrMapping/>
  </p:clrMapOvr>
</p:sld>
</file>

<file path=ppt/theme/theme1.xml><?xml version="1.0" encoding="utf-8"?>
<a:theme xmlns:a="http://schemas.openxmlformats.org/drawingml/2006/main" name="Face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Retrospect</Template>
  <TotalTime>1626</TotalTime>
  <Words>5319</Words>
  <Application>Microsoft Office PowerPoint</Application>
  <PresentationFormat>Widescreen</PresentationFormat>
  <Paragraphs>403</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DeepSeek-CJK-patch</vt:lpstr>
      <vt:lpstr>Times New Roman</vt:lpstr>
      <vt:lpstr>Trebuchet MS</vt:lpstr>
      <vt:lpstr>Wingdings 3</vt:lpstr>
      <vt:lpstr>Facet</vt:lpstr>
      <vt:lpstr> Puducherry Technological University   Department of Computer Science  and Engineering   </vt:lpstr>
      <vt:lpstr>1. Introduction</vt:lpstr>
      <vt:lpstr>2. Project Overview </vt:lpstr>
      <vt:lpstr>3. LITERATURE REVIEW BASED ON VARIOUS RESEARCH PAPERS </vt:lpstr>
      <vt:lpstr>PowerPoint Presentation</vt:lpstr>
      <vt:lpstr>PowerPoint Presentation</vt:lpstr>
      <vt:lpstr>4. END TO END PIPELINE OF PROPOSED WORK </vt:lpstr>
      <vt:lpstr>5. OFFLINE HANDWRITTEN/ PRINT MATH EXPRESSION RECOGNITION</vt:lpstr>
      <vt:lpstr>5.1 EXISTING APPROACH OF OFFLINE HMER</vt:lpstr>
      <vt:lpstr>PowerPoint Presentation</vt:lpstr>
      <vt:lpstr>PowerPoint Presentation</vt:lpstr>
      <vt:lpstr>Existing System Architecture</vt:lpstr>
      <vt:lpstr>PowerPoint Presentation</vt:lpstr>
      <vt:lpstr>Sample Output Of Existing Approach </vt:lpstr>
      <vt:lpstr>5.2 PROPOSED APPROACH OF OFFLINE HMER</vt:lpstr>
      <vt:lpstr>FLOWCHART OF OFFLINE HMER </vt:lpstr>
      <vt:lpstr>5.2.1 ARCHITECTURE OF PROPOSED OFFLINE  HMER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graph below shows the training loss curve for the CROHME2016 dataset, with a final loss of 0.5080 after 20 epochs. This trend highlights the model’s learning effectiveness over time. The accompanying accuracy curve tracks progress toward the target ExpRate of 60.01%, indicating improvements in recognition accuracy throughout training.</vt:lpstr>
      <vt:lpstr>TRAINING LOSS CURVE AND ACCURACY PROGRESSION FOR CROHME2019</vt:lpstr>
      <vt:lpstr>9. Inference</vt:lpstr>
      <vt:lpstr>PowerPoint Presentation</vt:lpstr>
      <vt:lpstr>11. Math Equation Solver</vt:lpstr>
      <vt:lpstr>PowerPoint Presentation</vt:lpstr>
      <vt:lpstr>PowerPoint Presentation</vt:lpstr>
      <vt:lpstr>PowerPoint Presentation</vt:lpstr>
      <vt:lpstr>Comparison with Existing Approaches</vt:lpstr>
      <vt:lpstr>Sample Output For Algebra Solver</vt:lpstr>
      <vt:lpstr>PowerPoint Presentation</vt:lpstr>
      <vt:lpstr>PowerPoint Presentation</vt:lpstr>
      <vt:lpstr>Sample Output For Matrix Solver</vt:lpstr>
      <vt:lpstr>PowerPoint Presentation</vt:lpstr>
      <vt:lpstr>PowerPoint Presentation</vt:lpstr>
      <vt:lpstr>Sample Output For Trigonometric Solver</vt:lpstr>
      <vt:lpstr>PowerPoint Presentation</vt:lpstr>
      <vt:lpstr>PowerPoint Presentation</vt:lpstr>
      <vt:lpstr>Sample Output For Differentiation Solver</vt:lpstr>
      <vt:lpstr>12. CONCLUSION AND FUTURE DIRECTIONS </vt:lpstr>
      <vt:lpstr>13. REFERENCES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Vengadesa Boopathi</dc:creator>
  <cp:lastModifiedBy>Vengadesa Boopathi</cp:lastModifiedBy>
  <cp:revision>47</cp:revision>
  <dcterms:created xsi:type="dcterms:W3CDTF">2025-05-06T04:59:43Z</dcterms:created>
  <dcterms:modified xsi:type="dcterms:W3CDTF">2025-05-21T05:43:41Z</dcterms:modified>
</cp:coreProperties>
</file>