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74" r:id="rId4"/>
    <p:sldId id="292" r:id="rId5"/>
    <p:sldId id="293" r:id="rId6"/>
    <p:sldId id="314" r:id="rId7"/>
    <p:sldId id="307" r:id="rId8"/>
    <p:sldId id="316" r:id="rId9"/>
    <p:sldId id="308" r:id="rId10"/>
    <p:sldId id="317" r:id="rId11"/>
    <p:sldId id="309" r:id="rId12"/>
    <p:sldId id="318" r:id="rId13"/>
    <p:sldId id="320" r:id="rId14"/>
    <p:sldId id="306" r:id="rId15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52" autoAdjust="0"/>
  </p:normalViewPr>
  <p:slideViewPr>
    <p:cSldViewPr>
      <p:cViewPr varScale="1">
        <p:scale>
          <a:sx n="75" d="100"/>
          <a:sy n="75" d="100"/>
        </p:scale>
        <p:origin x="16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9E49-1627-4CC5-B9B3-659E354AEAD5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4809A-8321-4623-875D-2510B19D9DF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6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9247-24E9-4191-89A6-90505B1CF7A1}" type="datetimeFigureOut">
              <a:rPr lang="es-ES" smtClean="0"/>
              <a:pPr/>
              <a:t>18/01/2022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348D-6AB8-4ADB-8033-D2C5DE5EE805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2190105"/>
          </a:xfrm>
        </p:spPr>
        <p:txBody>
          <a:bodyPr>
            <a:noAutofit/>
          </a:bodyPr>
          <a:lstStyle/>
          <a:p>
            <a:r>
              <a:rPr lang="es-ES" sz="5000" dirty="0"/>
              <a:t> </a:t>
            </a:r>
            <a:br>
              <a:rPr lang="es-ES" sz="5000" dirty="0"/>
            </a:br>
            <a:r>
              <a:rPr lang="es-ES" sz="5000" dirty="0"/>
              <a:t>Modelo Entidad - Relación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2950" y="5135017"/>
            <a:ext cx="7129490" cy="1030287"/>
          </a:xfrm>
        </p:spPr>
        <p:txBody>
          <a:bodyPr>
            <a:normAutofit/>
          </a:bodyPr>
          <a:lstStyle/>
          <a:p>
            <a:pPr algn="r"/>
            <a:r>
              <a:rPr lang="es-ES" sz="2600" dirty="0"/>
              <a:t>Impartido por </a:t>
            </a:r>
            <a:r>
              <a:rPr lang="es-ES" sz="2600" b="1" dirty="0"/>
              <a:t>Alberto Martín Manso</a:t>
            </a:r>
          </a:p>
          <a:p>
            <a:pPr algn="r"/>
            <a:r>
              <a:rPr lang="es-ES" sz="2600" dirty="0"/>
              <a:t>Titulado en Ingeniería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MasterClass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Modelo Entidad - Relación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Impartido por Alberto Martín Manso</a:t>
            </a: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107473"/>
            <a:ext cx="839016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200" b="1" dirty="0">
                <a:solidFill>
                  <a:prstClr val="black"/>
                </a:solidFill>
                <a:latin typeface="Calibri"/>
              </a:rPr>
              <a:t>Relaciones</a:t>
            </a: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 ejemplo, siguiendo el ejemplo de una tienda de artículos de colección, donde se quiere guardar lo que compra cada cliente y quién se lo ha vendido, las relaciones podrían ser: compra, vende.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289D715-8B35-459B-87A8-01EA2E7D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4013328"/>
            <a:ext cx="74961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1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Berlin Sans FB" pitchFamily="34" charset="0"/>
              </a:rPr>
              <a:t>MasterClass</a:t>
            </a:r>
            <a:r>
              <a:rPr lang="es-ES" sz="2000" dirty="0">
                <a:solidFill>
                  <a:srgbClr val="FF0000"/>
                </a:solidFill>
                <a:latin typeface="Berlin Sans FB" pitchFamily="34" charset="0"/>
              </a:rPr>
              <a:t> Modelo Entidad - Relación</a:t>
            </a:r>
          </a:p>
          <a:p>
            <a:r>
              <a:rPr lang="es-ES" sz="2000" dirty="0">
                <a:solidFill>
                  <a:schemeClr val="bg1"/>
                </a:solidFill>
                <a:latin typeface="Berlin Sans FB" pitchFamily="34" charset="0"/>
              </a:rPr>
              <a:t>Impartido por Alberto Martín Manso</a:t>
            </a: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107473"/>
            <a:ext cx="839016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b="1" dirty="0"/>
              <a:t>Cardinalidad: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>
                <a:solidFill>
                  <a:prstClr val="black"/>
                </a:solidFill>
                <a:latin typeface="Calibri"/>
              </a:rPr>
              <a:t>Indica el número de entidades con las que puede estar relacionada una entidad dada.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>
                <a:solidFill>
                  <a:prstClr val="black"/>
                </a:solidFill>
              </a:rPr>
              <a:t>Esto complementa a las representaciones de las relaciones, mediante un intervalo en cada extremo de la relación que especifica cuantos objetos o cosas (de cada entidad) pueden intervenir en esa relación como mínimo y máximo.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>
                <a:solidFill>
                  <a:prstClr val="black"/>
                </a:solidFill>
                <a:latin typeface="Calibri"/>
              </a:rPr>
              <a:t>Se representa con un paréntesis y dos números separados por una coma.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9AF64D5-C294-4769-B553-8E3ED6DD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96" y="5013176"/>
            <a:ext cx="42957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Berlin Sans FB" pitchFamily="34" charset="0"/>
              </a:rPr>
              <a:t>MasterClass</a:t>
            </a:r>
            <a:r>
              <a:rPr lang="es-ES" sz="2000" dirty="0">
                <a:solidFill>
                  <a:srgbClr val="FF0000"/>
                </a:solidFill>
                <a:latin typeface="Berlin Sans FB" pitchFamily="34" charset="0"/>
              </a:rPr>
              <a:t> Modelo Entidad - Relación</a:t>
            </a:r>
          </a:p>
          <a:p>
            <a:r>
              <a:rPr lang="es-ES" sz="2000" dirty="0">
                <a:solidFill>
                  <a:schemeClr val="bg1"/>
                </a:solidFill>
                <a:latin typeface="Berlin Sans FB" pitchFamily="34" charset="0"/>
              </a:rPr>
              <a:t>Impartido por Alberto Martín Manso</a:t>
            </a: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107473"/>
            <a:ext cx="839016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b="1" dirty="0"/>
              <a:t>Cardinalidad: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u="sng" dirty="0">
                <a:solidFill>
                  <a:prstClr val="black"/>
                </a:solidFill>
              </a:rPr>
              <a:t>Uno a uno</a:t>
            </a:r>
            <a:r>
              <a:rPr lang="es-ES" sz="2100" dirty="0">
                <a:solidFill>
                  <a:prstClr val="black"/>
                </a:solidFill>
              </a:rPr>
              <a:t>: Una entidad se relaciona únicamente con otra y viceversa.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u="sng" dirty="0">
                <a:solidFill>
                  <a:prstClr val="black"/>
                </a:solidFill>
              </a:rPr>
              <a:t>Uno a varios o varios a uno</a:t>
            </a:r>
            <a:r>
              <a:rPr lang="es-ES" sz="2100" dirty="0">
                <a:solidFill>
                  <a:prstClr val="black"/>
                </a:solidFill>
              </a:rPr>
              <a:t>: determina que un registro de una entidad puede estar relacionado con varios de otra entidad, pero en esta entidad existir solo una vez.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u="sng" dirty="0">
                <a:solidFill>
                  <a:prstClr val="black"/>
                </a:solidFill>
              </a:rPr>
              <a:t>Varios a varios</a:t>
            </a:r>
            <a:r>
              <a:rPr lang="es-ES" sz="2100" dirty="0">
                <a:solidFill>
                  <a:prstClr val="black"/>
                </a:solidFill>
              </a:rPr>
              <a:t>: determina que una entidad puede relacionarse con otra con ninguno o varios registros y viceversa.</a:t>
            </a:r>
            <a:endParaRPr lang="es-ES" sz="2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16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MasterClass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Modelo Entidad - Relación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Impartido por Alberto Martín Manso</a:t>
            </a: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107473"/>
            <a:ext cx="839016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200" b="1" dirty="0">
                <a:solidFill>
                  <a:prstClr val="black"/>
                </a:solidFill>
                <a:latin typeface="Calibri"/>
              </a:rPr>
              <a:t>Relaciones</a:t>
            </a: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 ejemplo, siguiendo el ejemplo de una tienda de artículos de colección, donde se quiere guardar lo que compra cada cliente y quién se lo ha vendido, las cardinalidades podrían ser: uno a uno, cero a varios y uno a varios.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B7A439-2100-4B66-8B5E-28A18E89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73" y="4015685"/>
            <a:ext cx="7439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8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Berlin Sans FB" pitchFamily="34" charset="0"/>
              </a:rPr>
              <a:t>MasterClass</a:t>
            </a:r>
            <a:r>
              <a:rPr lang="es-ES" sz="2000" dirty="0">
                <a:solidFill>
                  <a:srgbClr val="FF0000"/>
                </a:solidFill>
                <a:latin typeface="Berlin Sans FB" pitchFamily="34" charset="0"/>
              </a:rPr>
              <a:t> Modelo Entidad - Relación</a:t>
            </a:r>
          </a:p>
          <a:p>
            <a:r>
              <a:rPr lang="es-ES" sz="2000" dirty="0">
                <a:solidFill>
                  <a:schemeClr val="bg1"/>
                </a:solidFill>
                <a:latin typeface="Berlin Sans FB" pitchFamily="34" charset="0"/>
              </a:rPr>
              <a:t>Impartido por Alberto Martín Manso</a:t>
            </a:r>
          </a:p>
        </p:txBody>
      </p:sp>
      <p:sp>
        <p:nvSpPr>
          <p:cNvPr id="12" name="10 Marcador de contenido">
            <a:extLst>
              <a:ext uri="{FF2B5EF4-FFF2-40B4-BE49-F238E27FC236}">
                <a16:creationId xmlns:a16="http://schemas.microsoft.com/office/drawing/2014/main" id="{F58B845D-674E-4E57-853C-7F1913CF9BF1}"/>
              </a:ext>
            </a:extLst>
          </p:cNvPr>
          <p:cNvSpPr txBox="1">
            <a:spLocks/>
          </p:cNvSpPr>
          <p:nvPr/>
        </p:nvSpPr>
        <p:spPr>
          <a:xfrm>
            <a:off x="376917" y="2141240"/>
            <a:ext cx="8390166" cy="49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ES" sz="2500" b="1" dirty="0">
                <a:solidFill>
                  <a:srgbClr val="FF0000"/>
                </a:solidFill>
              </a:rPr>
              <a:t>3. Bibliografía.</a:t>
            </a:r>
            <a:endParaRPr kumimoji="0" lang="es-ES" sz="2500" b="1" i="0" u="none" strike="noStrike" kern="120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3054486"/>
            <a:ext cx="8390166" cy="2174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dirty="0"/>
              <a:t>“Bases de Datos Relacionales Diseño e </a:t>
            </a:r>
            <a:r>
              <a:rPr lang="es-ES" sz="2200" dirty="0" err="1"/>
              <a:t>Implementacion</a:t>
            </a:r>
            <a:r>
              <a:rPr lang="es-ES" sz="2200" dirty="0"/>
              <a:t>”, Moreno </a:t>
            </a:r>
            <a:r>
              <a:rPr lang="es-ES" sz="2200" dirty="0" err="1"/>
              <a:t>Garcia</a:t>
            </a:r>
            <a:r>
              <a:rPr lang="es-ES" sz="2200" dirty="0"/>
              <a:t> Pedro </a:t>
            </a:r>
            <a:r>
              <a:rPr lang="es-ES" sz="2200" dirty="0" err="1"/>
              <a:t>Jose</a:t>
            </a:r>
            <a:r>
              <a:rPr lang="es-ES" sz="2200" dirty="0"/>
              <a:t>, 2018.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dirty="0"/>
              <a:t>“Base de Datos: Diseño, Implementación y Administración”, </a:t>
            </a:r>
            <a:r>
              <a:rPr lang="pt-BR" sz="2200" dirty="0"/>
              <a:t>Steven Morris, Peter </a:t>
            </a:r>
            <a:r>
              <a:rPr lang="pt-BR" sz="2200" dirty="0" err="1"/>
              <a:t>Robb</a:t>
            </a:r>
            <a:r>
              <a:rPr lang="pt-BR" sz="2200" dirty="0"/>
              <a:t>, Carlos Coronel</a:t>
            </a:r>
            <a:r>
              <a:rPr lang="es-ES" sz="2200" dirty="0"/>
              <a:t>, 2018.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dirty="0"/>
              <a:t>“UF2175 - Diseño de bases de datos relacionales”, Ana Belén García Mariscal, 2019.</a:t>
            </a:r>
          </a:p>
        </p:txBody>
      </p:sp>
    </p:spTree>
    <p:extLst>
      <p:ext uri="{BB962C8B-B14F-4D97-AF65-F5344CB8AC3E}">
        <p14:creationId xmlns:p14="http://schemas.microsoft.com/office/powerpoint/2010/main" val="23403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557170" y="2420888"/>
            <a:ext cx="8047278" cy="2721831"/>
          </a:xfrm>
        </p:spPr>
        <p:txBody>
          <a:bodyPr/>
          <a:lstStyle/>
          <a:p>
            <a:pPr marL="0" indent="0" algn="ctr">
              <a:buNone/>
            </a:pPr>
            <a:r>
              <a:rPr lang="es-ES" sz="2600" dirty="0">
                <a:solidFill>
                  <a:srgbClr val="FF0000"/>
                </a:solidFill>
              </a:rPr>
              <a:t>Sumario </a:t>
            </a:r>
            <a:r>
              <a:rPr lang="es-ES" sz="2600" dirty="0" err="1">
                <a:solidFill>
                  <a:srgbClr val="FF0000"/>
                </a:solidFill>
              </a:rPr>
              <a:t>MasterClass</a:t>
            </a:r>
            <a:r>
              <a:rPr lang="es-ES" sz="2600" dirty="0">
                <a:solidFill>
                  <a:srgbClr val="FF0000"/>
                </a:solidFill>
              </a:rPr>
              <a:t> Modelo Entidad - Relación</a:t>
            </a:r>
          </a:p>
          <a:p>
            <a:pPr>
              <a:buNone/>
            </a:pPr>
            <a:endParaRPr lang="es-ES" sz="2300" dirty="0"/>
          </a:p>
          <a:p>
            <a:pPr marL="0" indent="0">
              <a:buNone/>
            </a:pPr>
            <a:r>
              <a:rPr lang="es-ES" sz="2300" dirty="0"/>
              <a:t>1. Introducción.</a:t>
            </a:r>
          </a:p>
          <a:p>
            <a:pPr marL="0" indent="0">
              <a:buNone/>
            </a:pPr>
            <a:r>
              <a:rPr lang="es-ES" sz="2300" dirty="0"/>
              <a:t>2. Elementos del modelo E - R.</a:t>
            </a:r>
          </a:p>
          <a:p>
            <a:pPr marL="0" indent="0">
              <a:buNone/>
            </a:pPr>
            <a:r>
              <a:rPr lang="es-ES" sz="2400" dirty="0"/>
              <a:t>3. Bibliografía.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Berlin Sans FB" pitchFamily="34" charset="0"/>
              </a:rPr>
              <a:t>MasterClass</a:t>
            </a:r>
            <a:r>
              <a:rPr lang="es-ES" sz="2000" dirty="0">
                <a:solidFill>
                  <a:srgbClr val="FF0000"/>
                </a:solidFill>
                <a:latin typeface="Berlin Sans FB" pitchFamily="34" charset="0"/>
              </a:rPr>
              <a:t> Modelo Entidad - Relación</a:t>
            </a:r>
          </a:p>
          <a:p>
            <a:r>
              <a:rPr lang="es-ES" sz="2000" dirty="0">
                <a:solidFill>
                  <a:schemeClr val="bg1"/>
                </a:solidFill>
                <a:latin typeface="Berlin Sans FB" pitchFamily="34" charset="0"/>
              </a:rPr>
              <a:t>Impartido por Alberto Martín Manso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Berlin Sans FB" pitchFamily="34" charset="0"/>
              </a:rPr>
              <a:t>MasterClass</a:t>
            </a:r>
            <a:r>
              <a:rPr lang="es-ES" sz="2000" dirty="0">
                <a:solidFill>
                  <a:srgbClr val="FF0000"/>
                </a:solidFill>
                <a:latin typeface="Berlin Sans FB" pitchFamily="34" charset="0"/>
              </a:rPr>
              <a:t> Modelo Entidad - Relación</a:t>
            </a:r>
          </a:p>
          <a:p>
            <a:r>
              <a:rPr lang="es-ES" sz="2000" dirty="0">
                <a:solidFill>
                  <a:schemeClr val="bg1"/>
                </a:solidFill>
                <a:latin typeface="Berlin Sans FB" pitchFamily="34" charset="0"/>
              </a:rPr>
              <a:t>Impartido por Alberto Martín Manso</a:t>
            </a:r>
          </a:p>
        </p:txBody>
      </p:sp>
      <p:sp>
        <p:nvSpPr>
          <p:cNvPr id="12" name="10 Marcador de contenido">
            <a:extLst>
              <a:ext uri="{FF2B5EF4-FFF2-40B4-BE49-F238E27FC236}">
                <a16:creationId xmlns:a16="http://schemas.microsoft.com/office/drawing/2014/main" id="{F58B845D-674E-4E57-853C-7F1913CF9BF1}"/>
              </a:ext>
            </a:extLst>
          </p:cNvPr>
          <p:cNvSpPr txBox="1">
            <a:spLocks/>
          </p:cNvSpPr>
          <p:nvPr/>
        </p:nvSpPr>
        <p:spPr>
          <a:xfrm>
            <a:off x="376917" y="2141240"/>
            <a:ext cx="8390166" cy="49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ES" sz="2500" b="1" dirty="0">
                <a:solidFill>
                  <a:srgbClr val="FF0000"/>
                </a:solidFill>
              </a:rPr>
              <a:t>1. Introducción.</a:t>
            </a:r>
            <a:endParaRPr kumimoji="0" lang="es-ES" sz="2500" b="1" i="0" u="none" strike="noStrike" kern="120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832986"/>
            <a:ext cx="8390166" cy="296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dirty="0"/>
              <a:t>Las bases de datos permiten almacenar y usar de forma rápida y eficiente cantidades ingentes de datos.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dirty="0"/>
              <a:t>El modelo entidad-relación es la mejor forma de representar la estructura de estas bases de datos.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dirty="0"/>
              <a:t>El Dr. Peter Pin-Shan Chen es el creador del Modelo Entidad-Relación</a:t>
            </a:r>
          </a:p>
        </p:txBody>
      </p:sp>
    </p:spTree>
    <p:extLst>
      <p:ext uri="{BB962C8B-B14F-4D97-AF65-F5344CB8AC3E}">
        <p14:creationId xmlns:p14="http://schemas.microsoft.com/office/powerpoint/2010/main" val="20060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Berlin Sans FB" pitchFamily="34" charset="0"/>
              </a:rPr>
              <a:t>MasterClass</a:t>
            </a:r>
            <a:r>
              <a:rPr lang="es-ES" sz="2000" dirty="0">
                <a:solidFill>
                  <a:srgbClr val="FF0000"/>
                </a:solidFill>
                <a:latin typeface="Berlin Sans FB" pitchFamily="34" charset="0"/>
              </a:rPr>
              <a:t> Modelo Entidad - Relación</a:t>
            </a:r>
          </a:p>
          <a:p>
            <a:r>
              <a:rPr lang="es-ES" sz="2000" dirty="0">
                <a:solidFill>
                  <a:schemeClr val="bg1"/>
                </a:solidFill>
                <a:latin typeface="Berlin Sans FB" pitchFamily="34" charset="0"/>
              </a:rPr>
              <a:t>Impartido por Alberto Martín Manso</a:t>
            </a:r>
          </a:p>
        </p:txBody>
      </p:sp>
      <p:sp>
        <p:nvSpPr>
          <p:cNvPr id="12" name="10 Marcador de contenido">
            <a:extLst>
              <a:ext uri="{FF2B5EF4-FFF2-40B4-BE49-F238E27FC236}">
                <a16:creationId xmlns:a16="http://schemas.microsoft.com/office/drawing/2014/main" id="{F58B845D-674E-4E57-853C-7F1913CF9BF1}"/>
              </a:ext>
            </a:extLst>
          </p:cNvPr>
          <p:cNvSpPr txBox="1">
            <a:spLocks/>
          </p:cNvSpPr>
          <p:nvPr/>
        </p:nvSpPr>
        <p:spPr>
          <a:xfrm>
            <a:off x="376917" y="1844824"/>
            <a:ext cx="8390166" cy="49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s-ES" sz="2500" b="1" dirty="0">
                <a:solidFill>
                  <a:srgbClr val="FF0000"/>
                </a:solidFill>
              </a:rPr>
              <a:t>2. </a:t>
            </a:r>
            <a:r>
              <a:rPr lang="pt-BR" sz="2500" b="1" dirty="0">
                <a:solidFill>
                  <a:srgbClr val="FF0000"/>
                </a:solidFill>
              </a:rPr>
              <a:t>Elementos </a:t>
            </a:r>
            <a:r>
              <a:rPr lang="pt-BR" sz="2500" b="1" dirty="0" err="1">
                <a:solidFill>
                  <a:srgbClr val="FF0000"/>
                </a:solidFill>
              </a:rPr>
              <a:t>del</a:t>
            </a:r>
            <a:r>
              <a:rPr lang="pt-BR" sz="2500" b="1" dirty="0">
                <a:solidFill>
                  <a:srgbClr val="FF0000"/>
                </a:solidFill>
              </a:rPr>
              <a:t> modelo E - R</a:t>
            </a:r>
            <a:r>
              <a:rPr lang="es-ES" sz="2500" b="1" dirty="0">
                <a:solidFill>
                  <a:srgbClr val="FF0000"/>
                </a:solidFill>
              </a:rPr>
              <a:t>.</a:t>
            </a:r>
            <a:endParaRPr kumimoji="0" lang="es-ES" sz="2500" b="1" i="0" u="none" strike="noStrike" kern="120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492896"/>
            <a:ext cx="8390166" cy="3193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b="1" dirty="0"/>
              <a:t>Los elemento del modelo E – R se dividen en 4: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ES" sz="1000" dirty="0"/>
          </a:p>
          <a:p>
            <a:pPr marL="12573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100" dirty="0"/>
              <a:t>Entidades</a:t>
            </a:r>
          </a:p>
          <a:p>
            <a:pPr marL="12573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100" dirty="0"/>
              <a:t>Atributos</a:t>
            </a:r>
          </a:p>
          <a:p>
            <a:pPr marL="12573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100" dirty="0"/>
              <a:t>Relaciones</a:t>
            </a:r>
          </a:p>
          <a:p>
            <a:pPr marL="1257300" lvl="2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100" dirty="0"/>
              <a:t>Cardinalidad</a:t>
            </a:r>
          </a:p>
        </p:txBody>
      </p:sp>
    </p:spTree>
    <p:extLst>
      <p:ext uri="{BB962C8B-B14F-4D97-AF65-F5344CB8AC3E}">
        <p14:creationId xmlns:p14="http://schemas.microsoft.com/office/powerpoint/2010/main" val="41377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Berlin Sans FB" pitchFamily="34" charset="0"/>
              </a:rPr>
              <a:t>MasterClass</a:t>
            </a:r>
            <a:r>
              <a:rPr lang="es-ES" sz="2000" dirty="0">
                <a:solidFill>
                  <a:srgbClr val="FF0000"/>
                </a:solidFill>
                <a:latin typeface="Berlin Sans FB" pitchFamily="34" charset="0"/>
              </a:rPr>
              <a:t> Modelo Entidad - Relación</a:t>
            </a:r>
          </a:p>
          <a:p>
            <a:r>
              <a:rPr lang="es-ES" sz="2000" dirty="0">
                <a:solidFill>
                  <a:schemeClr val="bg1"/>
                </a:solidFill>
                <a:latin typeface="Berlin Sans FB" pitchFamily="34" charset="0"/>
              </a:rPr>
              <a:t>Impartido por Alberto Martín Manso</a:t>
            </a: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107473"/>
            <a:ext cx="839016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b="1" dirty="0"/>
              <a:t>Entidades: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ES" sz="2100" dirty="0"/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/>
              <a:t>Las entidades representan cosas u objetos (ya sean reales o abstractos), que se diferencian claramente entre sí.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/>
              <a:t>Se representan con un rectángulo y se suelen escribir en “</a:t>
            </a:r>
            <a:r>
              <a:rPr lang="es-ES" sz="2100" dirty="0" err="1"/>
              <a:t>Upper</a:t>
            </a:r>
            <a:r>
              <a:rPr lang="es-ES" sz="2100" dirty="0"/>
              <a:t> Camel Case”.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s-ES" sz="2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34DCD6-6DEF-42C8-A0EC-F7B1AE76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4149080"/>
            <a:ext cx="1504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MasterClass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Modelo Entidad - Relación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Impartido por Alberto Martín Manso</a:t>
            </a: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107473"/>
            <a:ext cx="839016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Entidades: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 ejemplo, si se tiene una tienda de artículos de colección, donde se quiere guardar lo que compra cada cliente y quién se lo ha vendido, las entidades podrían ser: Empleados, Artículos, Clientes.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853602-5592-44CF-A836-18C9AA3C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6" y="4188953"/>
            <a:ext cx="47910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4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Berlin Sans FB" pitchFamily="34" charset="0"/>
              </a:rPr>
              <a:t>MasterClass</a:t>
            </a:r>
            <a:r>
              <a:rPr lang="es-ES" sz="2000" dirty="0">
                <a:solidFill>
                  <a:srgbClr val="FF0000"/>
                </a:solidFill>
                <a:latin typeface="Berlin Sans FB" pitchFamily="34" charset="0"/>
              </a:rPr>
              <a:t> Modelo Entidad - Relación</a:t>
            </a:r>
          </a:p>
          <a:p>
            <a:r>
              <a:rPr lang="es-ES" sz="2000" dirty="0">
                <a:solidFill>
                  <a:schemeClr val="bg1"/>
                </a:solidFill>
                <a:latin typeface="Berlin Sans FB" pitchFamily="34" charset="0"/>
              </a:rPr>
              <a:t>Impartido por Alberto Martín Manso</a:t>
            </a: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1785262"/>
            <a:ext cx="8390166" cy="4015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b="1" dirty="0"/>
              <a:t>Atributos:</a:t>
            </a:r>
            <a:endParaRPr lang="es-ES" sz="1050" dirty="0"/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/>
              <a:t>Los atributos definen o identifican las características de entidad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/>
              <a:t>Cada entidad contiene distintos atributos, que dan información sobre esta entidad.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/>
              <a:t>Estos atributos pueden ser de distintos tipos (numéricos, texto, fecha…)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/>
              <a:t>Se representan con una elipse y se suelen escribir en “</a:t>
            </a:r>
            <a:r>
              <a:rPr lang="es-ES" sz="2100" dirty="0" err="1"/>
              <a:t>lower</a:t>
            </a:r>
            <a:r>
              <a:rPr lang="es-ES" sz="2100" dirty="0"/>
              <a:t> camel case”.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s-ES" sz="2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718FC4-5B0E-4738-B7A8-8D0923C1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99" y="4581128"/>
            <a:ext cx="14668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3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MasterClass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Modelo Entidad - Relación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Impartido por Alberto Martín Manso</a:t>
            </a: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107473"/>
            <a:ext cx="839016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Entidades: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 ejemplo, siguiendo el ejemplo anterior, si se quiere guardar el nombre, apellidos y </a:t>
            </a:r>
            <a:r>
              <a:rPr kumimoji="0" lang="es-E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dni</a:t>
            </a:r>
            <a:r>
              <a:rPr kumimoji="0" lang="es-E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los </a:t>
            </a:r>
            <a:r>
              <a:rPr lang="es-ES" sz="2100" dirty="0">
                <a:solidFill>
                  <a:prstClr val="black"/>
                </a:solidFill>
                <a:latin typeface="Calibri"/>
              </a:rPr>
              <a:t>clientes, sus atributos </a:t>
            </a:r>
            <a:r>
              <a:rPr kumimoji="0" lang="es-E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podrían ser: nombre, apellidos, </a:t>
            </a:r>
            <a:r>
              <a:rPr kumimoji="0" lang="es-E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dni</a:t>
            </a:r>
            <a:r>
              <a:rPr kumimoji="0" lang="es-E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E975E7-AD63-4AE3-A275-8440C073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3789040"/>
            <a:ext cx="4248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5929330"/>
            <a:ext cx="9144000" cy="9286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E384777A-9692-43D2-8DF7-D3FB4A0FC4AA}"/>
              </a:ext>
            </a:extLst>
          </p:cNvPr>
          <p:cNvSpPr txBox="1"/>
          <p:nvPr/>
        </p:nvSpPr>
        <p:spPr>
          <a:xfrm>
            <a:off x="467544" y="6021288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Berlin Sans FB" pitchFamily="34" charset="0"/>
              </a:rPr>
              <a:t>MasterClass</a:t>
            </a:r>
            <a:r>
              <a:rPr lang="es-ES" sz="2000" dirty="0">
                <a:solidFill>
                  <a:srgbClr val="FF0000"/>
                </a:solidFill>
                <a:latin typeface="Berlin Sans FB" pitchFamily="34" charset="0"/>
              </a:rPr>
              <a:t> Modelo Entidad - Relación</a:t>
            </a:r>
          </a:p>
          <a:p>
            <a:r>
              <a:rPr lang="es-ES" sz="2000" dirty="0">
                <a:solidFill>
                  <a:schemeClr val="bg1"/>
                </a:solidFill>
                <a:latin typeface="Berlin Sans FB" pitchFamily="34" charset="0"/>
              </a:rPr>
              <a:t>Impartido por Alberto Martín Manso</a:t>
            </a:r>
          </a:p>
        </p:txBody>
      </p:sp>
      <p:sp>
        <p:nvSpPr>
          <p:cNvPr id="13" name="10 Marcador de contenido">
            <a:extLst>
              <a:ext uri="{FF2B5EF4-FFF2-40B4-BE49-F238E27FC236}">
                <a16:creationId xmlns:a16="http://schemas.microsoft.com/office/drawing/2014/main" id="{4743D177-221C-45AB-8342-463F2821BE96}"/>
              </a:ext>
            </a:extLst>
          </p:cNvPr>
          <p:cNvSpPr txBox="1">
            <a:spLocks/>
          </p:cNvSpPr>
          <p:nvPr/>
        </p:nvSpPr>
        <p:spPr>
          <a:xfrm>
            <a:off x="376917" y="2107473"/>
            <a:ext cx="8390166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sz="2200" b="1" dirty="0"/>
              <a:t>Relaciones: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ES" sz="2100" dirty="0"/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/>
              <a:t>Es un vínculo que permite definir una dependencia entre varias entidades.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/>
              <a:t>Permite exigir que varias entidades compartan ciertos atributos de forma indispensable.</a:t>
            </a:r>
          </a:p>
          <a:p>
            <a:pPr marL="1257300" lvl="2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s-ES" sz="2100" dirty="0"/>
              <a:t>Se representa con un rombo que une dos entidades y se suele especificar con un verbo en “</a:t>
            </a:r>
            <a:r>
              <a:rPr lang="es-ES" sz="2100" dirty="0" err="1"/>
              <a:t>lower</a:t>
            </a:r>
            <a:r>
              <a:rPr lang="es-ES" sz="2100" dirty="0"/>
              <a:t> camel case”.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212408-1681-498C-B6CB-B2711CAC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5124229"/>
            <a:ext cx="1447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5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Presentación en pantalla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Wingdings</vt:lpstr>
      <vt:lpstr>Tema de Office</vt:lpstr>
      <vt:lpstr>  Modelo Entidad - Relación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Formacion Universitaria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MásterClass (nombre)</dc:title>
  <dc:creator>Formacion Universitaria</dc:creator>
  <cp:lastModifiedBy>alberto</cp:lastModifiedBy>
  <cp:revision>131</cp:revision>
  <dcterms:created xsi:type="dcterms:W3CDTF">2018-03-08T10:13:19Z</dcterms:created>
  <dcterms:modified xsi:type="dcterms:W3CDTF">2022-01-18T10:17:13Z</dcterms:modified>
</cp:coreProperties>
</file>