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64" r:id="rId2"/>
    <p:sldId id="256" r:id="rId3"/>
    <p:sldId id="257" r:id="rId4"/>
    <p:sldId id="263" r:id="rId5"/>
    <p:sldId id="259" r:id="rId6"/>
    <p:sldId id="260" r:id="rId7"/>
    <p:sldId id="261" r:id="rId8"/>
    <p:sldId id="265"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B6C47-E330-4FEB-B86E-3FD1A23D2CC1}"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8E71A-5418-4994-A442-27C0E667F920}" type="slidenum">
              <a:rPr lang="en-IN" smtClean="0"/>
              <a:t>‹#›</a:t>
            </a:fld>
            <a:endParaRPr lang="en-IN"/>
          </a:p>
        </p:txBody>
      </p:sp>
    </p:spTree>
    <p:extLst>
      <p:ext uri="{BB962C8B-B14F-4D97-AF65-F5344CB8AC3E}">
        <p14:creationId xmlns:p14="http://schemas.microsoft.com/office/powerpoint/2010/main" val="122609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88E71A-5418-4994-A442-27C0E667F920}" type="slidenum">
              <a:rPr lang="en-IN" smtClean="0"/>
              <a:t>6</a:t>
            </a:fld>
            <a:endParaRPr lang="en-IN"/>
          </a:p>
        </p:txBody>
      </p:sp>
    </p:spTree>
    <p:extLst>
      <p:ext uri="{BB962C8B-B14F-4D97-AF65-F5344CB8AC3E}">
        <p14:creationId xmlns:p14="http://schemas.microsoft.com/office/powerpoint/2010/main" val="367520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4963D-3546-416C-B504-FE9C61BEA123}"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A952A5-0E16-42DB-BED4-45EB87F8A26B}" type="slidenum">
              <a:rPr lang="en-IN" smtClean="0"/>
              <a:t>‹#›</a:t>
            </a:fld>
            <a:endParaRPr lang="en-IN"/>
          </a:p>
        </p:txBody>
      </p:sp>
    </p:spTree>
    <p:extLst>
      <p:ext uri="{BB962C8B-B14F-4D97-AF65-F5344CB8AC3E}">
        <p14:creationId xmlns:p14="http://schemas.microsoft.com/office/powerpoint/2010/main" val="69063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4/19/2024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91"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s://www.tasnimnews.com/en/news/2019/03/11/1966241/computational-model-of-human-kidney-provides-safer-way-to-test-drug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ingularityhub.com/2020/06/03/artificial-kidneys-are-a-step-closer-with-this-new-tech/" TargetMode="External"/><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hyperlink" Target="https://adatis.co.uk/introduction-to-artificial-neural-network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hyperlink" Target="https://ru.wikipedia.org/wiki/HTML" TargetMode="External"/><Relationship Id="rId3" Type="http://schemas.openxmlformats.org/officeDocument/2006/relationships/hyperlink" Target="https://markus-gattol.name/ws/mongodb.html" TargetMode="External"/><Relationship Id="rId7" Type="http://schemas.openxmlformats.org/officeDocument/2006/relationships/image" Target="../media/image8.png"/><Relationship Id="rId12" Type="http://schemas.openxmlformats.org/officeDocument/2006/relationships/hyperlink" Target="https://commons.wikimedia.org/wiki/File:JavaScript-logo.png" TargetMode="External"/><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hyperlink" Target="https://nitayneeman.com/posts/standardizing-node.js-version-in-an-npm-package/"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elblogdepicodev.blogspot.com/2012/11/como-crear-y-usar-sprites-en-paginas.html" TargetMode="External"/><Relationship Id="rId4" Type="http://schemas.openxmlformats.org/officeDocument/2006/relationships/hyperlink" Target="https://creativecommons.org/licenses/by-sa/3.0/" TargetMode="Externa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itle Ppt Background Images, HD Pictures and Wallpaper For Free Download |  Pngtree">
            <a:extLst>
              <a:ext uri="{FF2B5EF4-FFF2-40B4-BE49-F238E27FC236}">
                <a16:creationId xmlns:a16="http://schemas.microsoft.com/office/drawing/2014/main" id="{7CEAB909-BBA9-809E-7F6F-7B148148B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
            <a:ext cx="12192000" cy="62687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45778E-0FD1-50C2-C645-B774A1B86C0C}"/>
              </a:ext>
            </a:extLst>
          </p:cNvPr>
          <p:cNvSpPr txBox="1"/>
          <p:nvPr/>
        </p:nvSpPr>
        <p:spPr>
          <a:xfrm>
            <a:off x="6309360" y="2705723"/>
            <a:ext cx="9144000" cy="1446550"/>
          </a:xfrm>
          <a:prstGeom prst="rect">
            <a:avLst/>
          </a:prstGeom>
          <a:noFill/>
        </p:spPr>
        <p:txBody>
          <a:bodyPr wrap="square" rtlCol="0">
            <a:spAutoFit/>
          </a:bodyPr>
          <a:lstStyle/>
          <a:p>
            <a:r>
              <a:rPr lang="en-US" sz="8800" dirty="0">
                <a:solidFill>
                  <a:srgbClr val="00B0F0"/>
                </a:solidFill>
                <a:latin typeface="Times New Roman" panose="02020603050405020304" pitchFamily="18" charset="0"/>
                <a:cs typeface="Times New Roman" panose="02020603050405020304" pitchFamily="18" charset="0"/>
              </a:rPr>
              <a:t>VIVITSU</a:t>
            </a:r>
            <a:endParaRPr lang="en-IN" sz="8800" dirty="0">
              <a:solidFill>
                <a:srgbClr val="00B0F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95C75F-DB40-42AC-5614-BD4A2AAA28ED}"/>
              </a:ext>
            </a:extLst>
          </p:cNvPr>
          <p:cNvSpPr txBox="1"/>
          <p:nvPr/>
        </p:nvSpPr>
        <p:spPr>
          <a:xfrm>
            <a:off x="3119120" y="2921167"/>
            <a:ext cx="2011680" cy="1015663"/>
          </a:xfrm>
          <a:prstGeom prst="rect">
            <a:avLst/>
          </a:prstGeom>
          <a:noFill/>
        </p:spPr>
        <p:txBody>
          <a:bodyPr wrap="square" rtlCol="0">
            <a:spAutoFit/>
          </a:bodyPr>
          <a:lstStyle/>
          <a:p>
            <a:r>
              <a:rPr lang="en-US" sz="6000" dirty="0">
                <a:solidFill>
                  <a:schemeClr val="bg1"/>
                </a:solidFill>
              </a:rPr>
              <a:t>2K24</a:t>
            </a:r>
            <a:endParaRPr lang="en-IN" sz="6000" dirty="0">
              <a:solidFill>
                <a:schemeClr val="bg1"/>
              </a:solidFill>
            </a:endParaRPr>
          </a:p>
        </p:txBody>
      </p:sp>
    </p:spTree>
    <p:extLst>
      <p:ext uri="{BB962C8B-B14F-4D97-AF65-F5344CB8AC3E}">
        <p14:creationId xmlns:p14="http://schemas.microsoft.com/office/powerpoint/2010/main" val="2449580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extLst>
              <a:ext uri="{BEBA8EAE-BF5A-486C-A8C5-ECC9F3942E4B}">
                <a14:imgProps xmlns:a14="http://schemas.microsoft.com/office/drawing/2010/main">
                  <a14:imgLayer r:embed="rId3">
                    <a14:imgEffect>
                      <a14:sharpenSoften amount="25000"/>
                    </a14:imgEffect>
                    <a14:imgEffect>
                      <a14:colorTemperature colorTemp="4276"/>
                    </a14:imgEffect>
                    <a14:imgEffect>
                      <a14:saturation sat="190000"/>
                    </a14:imgEffect>
                    <a14:imgEffect>
                      <a14:brightnessContrast bright="6000" contrast="10000"/>
                    </a14:imgEffect>
                  </a14:imgLayer>
                </a14:imgProps>
              </a:ext>
              <a:ext uri="{837473B0-CC2E-450A-ABE3-18F120FF3D39}">
                <a1611:picAttrSrcUrl xmlns:a1611="http://schemas.microsoft.com/office/drawing/2016/11/main" r:id="rId4"/>
              </a:ext>
            </a:extLst>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3DAD-700B-6213-8427-7B9360105B66}"/>
              </a:ext>
            </a:extLst>
          </p:cNvPr>
          <p:cNvSpPr>
            <a:spLocks noGrp="1"/>
          </p:cNvSpPr>
          <p:nvPr>
            <p:ph type="ctrTitle"/>
          </p:nvPr>
        </p:nvSpPr>
        <p:spPr>
          <a:xfrm>
            <a:off x="575564" y="675323"/>
            <a:ext cx="10207752" cy="1547685"/>
          </a:xfrm>
          <a:effectLst>
            <a:innerShdw blurRad="63500" dist="50800" dir="16200000">
              <a:prstClr val="black">
                <a:alpha val="50000"/>
              </a:prstClr>
            </a:innerShdw>
          </a:effectLst>
        </p:spPr>
        <p:txBody>
          <a:bodyPr>
            <a:normAutofit/>
          </a:bodyPr>
          <a:lstStyle/>
          <a:p>
            <a:r>
              <a:rPr lang="en-US" sz="7200" b="1" u="sng" dirty="0">
                <a:solidFill>
                  <a:srgbClr val="FF0000"/>
                </a:solidFill>
              </a:rPr>
              <a:t>RENAL GUARDIAN</a:t>
            </a:r>
            <a:endParaRPr lang="en-IN" sz="7200" b="1" u="sng" dirty="0">
              <a:solidFill>
                <a:srgbClr val="FF0000"/>
              </a:solidFill>
            </a:endParaRPr>
          </a:p>
        </p:txBody>
      </p:sp>
      <p:sp>
        <p:nvSpPr>
          <p:cNvPr id="3" name="Subtitle 2">
            <a:extLst>
              <a:ext uri="{FF2B5EF4-FFF2-40B4-BE49-F238E27FC236}">
                <a16:creationId xmlns:a16="http://schemas.microsoft.com/office/drawing/2014/main" id="{76FCBCC1-7753-51D3-879F-EC04E6527C9B}"/>
              </a:ext>
            </a:extLst>
          </p:cNvPr>
          <p:cNvSpPr>
            <a:spLocks noGrp="1"/>
          </p:cNvSpPr>
          <p:nvPr>
            <p:ph type="subTitle" idx="1"/>
          </p:nvPr>
        </p:nvSpPr>
        <p:spPr>
          <a:xfrm>
            <a:off x="394716" y="2979231"/>
            <a:ext cx="9144000" cy="1655762"/>
          </a:xfrm>
        </p:spPr>
        <p:txBody>
          <a:bodyPr>
            <a:normAutofit lnSpcReduction="10000"/>
          </a:bodyPr>
          <a:lstStyle/>
          <a:p>
            <a:r>
              <a:rPr lang="en-US" sz="3600" b="1" dirty="0">
                <a:solidFill>
                  <a:schemeClr val="tx1"/>
                </a:solidFill>
                <a:effectLst>
                  <a:outerShdw blurRad="50800" dist="50800" dir="5400000" algn="ctr" rotWithShape="0">
                    <a:srgbClr val="000000">
                      <a:alpha val="0"/>
                    </a:srgbClr>
                  </a:outerShdw>
                </a:effectLst>
              </a:rPr>
              <a:t>A Machine Learning Tool to detect </a:t>
            </a:r>
          </a:p>
          <a:p>
            <a:r>
              <a:rPr lang="en-US" sz="3600" b="1" dirty="0">
                <a:solidFill>
                  <a:schemeClr val="tx1"/>
                </a:solidFill>
                <a:effectLst>
                  <a:outerShdw blurRad="50800" dist="50800" dir="5400000" algn="ctr" rotWithShape="0">
                    <a:srgbClr val="000000">
                      <a:alpha val="0"/>
                    </a:srgbClr>
                  </a:outerShdw>
                </a:effectLst>
              </a:rPr>
              <a:t>Chronic Kidney Disease</a:t>
            </a:r>
            <a:br>
              <a:rPr lang="en-US" sz="3600" b="1" dirty="0">
                <a:solidFill>
                  <a:schemeClr val="tx1"/>
                </a:solidFill>
              </a:rPr>
            </a:br>
            <a:endParaRPr lang="en-IN" sz="3600" b="1" dirty="0">
              <a:solidFill>
                <a:schemeClr val="tx1"/>
              </a:solidFill>
            </a:endParaRPr>
          </a:p>
        </p:txBody>
      </p:sp>
      <p:sp>
        <p:nvSpPr>
          <p:cNvPr id="4" name="TextBox 3">
            <a:extLst>
              <a:ext uri="{FF2B5EF4-FFF2-40B4-BE49-F238E27FC236}">
                <a16:creationId xmlns:a16="http://schemas.microsoft.com/office/drawing/2014/main" id="{F1E80BC9-0C6E-A720-D59F-33DC596908D1}"/>
              </a:ext>
            </a:extLst>
          </p:cNvPr>
          <p:cNvSpPr txBox="1"/>
          <p:nvPr/>
        </p:nvSpPr>
        <p:spPr>
          <a:xfrm>
            <a:off x="9914636" y="4714240"/>
            <a:ext cx="3931920" cy="1938992"/>
          </a:xfrm>
          <a:prstGeom prst="rect">
            <a:avLst/>
          </a:prstGeom>
          <a:noFill/>
        </p:spPr>
        <p:txBody>
          <a:bodyPr wrap="square" rtlCol="0">
            <a:spAutoFit/>
          </a:bodyPr>
          <a:lstStyle/>
          <a:p>
            <a:r>
              <a:rPr lang="en-US" sz="2400" dirty="0">
                <a:solidFill>
                  <a:schemeClr val="bg2">
                    <a:lumMod val="10000"/>
                  </a:schemeClr>
                </a:solidFill>
              </a:rPr>
              <a:t>By</a:t>
            </a:r>
          </a:p>
          <a:p>
            <a:r>
              <a:rPr lang="en-US" sz="2400" dirty="0">
                <a:solidFill>
                  <a:schemeClr val="bg2">
                    <a:lumMod val="10000"/>
                  </a:schemeClr>
                </a:solidFill>
              </a:rPr>
              <a:t>V . Eshwar (TL)</a:t>
            </a:r>
            <a:br>
              <a:rPr lang="en-US" sz="2400" dirty="0">
                <a:solidFill>
                  <a:schemeClr val="bg2">
                    <a:lumMod val="10000"/>
                  </a:schemeClr>
                </a:solidFill>
              </a:rPr>
            </a:br>
            <a:r>
              <a:rPr lang="en-US" sz="2400" dirty="0">
                <a:solidFill>
                  <a:schemeClr val="bg2">
                    <a:lumMod val="10000"/>
                  </a:schemeClr>
                </a:solidFill>
              </a:rPr>
              <a:t>U . Aravind</a:t>
            </a:r>
            <a:br>
              <a:rPr lang="en-US" sz="2400" dirty="0">
                <a:solidFill>
                  <a:schemeClr val="bg2">
                    <a:lumMod val="10000"/>
                  </a:schemeClr>
                </a:solidFill>
              </a:rPr>
            </a:br>
            <a:r>
              <a:rPr lang="en-US" sz="2400" dirty="0">
                <a:solidFill>
                  <a:schemeClr val="bg2">
                    <a:lumMod val="10000"/>
                  </a:schemeClr>
                </a:solidFill>
              </a:rPr>
              <a:t>G . Vamshi Yadav</a:t>
            </a:r>
            <a:br>
              <a:rPr lang="en-US" sz="2400" dirty="0">
                <a:solidFill>
                  <a:schemeClr val="bg2">
                    <a:lumMod val="10000"/>
                  </a:schemeClr>
                </a:solidFill>
              </a:rPr>
            </a:br>
            <a:r>
              <a:rPr lang="en-US" sz="2400" dirty="0">
                <a:solidFill>
                  <a:schemeClr val="bg2">
                    <a:lumMod val="10000"/>
                  </a:schemeClr>
                </a:solidFill>
              </a:rPr>
              <a:t>T . Sai Kumar</a:t>
            </a:r>
            <a:endParaRPr lang="en-IN" sz="2400" dirty="0">
              <a:solidFill>
                <a:schemeClr val="bg2">
                  <a:lumMod val="10000"/>
                </a:schemeClr>
              </a:solidFill>
            </a:endParaRPr>
          </a:p>
        </p:txBody>
      </p:sp>
    </p:spTree>
    <p:extLst>
      <p:ext uri="{BB962C8B-B14F-4D97-AF65-F5344CB8AC3E}">
        <p14:creationId xmlns:p14="http://schemas.microsoft.com/office/powerpoint/2010/main" val="185567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073C66-8B2D-89F4-FB80-ADCC03A12A19}"/>
              </a:ext>
            </a:extLst>
          </p:cNvPr>
          <p:cNvSpPr txBox="1"/>
          <p:nvPr/>
        </p:nvSpPr>
        <p:spPr>
          <a:xfrm>
            <a:off x="530352" y="448056"/>
            <a:ext cx="11192256"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t>Chronic Kidney Disease (CKD) is a prevalent health condition affecting millions worldwide, particularly driven by the aging population and increasing rates of diabetes and hypertension. </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CKD typically progresses slowly, often with mild or no symptoms in the early stages, but it can lead to severe complications if left untreated. Common risk factors for CKD include diabetes, hypertension, obesity, smoking, family history of kidney disease, and certain ethnic backgrounds. Symptoms of CKD may include fatigue, swelling, changes in urine output, and hypertension initially, progressing to more severe symptoms such as nausea, vomiting, and difficulty concentrating as the disease advances.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 Complications associated with CKD include cardiovascular disease, anemia, bone disease, electrolyte imbalances, and increased susceptibility to infections. Diagnosis of CKD involves medical history, physical examination, blood and urine tests, imaging studies, and sometimes kidney biopsy. </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Treatment aims to slow disease progression, manage symptoms, and prevent complications through lifestyle modifications, medications, and medical interventions such as dialysis or kidney transplantation. </a:t>
            </a:r>
          </a:p>
          <a:p>
            <a:endParaRPr lang="en-US" b="1" dirty="0"/>
          </a:p>
          <a:p>
            <a:pPr marL="285750" indent="-285750">
              <a:buFont typeface="Wingdings" panose="05000000000000000000" pitchFamily="2" charset="2"/>
              <a:buChar char="Ø"/>
            </a:pPr>
            <a:r>
              <a:rPr lang="en-US" b="1" dirty="0"/>
              <a:t>Prognosis varies depending on the stage of CKD, underlying health conditions, and response to treatment, emphasizing the importance of early detection and proactive management for improving outcomes and quality of life.</a:t>
            </a:r>
            <a:endParaRPr lang="en-IN" b="1" dirty="0"/>
          </a:p>
        </p:txBody>
      </p:sp>
    </p:spTree>
    <p:extLst>
      <p:ext uri="{BB962C8B-B14F-4D97-AF65-F5344CB8AC3E}">
        <p14:creationId xmlns:p14="http://schemas.microsoft.com/office/powerpoint/2010/main" val="5565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extLst>
              <a:ext uri="{BEBA8EAE-BF5A-486C-A8C5-ECC9F3942E4B}">
                <a14:imgProps xmlns:a14="http://schemas.microsoft.com/office/drawing/2010/main">
                  <a14:imgLayer r:embed="rId3">
                    <a14:imgEffect>
                      <a14:sharpenSoften amount="-34000"/>
                    </a14:imgEffect>
                    <a14:imgEffect>
                      <a14:colorTemperature colorTemp="9694"/>
                    </a14:imgEffect>
                    <a14:imgEffect>
                      <a14:saturation sat="280000"/>
                    </a14:imgEffect>
                    <a14:imgEffect>
                      <a14:brightnessContrast contrast="-1000"/>
                    </a14:imgEffect>
                  </a14:imgLayer>
                </a14:imgProps>
              </a:ext>
              <a:ext uri="{837473B0-CC2E-450A-ABE3-18F120FF3D39}">
                <a1611:picAttrSrcUrl xmlns:a1611="http://schemas.microsoft.com/office/drawing/2016/11/main" r:id="rId4"/>
              </a:ext>
            </a:extLst>
          </a:blip>
          <a:srcRect/>
          <a:stretch>
            <a:fillRect t="-11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0819B-F8D9-58E4-23BD-0BD4E180674D}"/>
              </a:ext>
            </a:extLst>
          </p:cNvPr>
          <p:cNvSpPr txBox="1"/>
          <p:nvPr/>
        </p:nvSpPr>
        <p:spPr>
          <a:xfrm>
            <a:off x="543560" y="304800"/>
            <a:ext cx="11104880" cy="923330"/>
          </a:xfrm>
          <a:prstGeom prst="rect">
            <a:avLst/>
          </a:prstGeom>
          <a:noFill/>
        </p:spPr>
        <p:txBody>
          <a:bodyPr wrap="square" rtlCol="0">
            <a:spAutoFit/>
          </a:bodyPr>
          <a:lstStyle/>
          <a:p>
            <a:r>
              <a:rPr lang="en-US" sz="5400" b="1" i="1" u="sng" dirty="0">
                <a:solidFill>
                  <a:srgbClr val="FF0000"/>
                </a:solidFill>
              </a:rPr>
              <a:t>OUR GOAL</a:t>
            </a:r>
          </a:p>
        </p:txBody>
      </p:sp>
      <p:sp>
        <p:nvSpPr>
          <p:cNvPr id="5" name="TextBox 4">
            <a:extLst>
              <a:ext uri="{FF2B5EF4-FFF2-40B4-BE49-F238E27FC236}">
                <a16:creationId xmlns:a16="http://schemas.microsoft.com/office/drawing/2014/main" id="{C1A7724D-8297-BC6C-B5FB-0B6FF2E67321}"/>
              </a:ext>
            </a:extLst>
          </p:cNvPr>
          <p:cNvSpPr txBox="1"/>
          <p:nvPr/>
        </p:nvSpPr>
        <p:spPr>
          <a:xfrm>
            <a:off x="853440" y="1228130"/>
            <a:ext cx="10795000" cy="4801314"/>
          </a:xfrm>
          <a:prstGeom prst="rect">
            <a:avLst/>
          </a:prstGeom>
          <a:noFill/>
        </p:spPr>
        <p:txBody>
          <a:bodyPr wrap="square" rtlCol="0">
            <a:spAutoFit/>
          </a:bodyPr>
          <a:lstStyle/>
          <a:p>
            <a:r>
              <a:rPr lang="en-US" dirty="0"/>
              <a:t>Our goal is to develop a user friendly Interface with machine learning (ML) model for predicting Chronic Kidney Disease (CKD) based on various patient attributes and clinical data. Additionally, we aim to provide suggestions for preventing or managing the disease effectively. In summary, your goals include:</a:t>
            </a:r>
          </a:p>
          <a:p>
            <a:endParaRPr lang="en-US" dirty="0"/>
          </a:p>
          <a:p>
            <a:r>
              <a:rPr lang="en-US" dirty="0"/>
              <a:t>1. Building an ML model: Develop a predictive model that accurately identifies the presence or absence of CKD based on input features such as age, blood pressure, urine analysis results, and other relevant medical data.</a:t>
            </a:r>
          </a:p>
          <a:p>
            <a:endParaRPr lang="en-US" dirty="0"/>
          </a:p>
          <a:p>
            <a:r>
              <a:rPr lang="en-US" dirty="0"/>
              <a:t>2. Providing preventive suggestions: Utilize insights from the ML model to offer personalized recommendations for preventing CKD, such as lifestyle modifications (e.g., diet, exercise), early detection strategies, and regular monitoring of risk factors.</a:t>
            </a:r>
          </a:p>
          <a:p>
            <a:endParaRPr lang="en-US" dirty="0"/>
          </a:p>
          <a:p>
            <a:r>
              <a:rPr lang="en-US" dirty="0"/>
              <a:t>3. Offering treatment recommendations: For individuals diagnosed with CKD, leverage the ML model to provide tailored suggestions for managing the condition, including medication adherence, dietary guidelines, and lifestyle interventions to slow disease progression and minimize complications.</a:t>
            </a:r>
          </a:p>
          <a:p>
            <a:endParaRPr lang="en-US" dirty="0"/>
          </a:p>
          <a:p>
            <a:r>
              <a:rPr lang="en-US" dirty="0"/>
              <a:t>By achieving these goals, our ML model can contribute to early detection, proactive management, and improved outcomes for individuals at risk of or affected by Chronic Kidney Disease.</a:t>
            </a:r>
            <a:endParaRPr lang="en-IN" dirty="0"/>
          </a:p>
        </p:txBody>
      </p:sp>
    </p:spTree>
    <p:extLst>
      <p:ext uri="{BB962C8B-B14F-4D97-AF65-F5344CB8AC3E}">
        <p14:creationId xmlns:p14="http://schemas.microsoft.com/office/powerpoint/2010/main" val="64854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4CA2-26B4-64E0-1E6A-601FCDDB1CF5}"/>
              </a:ext>
            </a:extLst>
          </p:cNvPr>
          <p:cNvSpPr>
            <a:spLocks noGrp="1"/>
          </p:cNvSpPr>
          <p:nvPr>
            <p:ph type="title"/>
          </p:nvPr>
        </p:nvSpPr>
        <p:spPr>
          <a:xfrm>
            <a:off x="242206" y="881287"/>
            <a:ext cx="6678385" cy="1325563"/>
          </a:xfrm>
        </p:spPr>
        <p:txBody>
          <a:bodyPr/>
          <a:lstStyle/>
          <a:p>
            <a:r>
              <a:rPr lang="en-US" dirty="0"/>
              <a:t>USER INTERFACE</a:t>
            </a:r>
            <a:endParaRPr lang="en-IN" dirty="0"/>
          </a:p>
        </p:txBody>
      </p:sp>
      <p:sp>
        <p:nvSpPr>
          <p:cNvPr id="3" name="Text Placeholder 2">
            <a:extLst>
              <a:ext uri="{FF2B5EF4-FFF2-40B4-BE49-F238E27FC236}">
                <a16:creationId xmlns:a16="http://schemas.microsoft.com/office/drawing/2014/main" id="{0EB2CF7B-481A-90FA-9C7F-7CDF4A6FF442}"/>
              </a:ext>
            </a:extLst>
          </p:cNvPr>
          <p:cNvSpPr>
            <a:spLocks noGrp="1"/>
          </p:cNvSpPr>
          <p:nvPr>
            <p:ph type="body" sz="quarter" idx="13"/>
          </p:nvPr>
        </p:nvSpPr>
        <p:spPr>
          <a:xfrm>
            <a:off x="171449" y="2274658"/>
            <a:ext cx="5029201" cy="743178"/>
          </a:xfrm>
        </p:spPr>
        <p:txBody>
          <a:bodyPr/>
          <a:lstStyle/>
          <a:p>
            <a:r>
              <a:rPr lang="en-US" dirty="0"/>
              <a:t>User has to click the “check” button to enter into the test</a:t>
            </a:r>
            <a:endParaRPr lang="en-IN" dirty="0"/>
          </a:p>
        </p:txBody>
      </p:sp>
      <p:sp>
        <p:nvSpPr>
          <p:cNvPr id="4" name="Text Placeholder 3">
            <a:extLst>
              <a:ext uri="{FF2B5EF4-FFF2-40B4-BE49-F238E27FC236}">
                <a16:creationId xmlns:a16="http://schemas.microsoft.com/office/drawing/2014/main" id="{5401AD31-0704-97D0-C97A-A4F29F6A52F7}"/>
              </a:ext>
            </a:extLst>
          </p:cNvPr>
          <p:cNvSpPr>
            <a:spLocks noGrp="1"/>
          </p:cNvSpPr>
          <p:nvPr>
            <p:ph type="body" sz="quarter" idx="16"/>
          </p:nvPr>
        </p:nvSpPr>
        <p:spPr>
          <a:xfrm>
            <a:off x="171450" y="3533775"/>
            <a:ext cx="5029200" cy="2057400"/>
          </a:xfrm>
        </p:spPr>
        <p:txBody>
          <a:bodyPr/>
          <a:lstStyle/>
          <a:p>
            <a:r>
              <a:rPr lang="en-US" sz="2000" dirty="0"/>
              <a:t>User has to select multiple option from the select to get the over all kidney related and health information like </a:t>
            </a:r>
            <a:r>
              <a:rPr lang="en-US" sz="2000" dirty="0" err="1"/>
              <a:t>Age,bp,sugar</a:t>
            </a:r>
            <a:r>
              <a:rPr lang="en-US" sz="2000" dirty="0"/>
              <a:t> and other 22 attributes</a:t>
            </a:r>
            <a:endParaRPr lang="en-IN" sz="2000" dirty="0"/>
          </a:p>
        </p:txBody>
      </p:sp>
      <p:sp>
        <p:nvSpPr>
          <p:cNvPr id="6" name="Text Placeholder 5">
            <a:extLst>
              <a:ext uri="{FF2B5EF4-FFF2-40B4-BE49-F238E27FC236}">
                <a16:creationId xmlns:a16="http://schemas.microsoft.com/office/drawing/2014/main" id="{37FB21FC-ED67-4E2F-C583-4CC9384E0169}"/>
              </a:ext>
            </a:extLst>
          </p:cNvPr>
          <p:cNvSpPr>
            <a:spLocks noGrp="1"/>
          </p:cNvSpPr>
          <p:nvPr>
            <p:ph type="body" sz="quarter" idx="20"/>
          </p:nvPr>
        </p:nvSpPr>
        <p:spPr/>
        <p:txBody>
          <a:bodyPr/>
          <a:lstStyle/>
          <a:p>
            <a:endParaRPr lang="en-IN"/>
          </a:p>
        </p:txBody>
      </p:sp>
      <p:pic>
        <p:nvPicPr>
          <p:cNvPr id="17" name="Picture 16">
            <a:extLst>
              <a:ext uri="{FF2B5EF4-FFF2-40B4-BE49-F238E27FC236}">
                <a16:creationId xmlns:a16="http://schemas.microsoft.com/office/drawing/2014/main" id="{24C06C47-22F0-6E72-F332-2ADDEB9A5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650" y="1143906"/>
            <a:ext cx="6991350" cy="4147326"/>
          </a:xfrm>
          <a:prstGeom prst="rect">
            <a:avLst/>
          </a:prstGeom>
        </p:spPr>
      </p:pic>
    </p:spTree>
    <p:extLst>
      <p:ext uri="{BB962C8B-B14F-4D97-AF65-F5344CB8AC3E}">
        <p14:creationId xmlns:p14="http://schemas.microsoft.com/office/powerpoint/2010/main" val="295003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3F5417-E8E8-4333-53B0-7DE786E854C1}"/>
              </a:ext>
            </a:extLst>
          </p:cNvPr>
          <p:cNvSpPr txBox="1"/>
          <p:nvPr/>
        </p:nvSpPr>
        <p:spPr>
          <a:xfrm>
            <a:off x="409575" y="504825"/>
            <a:ext cx="11372850" cy="585787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226E1CFB-8556-32FE-A724-F7422C2B255A}"/>
              </a:ext>
            </a:extLst>
          </p:cNvPr>
          <p:cNvSpPr txBox="1"/>
          <p:nvPr/>
        </p:nvSpPr>
        <p:spPr>
          <a:xfrm>
            <a:off x="409575" y="504825"/>
            <a:ext cx="11277600" cy="646331"/>
          </a:xfrm>
          <a:prstGeom prst="rect">
            <a:avLst/>
          </a:prstGeom>
          <a:noFill/>
        </p:spPr>
        <p:txBody>
          <a:bodyPr wrap="square" rtlCol="0">
            <a:spAutoFit/>
          </a:bodyPr>
          <a:lstStyle/>
          <a:p>
            <a:r>
              <a:rPr lang="en-US" b="1" i="1" dirty="0">
                <a:effectLst>
                  <a:outerShdw blurRad="38100" dist="38100" dir="2700000" algn="tl">
                    <a:srgbClr val="000000">
                      <a:alpha val="43137"/>
                    </a:srgbClr>
                  </a:outerShdw>
                </a:effectLst>
              </a:rPr>
              <a:t>Then you are redirected to a new page where you are asked to fill the form or list of things that reflect your health.</a:t>
            </a:r>
          </a:p>
          <a:p>
            <a:endParaRPr lang="en-IN" b="1" i="1"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144ADC2C-4AF5-74DF-034F-518868C21141}"/>
              </a:ext>
            </a:extLst>
          </p:cNvPr>
          <p:cNvSpPr txBox="1"/>
          <p:nvPr/>
        </p:nvSpPr>
        <p:spPr>
          <a:xfrm>
            <a:off x="514350" y="1151156"/>
            <a:ext cx="11496675" cy="5909310"/>
          </a:xfrm>
          <a:prstGeom prst="rect">
            <a:avLst/>
          </a:prstGeom>
          <a:noFill/>
        </p:spPr>
        <p:txBody>
          <a:bodyPr wrap="square" rtlCol="0">
            <a:spAutoFit/>
          </a:bodyPr>
          <a:lstStyle/>
          <a:p>
            <a:r>
              <a:rPr lang="en-IN" dirty="0"/>
              <a:t>	1.Age(numerical)</a:t>
            </a:r>
          </a:p>
          <a:p>
            <a:r>
              <a:rPr lang="en-IN" dirty="0"/>
              <a:t>  	  	age in years</a:t>
            </a:r>
          </a:p>
          <a:p>
            <a:r>
              <a:rPr lang="en-IN" dirty="0"/>
              <a:t> 	2.Blood Pressure(numerical)</a:t>
            </a:r>
          </a:p>
          <a:p>
            <a:r>
              <a:rPr lang="en-IN" dirty="0"/>
              <a:t>	       	bp in mm/Hg</a:t>
            </a:r>
          </a:p>
          <a:p>
            <a:r>
              <a:rPr lang="en-IN" dirty="0"/>
              <a:t> 	3.Specific Gravity(nominal)</a:t>
            </a:r>
          </a:p>
          <a:p>
            <a:r>
              <a:rPr lang="en-IN" dirty="0"/>
              <a:t>	  	sg - (1.005,1.010,1.015,1.020,1.025)</a:t>
            </a:r>
          </a:p>
          <a:p>
            <a:r>
              <a:rPr lang="en-IN" dirty="0"/>
              <a:t> 	4.Albumin(nominal)</a:t>
            </a:r>
          </a:p>
          <a:p>
            <a:r>
              <a:rPr lang="en-IN" dirty="0"/>
              <a:t>		al - (0,1,2,3,4,5)</a:t>
            </a:r>
          </a:p>
          <a:p>
            <a:r>
              <a:rPr lang="en-IN" dirty="0"/>
              <a:t> 	5.Sugar(nominal)</a:t>
            </a:r>
          </a:p>
          <a:p>
            <a:r>
              <a:rPr lang="en-IN" dirty="0"/>
              <a:t>		</a:t>
            </a:r>
            <a:r>
              <a:rPr lang="en-IN" dirty="0" err="1"/>
              <a:t>su</a:t>
            </a:r>
            <a:r>
              <a:rPr lang="en-IN" dirty="0"/>
              <a:t> - (0,1,2,3,4,5)</a:t>
            </a:r>
          </a:p>
          <a:p>
            <a:r>
              <a:rPr lang="en-IN" dirty="0"/>
              <a:t> 	6.Red Blood Cells(nominal)</a:t>
            </a:r>
          </a:p>
          <a:p>
            <a:r>
              <a:rPr lang="en-IN" dirty="0"/>
              <a:t>		</a:t>
            </a:r>
            <a:r>
              <a:rPr lang="en-IN" dirty="0" err="1"/>
              <a:t>rbc</a:t>
            </a:r>
            <a:r>
              <a:rPr lang="en-IN" dirty="0"/>
              <a:t> - (</a:t>
            </a:r>
            <a:r>
              <a:rPr lang="en-IN" dirty="0" err="1"/>
              <a:t>normal,abnormal</a:t>
            </a:r>
            <a:r>
              <a:rPr lang="en-IN" dirty="0"/>
              <a:t>)</a:t>
            </a:r>
          </a:p>
          <a:p>
            <a:r>
              <a:rPr lang="en-IN" dirty="0"/>
              <a:t> 	7.Pc Cell (nominal)</a:t>
            </a:r>
          </a:p>
          <a:p>
            <a:r>
              <a:rPr lang="en-IN" dirty="0"/>
              <a:t>		pc - (</a:t>
            </a:r>
            <a:r>
              <a:rPr lang="en-IN" dirty="0" err="1"/>
              <a:t>normal,abnormal</a:t>
            </a:r>
            <a:r>
              <a:rPr lang="en-IN" dirty="0"/>
              <a:t>)</a:t>
            </a:r>
          </a:p>
          <a:p>
            <a:r>
              <a:rPr lang="en-IN" dirty="0"/>
              <a:t> 	8.Pcc Cell clumps(nominal)</a:t>
            </a:r>
          </a:p>
          <a:p>
            <a:r>
              <a:rPr lang="en-IN" dirty="0"/>
              <a:t>		</a:t>
            </a:r>
            <a:r>
              <a:rPr lang="en-IN" dirty="0" err="1"/>
              <a:t>pcc</a:t>
            </a:r>
            <a:r>
              <a:rPr lang="en-IN" dirty="0"/>
              <a:t> - (</a:t>
            </a:r>
            <a:r>
              <a:rPr lang="en-IN" dirty="0" err="1"/>
              <a:t>present,notpresent</a:t>
            </a:r>
            <a:r>
              <a:rPr lang="en-IN" dirty="0"/>
              <a:t>)</a:t>
            </a:r>
          </a:p>
          <a:p>
            <a:r>
              <a:rPr lang="en-IN" dirty="0"/>
              <a:t> 	9.Bacteria(nominal)</a:t>
            </a:r>
          </a:p>
          <a:p>
            <a:r>
              <a:rPr lang="en-IN" dirty="0"/>
              <a:t>		</a:t>
            </a:r>
            <a:r>
              <a:rPr lang="en-IN" dirty="0" err="1"/>
              <a:t>ba</a:t>
            </a:r>
            <a:r>
              <a:rPr lang="en-IN" dirty="0"/>
              <a:t>  - (</a:t>
            </a:r>
            <a:r>
              <a:rPr lang="en-IN" dirty="0" err="1"/>
              <a:t>present,notpresent</a:t>
            </a:r>
            <a:r>
              <a:rPr lang="en-IN" dirty="0"/>
              <a:t>)</a:t>
            </a:r>
          </a:p>
          <a:p>
            <a:r>
              <a:rPr lang="en-IN" dirty="0"/>
              <a:t> 	10.Blood Glucose Random(numerical)		</a:t>
            </a:r>
          </a:p>
          <a:p>
            <a:r>
              <a:rPr lang="en-IN" dirty="0"/>
              <a:t>		</a:t>
            </a:r>
            <a:r>
              <a:rPr lang="en-IN" dirty="0" err="1"/>
              <a:t>bgr</a:t>
            </a:r>
            <a:r>
              <a:rPr lang="en-IN" dirty="0"/>
              <a:t> in mgs/dl</a:t>
            </a:r>
          </a:p>
          <a:p>
            <a:r>
              <a:rPr lang="en-IN" dirty="0"/>
              <a:t> </a:t>
            </a:r>
          </a:p>
        </p:txBody>
      </p:sp>
      <p:sp>
        <p:nvSpPr>
          <p:cNvPr id="10" name="TextBox 9">
            <a:extLst>
              <a:ext uri="{FF2B5EF4-FFF2-40B4-BE49-F238E27FC236}">
                <a16:creationId xmlns:a16="http://schemas.microsoft.com/office/drawing/2014/main" id="{461D3860-9262-313A-7284-BECDC36CB10B}"/>
              </a:ext>
            </a:extLst>
          </p:cNvPr>
          <p:cNvSpPr txBox="1"/>
          <p:nvPr/>
        </p:nvSpPr>
        <p:spPr>
          <a:xfrm>
            <a:off x="6610350" y="1151156"/>
            <a:ext cx="5276850" cy="5632311"/>
          </a:xfrm>
          <a:prstGeom prst="rect">
            <a:avLst/>
          </a:prstGeom>
          <a:noFill/>
        </p:spPr>
        <p:txBody>
          <a:bodyPr wrap="square" rtlCol="0">
            <a:spAutoFit/>
          </a:bodyPr>
          <a:lstStyle/>
          <a:p>
            <a:r>
              <a:rPr lang="en-IN" dirty="0"/>
              <a:t>	11.Blood Urea(numerical)	</a:t>
            </a:r>
          </a:p>
          <a:p>
            <a:r>
              <a:rPr lang="en-IN" dirty="0"/>
              <a:t>		</a:t>
            </a:r>
            <a:r>
              <a:rPr lang="en-IN" dirty="0" err="1"/>
              <a:t>bu</a:t>
            </a:r>
            <a:r>
              <a:rPr lang="en-IN" dirty="0"/>
              <a:t> in mgs/dl</a:t>
            </a:r>
          </a:p>
          <a:p>
            <a:r>
              <a:rPr lang="en-IN" dirty="0"/>
              <a:t> 	12.Serum Creatinine(numerical)	</a:t>
            </a:r>
          </a:p>
          <a:p>
            <a:r>
              <a:rPr lang="en-IN" dirty="0"/>
              <a:t>		</a:t>
            </a:r>
            <a:r>
              <a:rPr lang="en-IN" dirty="0" err="1"/>
              <a:t>sc</a:t>
            </a:r>
            <a:r>
              <a:rPr lang="en-IN" dirty="0"/>
              <a:t> in mgs/dl</a:t>
            </a:r>
          </a:p>
          <a:p>
            <a:r>
              <a:rPr lang="en-IN" dirty="0"/>
              <a:t> 	13.Sodium(numerical)</a:t>
            </a:r>
          </a:p>
          <a:p>
            <a:r>
              <a:rPr lang="en-IN" dirty="0"/>
              <a:t>		sod in </a:t>
            </a:r>
            <a:r>
              <a:rPr lang="en-IN" dirty="0" err="1"/>
              <a:t>mEq</a:t>
            </a:r>
            <a:r>
              <a:rPr lang="en-IN" dirty="0"/>
              <a:t>/L</a:t>
            </a:r>
          </a:p>
          <a:p>
            <a:r>
              <a:rPr lang="en-IN" dirty="0"/>
              <a:t> 	14.Potassium(numerical)	</a:t>
            </a:r>
          </a:p>
          <a:p>
            <a:r>
              <a:rPr lang="en-IN" dirty="0"/>
              <a:t>		pot in </a:t>
            </a:r>
            <a:r>
              <a:rPr lang="en-IN" dirty="0" err="1"/>
              <a:t>mEq</a:t>
            </a:r>
            <a:r>
              <a:rPr lang="en-IN" dirty="0"/>
              <a:t>/L</a:t>
            </a:r>
          </a:p>
          <a:p>
            <a:r>
              <a:rPr lang="en-IN" dirty="0"/>
              <a:t> 	15.Hemoglobin(numerical)</a:t>
            </a:r>
          </a:p>
          <a:p>
            <a:r>
              <a:rPr lang="en-IN" dirty="0"/>
              <a:t>		</a:t>
            </a:r>
            <a:r>
              <a:rPr lang="en-IN" dirty="0" err="1"/>
              <a:t>hemo</a:t>
            </a:r>
            <a:r>
              <a:rPr lang="en-IN" dirty="0"/>
              <a:t> in </a:t>
            </a:r>
            <a:r>
              <a:rPr lang="en-IN" dirty="0" err="1"/>
              <a:t>gms</a:t>
            </a:r>
            <a:endParaRPr lang="en-IN" dirty="0"/>
          </a:p>
          <a:p>
            <a:r>
              <a:rPr lang="en-IN" dirty="0"/>
              <a:t> 	16.Packed  Cell Volume(numerical)</a:t>
            </a:r>
          </a:p>
          <a:p>
            <a:r>
              <a:rPr lang="en-IN" dirty="0"/>
              <a:t> 	17.White Blood Cell Count(numerical)</a:t>
            </a:r>
          </a:p>
          <a:p>
            <a:r>
              <a:rPr lang="en-IN" dirty="0"/>
              <a:t>		</a:t>
            </a:r>
            <a:r>
              <a:rPr lang="en-IN" dirty="0" err="1"/>
              <a:t>wc</a:t>
            </a:r>
            <a:r>
              <a:rPr lang="en-IN" dirty="0"/>
              <a:t> in cells/</a:t>
            </a:r>
            <a:r>
              <a:rPr lang="en-IN" dirty="0" err="1"/>
              <a:t>cumm</a:t>
            </a:r>
            <a:endParaRPr lang="en-IN" dirty="0"/>
          </a:p>
          <a:p>
            <a:r>
              <a:rPr lang="en-IN" dirty="0"/>
              <a:t> 	18.Red Blood Cell Count(numerical)	</a:t>
            </a:r>
          </a:p>
          <a:p>
            <a:r>
              <a:rPr lang="en-IN" dirty="0"/>
              <a:t>		</a:t>
            </a:r>
            <a:r>
              <a:rPr lang="en-IN" dirty="0" err="1"/>
              <a:t>rc</a:t>
            </a:r>
            <a:r>
              <a:rPr lang="en-IN" dirty="0"/>
              <a:t> in millions/</a:t>
            </a:r>
            <a:r>
              <a:rPr lang="en-IN" dirty="0" err="1"/>
              <a:t>cmm</a:t>
            </a:r>
            <a:endParaRPr lang="en-IN" dirty="0"/>
          </a:p>
          <a:p>
            <a:r>
              <a:rPr lang="en-IN" dirty="0"/>
              <a:t> 	19.Hypertension(nominal)	</a:t>
            </a:r>
          </a:p>
          <a:p>
            <a:r>
              <a:rPr lang="en-IN" dirty="0"/>
              <a:t>		</a:t>
            </a:r>
            <a:r>
              <a:rPr lang="en-IN" dirty="0" err="1"/>
              <a:t>htn</a:t>
            </a:r>
            <a:r>
              <a:rPr lang="en-IN" dirty="0"/>
              <a:t> - (</a:t>
            </a:r>
            <a:r>
              <a:rPr lang="en-IN" dirty="0" err="1"/>
              <a:t>yes,no</a:t>
            </a:r>
            <a:r>
              <a:rPr lang="en-IN" dirty="0"/>
              <a:t>)</a:t>
            </a:r>
          </a:p>
          <a:p>
            <a:r>
              <a:rPr lang="en-IN" dirty="0"/>
              <a:t> 	20.Diabetes Mellitus(nominal)	</a:t>
            </a:r>
          </a:p>
          <a:p>
            <a:r>
              <a:rPr lang="en-IN" dirty="0"/>
              <a:t>		dm - (</a:t>
            </a:r>
            <a:r>
              <a:rPr lang="en-IN" dirty="0" err="1"/>
              <a:t>yes,no</a:t>
            </a:r>
            <a:r>
              <a:rPr lang="en-IN" dirty="0"/>
              <a:t>)</a:t>
            </a:r>
          </a:p>
          <a:p>
            <a:r>
              <a:rPr lang="en-IN" dirty="0"/>
              <a:t> 	</a:t>
            </a:r>
          </a:p>
        </p:txBody>
      </p:sp>
    </p:spTree>
    <p:extLst>
      <p:ext uri="{BB962C8B-B14F-4D97-AF65-F5344CB8AC3E}">
        <p14:creationId xmlns:p14="http://schemas.microsoft.com/office/powerpoint/2010/main" val="15740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0E807-1E84-CFE4-A8A4-B5B789FAD0A0}"/>
              </a:ext>
            </a:extLst>
          </p:cNvPr>
          <p:cNvSpPr txBox="1"/>
          <p:nvPr/>
        </p:nvSpPr>
        <p:spPr>
          <a:xfrm>
            <a:off x="276225" y="390525"/>
            <a:ext cx="11544300" cy="3139321"/>
          </a:xfrm>
          <a:prstGeom prst="rect">
            <a:avLst/>
          </a:prstGeom>
          <a:noFill/>
        </p:spPr>
        <p:txBody>
          <a:bodyPr wrap="square" rtlCol="0">
            <a:spAutoFit/>
          </a:bodyPr>
          <a:lstStyle/>
          <a:p>
            <a:r>
              <a:rPr lang="en-IN" dirty="0"/>
              <a:t>21.Coronary Artery Disease(nominal)</a:t>
            </a:r>
          </a:p>
          <a:p>
            <a:r>
              <a:rPr lang="en-IN" dirty="0"/>
              <a:t>		cad - (</a:t>
            </a:r>
            <a:r>
              <a:rPr lang="en-IN" dirty="0" err="1"/>
              <a:t>yes,no</a:t>
            </a:r>
            <a:r>
              <a:rPr lang="en-IN" dirty="0"/>
              <a:t>)</a:t>
            </a:r>
          </a:p>
          <a:p>
            <a:r>
              <a:rPr lang="en-IN" dirty="0"/>
              <a:t> 	22.Appetite(nominal)	</a:t>
            </a:r>
          </a:p>
          <a:p>
            <a:r>
              <a:rPr lang="en-IN" dirty="0"/>
              <a:t>		</a:t>
            </a:r>
            <a:r>
              <a:rPr lang="en-IN" dirty="0" err="1"/>
              <a:t>appet</a:t>
            </a:r>
            <a:r>
              <a:rPr lang="en-IN" dirty="0"/>
              <a:t> - (</a:t>
            </a:r>
            <a:r>
              <a:rPr lang="en-IN" dirty="0" err="1"/>
              <a:t>good,poor</a:t>
            </a:r>
            <a:r>
              <a:rPr lang="en-IN" dirty="0"/>
              <a:t>)</a:t>
            </a:r>
          </a:p>
          <a:p>
            <a:r>
              <a:rPr lang="en-IN" dirty="0"/>
              <a:t> 	23.Pedal </a:t>
            </a:r>
            <a:r>
              <a:rPr lang="en-IN" dirty="0" err="1"/>
              <a:t>Edema</a:t>
            </a:r>
            <a:r>
              <a:rPr lang="en-IN" dirty="0"/>
              <a:t>(nominal)</a:t>
            </a:r>
          </a:p>
          <a:p>
            <a:r>
              <a:rPr lang="en-IN" dirty="0"/>
              <a:t>		pe - (</a:t>
            </a:r>
            <a:r>
              <a:rPr lang="en-IN" dirty="0" err="1"/>
              <a:t>yes,no</a:t>
            </a:r>
            <a:r>
              <a:rPr lang="en-IN" dirty="0"/>
              <a:t>)	</a:t>
            </a:r>
          </a:p>
          <a:p>
            <a:r>
              <a:rPr lang="en-IN" dirty="0"/>
              <a:t> 	24.Anemia(nominal)</a:t>
            </a:r>
          </a:p>
          <a:p>
            <a:r>
              <a:rPr lang="en-IN" dirty="0"/>
              <a:t>		</a:t>
            </a:r>
            <a:r>
              <a:rPr lang="en-IN" dirty="0" err="1"/>
              <a:t>ane</a:t>
            </a:r>
            <a:r>
              <a:rPr lang="en-IN" dirty="0"/>
              <a:t> - (</a:t>
            </a:r>
            <a:r>
              <a:rPr lang="en-IN" dirty="0" err="1"/>
              <a:t>yes,no</a:t>
            </a:r>
            <a:r>
              <a:rPr lang="en-IN" dirty="0"/>
              <a:t>)</a:t>
            </a:r>
          </a:p>
          <a:p>
            <a:r>
              <a:rPr lang="en-IN" dirty="0"/>
              <a:t> 	25.Class (nominal)		</a:t>
            </a:r>
          </a:p>
          <a:p>
            <a:r>
              <a:rPr lang="en-IN" dirty="0"/>
              <a:t>		class - (</a:t>
            </a:r>
            <a:r>
              <a:rPr lang="en-IN" dirty="0" err="1"/>
              <a:t>ckd,notckd</a:t>
            </a:r>
            <a:r>
              <a:rPr lang="en-IN" dirty="0"/>
              <a:t>)</a:t>
            </a:r>
          </a:p>
          <a:p>
            <a:endParaRPr lang="en-IN" dirty="0"/>
          </a:p>
        </p:txBody>
      </p:sp>
      <p:sp>
        <p:nvSpPr>
          <p:cNvPr id="3" name="TextBox 2">
            <a:extLst>
              <a:ext uri="{FF2B5EF4-FFF2-40B4-BE49-F238E27FC236}">
                <a16:creationId xmlns:a16="http://schemas.microsoft.com/office/drawing/2014/main" id="{598DA9DC-4041-6CE4-A625-1A8866607ACB}"/>
              </a:ext>
            </a:extLst>
          </p:cNvPr>
          <p:cNvSpPr txBox="1"/>
          <p:nvPr/>
        </p:nvSpPr>
        <p:spPr>
          <a:xfrm>
            <a:off x="638175" y="3724275"/>
            <a:ext cx="10401300" cy="646331"/>
          </a:xfrm>
          <a:prstGeom prst="rect">
            <a:avLst/>
          </a:prstGeom>
          <a:noFill/>
        </p:spPr>
        <p:txBody>
          <a:bodyPr wrap="square" rtlCol="0">
            <a:spAutoFit/>
          </a:bodyPr>
          <a:lstStyle/>
          <a:p>
            <a:r>
              <a:rPr lang="en-US" dirty="0"/>
              <a:t>Now , Our Machine Learning Model determines whether the person has Chronic Kidney Disease  based their given inputs</a:t>
            </a:r>
            <a:endParaRPr lang="en-IN" dirty="0"/>
          </a:p>
        </p:txBody>
      </p:sp>
    </p:spTree>
    <p:extLst>
      <p:ext uri="{BB962C8B-B14F-4D97-AF65-F5344CB8AC3E}">
        <p14:creationId xmlns:p14="http://schemas.microsoft.com/office/powerpoint/2010/main" val="391747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FE757-6027-5FD5-2FE6-2CE3A147C2F0}"/>
              </a:ext>
            </a:extLst>
          </p:cNvPr>
          <p:cNvSpPr txBox="1"/>
          <p:nvPr/>
        </p:nvSpPr>
        <p:spPr>
          <a:xfrm>
            <a:off x="193040" y="264160"/>
            <a:ext cx="9743440" cy="923330"/>
          </a:xfrm>
          <a:prstGeom prst="rect">
            <a:avLst/>
          </a:prstGeom>
          <a:noFill/>
        </p:spPr>
        <p:txBody>
          <a:bodyPr wrap="square" rtlCol="0">
            <a:spAutoFit/>
          </a:bodyPr>
          <a:lstStyle/>
          <a:p>
            <a:r>
              <a:rPr lang="en-IN" sz="5400" dirty="0">
                <a:solidFill>
                  <a:srgbClr val="002060"/>
                </a:solidFill>
              </a:rPr>
              <a:t>TECHNOLOGIES WE USED</a:t>
            </a:r>
          </a:p>
        </p:txBody>
      </p:sp>
      <p:pic>
        <p:nvPicPr>
          <p:cNvPr id="4" name="Picture 3">
            <a:extLst>
              <a:ext uri="{FF2B5EF4-FFF2-40B4-BE49-F238E27FC236}">
                <a16:creationId xmlns:a16="http://schemas.microsoft.com/office/drawing/2014/main" id="{9BA18EB4-5BA1-E5D7-4FE7-9001E0CAE1D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8118" y="1305178"/>
            <a:ext cx="3809524" cy="1269841"/>
          </a:xfrm>
          <a:prstGeom prst="rect">
            <a:avLst/>
          </a:prstGeom>
        </p:spPr>
      </p:pic>
      <p:sp>
        <p:nvSpPr>
          <p:cNvPr id="5" name="TextBox 4">
            <a:extLst>
              <a:ext uri="{FF2B5EF4-FFF2-40B4-BE49-F238E27FC236}">
                <a16:creationId xmlns:a16="http://schemas.microsoft.com/office/drawing/2014/main" id="{0D060013-AC75-BC07-8FC2-3D1C458AFF2A}"/>
              </a:ext>
            </a:extLst>
          </p:cNvPr>
          <p:cNvSpPr txBox="1"/>
          <p:nvPr/>
        </p:nvSpPr>
        <p:spPr>
          <a:xfrm>
            <a:off x="889238" y="2926000"/>
            <a:ext cx="3809524" cy="230832"/>
          </a:xfrm>
          <a:prstGeom prst="rect">
            <a:avLst/>
          </a:prstGeom>
          <a:noFill/>
        </p:spPr>
        <p:txBody>
          <a:bodyPr wrap="square" rtlCol="0">
            <a:spAutoFit/>
          </a:bodyPr>
          <a:lstStyle/>
          <a:p>
            <a:r>
              <a:rPr lang="en-IN" sz="900">
                <a:hlinkClick r:id="rId3" tooltip="https://markus-gattol.name/ws/mongodb.html"/>
              </a:rPr>
              <a:t>This Photo</a:t>
            </a:r>
            <a:r>
              <a:rPr lang="en-IN" sz="900"/>
              <a:t> by Unknown Author is licensed under </a:t>
            </a:r>
            <a:r>
              <a:rPr lang="en-IN" sz="900">
                <a:hlinkClick r:id="rId4" tooltip="https://creativecommons.org/licenses/by-sa/3.0/"/>
              </a:rPr>
              <a:t>CC BY-SA</a:t>
            </a:r>
            <a:endParaRPr lang="en-IN" sz="900"/>
          </a:p>
        </p:txBody>
      </p:sp>
      <p:pic>
        <p:nvPicPr>
          <p:cNvPr id="10" name="Picture 9">
            <a:extLst>
              <a:ext uri="{FF2B5EF4-FFF2-40B4-BE49-F238E27FC236}">
                <a16:creationId xmlns:a16="http://schemas.microsoft.com/office/drawing/2014/main" id="{FC9DE96A-D4EA-450D-AFC5-94AE6D1F15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438" y="2952594"/>
            <a:ext cx="4226562" cy="3241284"/>
          </a:xfrm>
          <a:prstGeom prst="rect">
            <a:avLst/>
          </a:prstGeom>
        </p:spPr>
      </p:pic>
      <p:pic>
        <p:nvPicPr>
          <p:cNvPr id="13" name="Picture 12">
            <a:extLst>
              <a:ext uri="{FF2B5EF4-FFF2-40B4-BE49-F238E27FC236}">
                <a16:creationId xmlns:a16="http://schemas.microsoft.com/office/drawing/2014/main" id="{33B803D8-E707-EC54-8C1D-A60D9D32ED36}"/>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318760" y="1342662"/>
            <a:ext cx="2585720" cy="2397529"/>
          </a:xfrm>
          <a:prstGeom prst="rect">
            <a:avLst/>
          </a:prstGeom>
        </p:spPr>
      </p:pic>
      <p:sp>
        <p:nvSpPr>
          <p:cNvPr id="14" name="TextBox 13">
            <a:extLst>
              <a:ext uri="{FF2B5EF4-FFF2-40B4-BE49-F238E27FC236}">
                <a16:creationId xmlns:a16="http://schemas.microsoft.com/office/drawing/2014/main" id="{3508C094-DAEC-B60D-E8E2-3659F73AF717}"/>
              </a:ext>
            </a:extLst>
          </p:cNvPr>
          <p:cNvSpPr txBox="1"/>
          <p:nvPr/>
        </p:nvSpPr>
        <p:spPr>
          <a:xfrm>
            <a:off x="5318760" y="8200662"/>
            <a:ext cx="1942136" cy="369332"/>
          </a:xfrm>
          <a:prstGeom prst="rect">
            <a:avLst/>
          </a:prstGeom>
          <a:noFill/>
        </p:spPr>
        <p:txBody>
          <a:bodyPr wrap="square" rtlCol="0">
            <a:spAutoFit/>
          </a:bodyPr>
          <a:lstStyle/>
          <a:p>
            <a:r>
              <a:rPr lang="en-IN" sz="900">
                <a:hlinkClick r:id="rId8" tooltip="https://ru.wikipedia.org/wiki/HTML"/>
              </a:rPr>
              <a:t>This Photo</a:t>
            </a:r>
            <a:r>
              <a:rPr lang="en-IN" sz="900"/>
              <a:t> by Unknown Author is licensed under </a:t>
            </a:r>
            <a:r>
              <a:rPr lang="en-IN" sz="900">
                <a:hlinkClick r:id="rId4" tooltip="https://creativecommons.org/licenses/by-sa/3.0/"/>
              </a:rPr>
              <a:t>CC BY-SA</a:t>
            </a:r>
            <a:endParaRPr lang="en-IN" sz="900"/>
          </a:p>
        </p:txBody>
      </p:sp>
      <p:pic>
        <p:nvPicPr>
          <p:cNvPr id="16" name="Picture 15">
            <a:extLst>
              <a:ext uri="{FF2B5EF4-FFF2-40B4-BE49-F238E27FC236}">
                <a16:creationId xmlns:a16="http://schemas.microsoft.com/office/drawing/2014/main" id="{9653C4DB-DC83-71B0-E87B-1BB75ED138DE}"/>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266905" y="1037106"/>
            <a:ext cx="3289573" cy="3008640"/>
          </a:xfrm>
          <a:prstGeom prst="rect">
            <a:avLst/>
          </a:prstGeom>
        </p:spPr>
      </p:pic>
      <p:pic>
        <p:nvPicPr>
          <p:cNvPr id="19" name="Picture 18">
            <a:extLst>
              <a:ext uri="{FF2B5EF4-FFF2-40B4-BE49-F238E27FC236}">
                <a16:creationId xmlns:a16="http://schemas.microsoft.com/office/drawing/2014/main" id="{8643186D-F27B-D2D2-2325-1D347A920A21}"/>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0083800" y="1708429"/>
            <a:ext cx="2031762" cy="2031762"/>
          </a:xfrm>
          <a:prstGeom prst="rect">
            <a:avLst/>
          </a:prstGeom>
        </p:spPr>
      </p:pic>
    </p:spTree>
    <p:extLst>
      <p:ext uri="{BB962C8B-B14F-4D97-AF65-F5344CB8AC3E}">
        <p14:creationId xmlns:p14="http://schemas.microsoft.com/office/powerpoint/2010/main" val="247721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F667B4-05E5-0A1D-35F5-E8CCC9F549B2}"/>
              </a:ext>
            </a:extLst>
          </p:cNvPr>
          <p:cNvSpPr txBox="1"/>
          <p:nvPr/>
        </p:nvSpPr>
        <p:spPr>
          <a:xfrm>
            <a:off x="365760" y="406400"/>
            <a:ext cx="11521440" cy="369332"/>
          </a:xfrm>
          <a:prstGeom prst="rect">
            <a:avLst/>
          </a:prstGeom>
          <a:noFill/>
        </p:spPr>
        <p:txBody>
          <a:bodyPr wrap="square" rtlCol="0">
            <a:spAutoFit/>
          </a:bodyPr>
          <a:lstStyle/>
          <a:p>
            <a:r>
              <a:rPr lang="en-US" dirty="0"/>
              <a:t>We gathered Dataset from Online and we cleaned and processed the data </a:t>
            </a:r>
            <a:endParaRPr lang="en-IN" dirty="0"/>
          </a:p>
        </p:txBody>
      </p:sp>
      <p:sp>
        <p:nvSpPr>
          <p:cNvPr id="5" name="TextBox 4">
            <a:extLst>
              <a:ext uri="{FF2B5EF4-FFF2-40B4-BE49-F238E27FC236}">
                <a16:creationId xmlns:a16="http://schemas.microsoft.com/office/drawing/2014/main" id="{F0471CB7-F6B2-F918-0435-7F3689883C8E}"/>
              </a:ext>
            </a:extLst>
          </p:cNvPr>
          <p:cNvSpPr txBox="1"/>
          <p:nvPr/>
        </p:nvSpPr>
        <p:spPr>
          <a:xfrm>
            <a:off x="365760" y="775732"/>
            <a:ext cx="11409680" cy="369332"/>
          </a:xfrm>
          <a:prstGeom prst="rect">
            <a:avLst/>
          </a:prstGeom>
          <a:noFill/>
        </p:spPr>
        <p:txBody>
          <a:bodyPr wrap="square" rtlCol="0">
            <a:spAutoFit/>
          </a:bodyPr>
          <a:lstStyle/>
          <a:p>
            <a:r>
              <a:rPr lang="en-US" dirty="0"/>
              <a:t>Here is the snap shot of the dataset we processed and through this we train our model </a:t>
            </a:r>
            <a:endParaRPr lang="en-IN" dirty="0"/>
          </a:p>
        </p:txBody>
      </p:sp>
      <p:pic>
        <p:nvPicPr>
          <p:cNvPr id="7" name="Picture 6">
            <a:extLst>
              <a:ext uri="{FF2B5EF4-FFF2-40B4-BE49-F238E27FC236}">
                <a16:creationId xmlns:a16="http://schemas.microsoft.com/office/drawing/2014/main" id="{57F75A57-66FA-FEFB-921D-C888D15D1075}"/>
              </a:ext>
            </a:extLst>
          </p:cNvPr>
          <p:cNvPicPr>
            <a:picLocks noChangeAspect="1"/>
          </p:cNvPicPr>
          <p:nvPr/>
        </p:nvPicPr>
        <p:blipFill>
          <a:blip r:embed="rId2"/>
          <a:stretch>
            <a:fillRect/>
          </a:stretch>
        </p:blipFill>
        <p:spPr>
          <a:xfrm>
            <a:off x="0" y="1280160"/>
            <a:ext cx="12192000" cy="5515730"/>
          </a:xfrm>
          <a:prstGeom prst="rect">
            <a:avLst/>
          </a:prstGeom>
        </p:spPr>
      </p:pic>
    </p:spTree>
    <p:extLst>
      <p:ext uri="{BB962C8B-B14F-4D97-AF65-F5344CB8AC3E}">
        <p14:creationId xmlns:p14="http://schemas.microsoft.com/office/powerpoint/2010/main" val="2679914195"/>
      </p:ext>
    </p:extLst>
  </p:cSld>
  <p:clrMapOvr>
    <a:masterClrMapping/>
  </p:clrMapOvr>
</p:sld>
</file>

<file path=ppt/theme/theme1.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269B64F-82F9-4496-ABC0-E584015C6CB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233</TotalTime>
  <Words>1045</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Poppins</vt:lpstr>
      <vt:lpstr>Times New Roman</vt:lpstr>
      <vt:lpstr>Wingdings</vt:lpstr>
      <vt:lpstr>1_Office Theme</vt:lpstr>
      <vt:lpstr>PowerPoint Presentation</vt:lpstr>
      <vt:lpstr>RENAL GUARDIAN</vt:lpstr>
      <vt:lpstr>PowerPoint Presentation</vt:lpstr>
      <vt:lpstr>PowerPoint Presentation</vt:lpstr>
      <vt:lpstr>USER INTERFACE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Aravind Usakoyala</dc:creator>
  <cp:lastModifiedBy>Aravind Usakoyala</cp:lastModifiedBy>
  <cp:revision>2</cp:revision>
  <dcterms:created xsi:type="dcterms:W3CDTF">2024-04-19T09:11:10Z</dcterms:created>
  <dcterms:modified xsi:type="dcterms:W3CDTF">2024-04-19T13:05:03Z</dcterms:modified>
</cp:coreProperties>
</file>