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45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CAC6-C9A9-5F85-2DC7-C0627BD89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C4C25-7703-2634-5660-B08612100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7A388-B1B8-3E4A-DC48-93D8FF57B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9498-8267-4EEA-A20E-3881AD8AF70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16A3-150F-7988-B2D3-90A09E69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B8AE3-E0C9-61C7-9A77-F411A0FF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4BD5-4163-4989-AF9A-D5055184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603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87ACE-865D-CA11-3199-54EE37401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E990-57D3-81FB-BB1A-4D722D3C0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6B3D1-7AFB-AB80-F7FB-E677D85C5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9498-8267-4EEA-A20E-3881AD8AF70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983ED-599A-8A95-67B9-20817A52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47B8B-DB5F-E52D-A5F3-7532A5BB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4BD5-4163-4989-AF9A-D5055184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05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72F33-482D-BA32-2B9B-2C707AD9F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1D09B-9E9F-1D4F-B677-162F4F50C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EC5F8-49CA-A05A-62ED-3F7EA525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9498-8267-4EEA-A20E-3881AD8AF70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186D7-4980-9651-6C2F-E6264BBA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19C46-1417-2E51-E0DE-459B56BD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4BD5-4163-4989-AF9A-D5055184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54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260E-A77C-E6A6-1657-9C8D91E6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29ADD-21E0-621F-1DB0-3E0A00230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B7E59-9E97-F2B8-D1CA-A53A82BB5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9498-8267-4EEA-A20E-3881AD8AF70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29581-FF64-A5C6-4E24-E3EB9A749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4DCE5-04A2-1A89-08B9-7D671683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4BD5-4163-4989-AF9A-D5055184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58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D5AF-D8E2-BC45-5C67-C5EE45AA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A7B7-6FF4-42F5-3E8A-89F681984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9F8B-4B09-1A6F-FA1B-1C4E8F9D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9498-8267-4EEA-A20E-3881AD8AF70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821F-26E6-D9AD-B8E3-4F041E9D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7147A-249E-656A-48FF-684F4A7BE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4BD5-4163-4989-AF9A-D5055184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78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828FD-3BE1-491A-D18D-51086394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A128-5339-857C-2961-77E1C0D94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990DA-0733-C7D6-8FA1-CFC302E39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6588C-32E8-4409-46F6-4B156C60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9498-8267-4EEA-A20E-3881AD8AF70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9388A-2C57-8ABA-2B43-C8FF7122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CB3DE-4762-0A08-115C-59AC93FE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4BD5-4163-4989-AF9A-D5055184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18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34A3-DCF6-0C6B-5244-127793C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AF27D-D5BE-0D7A-E1D6-D9B2C519A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9D230-C435-BA2A-0080-CED84E407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333F8-78CB-F449-4CBF-A8702CA0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C3A152-A020-E655-CE79-921688B5D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72EF2-3C4B-9B85-3184-0B1B82C5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9498-8267-4EEA-A20E-3881AD8AF70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68FAF-E56D-F8F9-75FA-0D4AB8D6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1AA23B-429E-A199-59A1-F2C369B9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4BD5-4163-4989-AF9A-D5055184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18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93A9-3410-73C9-C2B3-D27A34E2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A95676-D7D7-7BAB-23A8-4B1CF1D0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9498-8267-4EEA-A20E-3881AD8AF70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8D8C1-4290-84CF-C618-57865256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19A15-5052-612E-37E6-0924D1B8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4BD5-4163-4989-AF9A-D5055184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2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023D6-C7D2-11AF-11C9-DC8678EF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9498-8267-4EEA-A20E-3881AD8AF70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43E5A-FA63-A595-C347-EF2B21B1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E0675-7E01-0A35-579C-FE687149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4BD5-4163-4989-AF9A-D5055184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28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10DD-E3CD-CAC5-4E11-B2F799F7F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E15E4-FBB5-6A4F-8427-F532FF3AC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E745A-292C-8356-1ABA-232630105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9BFB3-00DB-1264-390B-E3428234A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9498-8267-4EEA-A20E-3881AD8AF70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6EDBE-4CE4-CFF5-7E48-2C2646C61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3DC27-48A1-793A-2B5C-533D4603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4BD5-4163-4989-AF9A-D5055184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87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7FF1-19D0-E90F-43A1-1DE1CD28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DA1445-25E6-3835-473C-11DB7C6DF7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A7EE0-8E31-3690-26CF-61CCD9BFA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40725-3EB7-E171-F169-7E07B929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9498-8267-4EEA-A20E-3881AD8AF70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ECF74-F934-43C9-ED36-5F71A713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BD38D-5D76-65F3-8872-C9F9DD6B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04BD5-4163-4989-AF9A-D5055184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27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77EFC-F4EF-4ACF-F0C5-6DE3661A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DEF57-C16F-1415-422F-D645B2376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15D79-AE60-6142-595C-6E758FE5B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39498-8267-4EEA-A20E-3881AD8AF70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FCB05-DEA7-D199-71BF-7B4EA2311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48A15-ECC3-1D95-8DCB-337839BDF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04BD5-4163-4989-AF9A-D505518473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82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ciml/sms-spam-collection-dataset" TargetMode="External"/><Relationship Id="rId2" Type="http://schemas.openxmlformats.org/officeDocument/2006/relationships/hyperlink" Target="https://colab.research.google.com/drive/1NkgMl53fZZ6zbIf18TWfJE8BsyZ_uQtx?usp=sharing#scrollTo=F_-6_OVB5oA7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9CE2-B423-AB41-6D95-4C1540E60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Spam Message Detector</a:t>
            </a:r>
          </a:p>
        </p:txBody>
      </p:sp>
    </p:spTree>
    <p:extLst>
      <p:ext uri="{BB962C8B-B14F-4D97-AF65-F5344CB8AC3E}">
        <p14:creationId xmlns:p14="http://schemas.microsoft.com/office/powerpoint/2010/main" val="128875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0E03D0-D745-4109-A634-5FEBAD92EFDE}"/>
              </a:ext>
            </a:extLst>
          </p:cNvPr>
          <p:cNvSpPr/>
          <p:nvPr/>
        </p:nvSpPr>
        <p:spPr>
          <a:xfrm>
            <a:off x="150471" y="173620"/>
            <a:ext cx="11875625" cy="64586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930C0-76F2-F477-FFDE-4397B3B36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436880"/>
            <a:ext cx="5855760" cy="5975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2AA3D6-D588-2A10-442E-6EDB55F60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29" y="225706"/>
            <a:ext cx="5669280" cy="640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33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AA3499-11B0-4A0A-EAB0-0A5CF3EB8BA4}"/>
              </a:ext>
            </a:extLst>
          </p:cNvPr>
          <p:cNvSpPr/>
          <p:nvPr/>
        </p:nvSpPr>
        <p:spPr>
          <a:xfrm>
            <a:off x="132080" y="193040"/>
            <a:ext cx="11866880" cy="6431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8E337-5A60-3ABD-D13E-88F9F55C5144}"/>
              </a:ext>
            </a:extLst>
          </p:cNvPr>
          <p:cNvSpPr txBox="1"/>
          <p:nvPr/>
        </p:nvSpPr>
        <p:spPr>
          <a:xfrm>
            <a:off x="294640" y="477520"/>
            <a:ext cx="4104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Demo Link: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78EAA-4649-8CD1-78A3-F6978C85B75E}"/>
              </a:ext>
            </a:extLst>
          </p:cNvPr>
          <p:cNvSpPr txBox="1"/>
          <p:nvPr/>
        </p:nvSpPr>
        <p:spPr>
          <a:xfrm>
            <a:off x="193040" y="1285220"/>
            <a:ext cx="11369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Google Collab: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notebook can accessed through the provided Google Collab link.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Data Set: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dataset can be accessed through the provided and Kaggle link.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44278-CB38-438A-014A-8A5BA2D705FF}"/>
              </a:ext>
            </a:extLst>
          </p:cNvPr>
          <p:cNvSpPr txBox="1"/>
          <p:nvPr/>
        </p:nvSpPr>
        <p:spPr>
          <a:xfrm>
            <a:off x="4765040" y="5421948"/>
            <a:ext cx="655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members:</a:t>
            </a:r>
            <a:br>
              <a:rPr lang="en-IN" dirty="0"/>
            </a:br>
            <a:r>
              <a:rPr lang="en-IN" dirty="0"/>
              <a:t>1) P VENGAMA NAIDU-RA2311003011125</a:t>
            </a:r>
          </a:p>
          <a:p>
            <a:r>
              <a:rPr lang="en-IN" dirty="0"/>
              <a:t>2) K DUSHYANTH-RA2311003011123</a:t>
            </a:r>
          </a:p>
          <a:p>
            <a:r>
              <a:rPr lang="en-IN" dirty="0"/>
              <a:t>3)P RISHIT-RA2311003011130</a:t>
            </a:r>
          </a:p>
        </p:txBody>
      </p:sp>
      <p:pic>
        <p:nvPicPr>
          <p:cNvPr id="7" name="Picture 2" descr="Icon Indicating Detection Of Red Spam Representing The Phishing Scam And  Hacking Concept While Also Emphasizing">
            <a:extLst>
              <a:ext uri="{FF2B5EF4-FFF2-40B4-BE49-F238E27FC236}">
                <a16:creationId xmlns:a16="http://schemas.microsoft.com/office/drawing/2014/main" id="{A702A573-A159-3CE2-6F48-8B7D941D9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7793"/>
            <a:ext cx="4549877" cy="373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44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4FE82-6B0F-B0CF-F936-3304BD701CF4}"/>
              </a:ext>
            </a:extLst>
          </p:cNvPr>
          <p:cNvSpPr txBox="1"/>
          <p:nvPr/>
        </p:nvSpPr>
        <p:spPr>
          <a:xfrm>
            <a:off x="216311" y="147484"/>
            <a:ext cx="7030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Problem Statement: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CF2C1-53B8-469F-C4A9-9EE18955D68C}"/>
              </a:ext>
            </a:extLst>
          </p:cNvPr>
          <p:cNvSpPr txBox="1"/>
          <p:nvPr/>
        </p:nvSpPr>
        <p:spPr>
          <a:xfrm>
            <a:off x="363794" y="1209368"/>
            <a:ext cx="107859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•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increasing use of digital communication channels like SMS, emails, and messaging apps, users are constantly targeted by unwanted spam messages.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Spam messages not only clutter communication platforms but also pose risks such as phishing, fraud, and malware attacks.</a:t>
            </a:r>
          </a:p>
          <a:p>
            <a:pPr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problem we address in this project is the need for an automated and accurate system that can differentiate between spam and non-spam (ham) messages.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CB655-435C-6CA7-64EA-3927FCEAA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302" y="2871020"/>
            <a:ext cx="6390969" cy="22706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E296511-3080-8462-72AD-6DC4E537CFD6}"/>
              </a:ext>
            </a:extLst>
          </p:cNvPr>
          <p:cNvSpPr/>
          <p:nvPr/>
        </p:nvSpPr>
        <p:spPr>
          <a:xfrm>
            <a:off x="216311" y="147484"/>
            <a:ext cx="11611895" cy="62631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98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4FB9DB-FC28-BF29-3992-A5DE1A07F0F8}"/>
              </a:ext>
            </a:extLst>
          </p:cNvPr>
          <p:cNvSpPr txBox="1"/>
          <p:nvPr/>
        </p:nvSpPr>
        <p:spPr>
          <a:xfrm>
            <a:off x="304800" y="265471"/>
            <a:ext cx="1158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Our goal is to build a machine learning-based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Message Detector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efficiently classify messages in real-time, helping users avoid potential threats and maintain clean communication channels.</a:t>
            </a:r>
          </a:p>
          <a:p>
            <a:pPr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By leveraging natural language processing techniques and classification algorithms, we aim to create a system that is reliable, scalable, and easy to integrate into existing platforms.</a:t>
            </a:r>
          </a:p>
          <a:p>
            <a:endParaRPr lang="en-IN" dirty="0"/>
          </a:p>
        </p:txBody>
      </p:sp>
      <p:pic>
        <p:nvPicPr>
          <p:cNvPr id="1026" name="Picture 2" descr="Icon Indicating Detection Of Red Spam Representing The Phishing Scam And  Hacking Concept While Also Emphasizing">
            <a:extLst>
              <a:ext uri="{FF2B5EF4-FFF2-40B4-BE49-F238E27FC236}">
                <a16:creationId xmlns:a16="http://schemas.microsoft.com/office/drawing/2014/main" id="{26AD1B6D-4E26-94B5-BC40-D7D899541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7793"/>
            <a:ext cx="4549877" cy="373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F1DADA-880E-BE44-A64C-149EA791B835}"/>
              </a:ext>
            </a:extLst>
          </p:cNvPr>
          <p:cNvSpPr/>
          <p:nvPr/>
        </p:nvSpPr>
        <p:spPr>
          <a:xfrm>
            <a:off x="206477" y="157316"/>
            <a:ext cx="11661058" cy="632214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625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F35D89-9453-DD71-43C0-49B51AB2EE85}"/>
              </a:ext>
            </a:extLst>
          </p:cNvPr>
          <p:cNvSpPr txBox="1"/>
          <p:nvPr/>
        </p:nvSpPr>
        <p:spPr>
          <a:xfrm>
            <a:off x="167147" y="185761"/>
            <a:ext cx="11238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Architecture Diagram:</a:t>
            </a:r>
          </a:p>
        </p:txBody>
      </p:sp>
      <p:pic>
        <p:nvPicPr>
          <p:cNvPr id="3074" name="Picture 2" descr="Architecture of the spam detection model. | Download Scientific Diagram">
            <a:extLst>
              <a:ext uri="{FF2B5EF4-FFF2-40B4-BE49-F238E27FC236}">
                <a16:creationId xmlns:a16="http://schemas.microsoft.com/office/drawing/2014/main" id="{5A25056D-43B5-DE50-8E21-6F8BBA584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107" y="821456"/>
            <a:ext cx="80962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902AEA-9F20-D7D2-6FAA-6C7E7E4AECF1}"/>
              </a:ext>
            </a:extLst>
          </p:cNvPr>
          <p:cNvSpPr txBox="1"/>
          <p:nvPr/>
        </p:nvSpPr>
        <p:spPr>
          <a:xfrm>
            <a:off x="476864" y="4225415"/>
            <a:ext cx="11238271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messages are collected as the raw input data.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are cleaned by removing unwanted characters,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performing basic text normalization (like lowercasing, punctuation removal).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10223-3A1A-1984-101E-5B0557E11892}"/>
              </a:ext>
            </a:extLst>
          </p:cNvPr>
          <p:cNvSpPr/>
          <p:nvPr/>
        </p:nvSpPr>
        <p:spPr>
          <a:xfrm>
            <a:off x="167147" y="185761"/>
            <a:ext cx="11720053" cy="63330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89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7F61EF-05C7-C100-F252-90A931C218BE}"/>
              </a:ext>
            </a:extLst>
          </p:cNvPr>
          <p:cNvSpPr/>
          <p:nvPr/>
        </p:nvSpPr>
        <p:spPr>
          <a:xfrm>
            <a:off x="265471" y="255639"/>
            <a:ext cx="11651226" cy="63713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96D25-5635-F46F-1F22-152202DEBD6B}"/>
              </a:ext>
            </a:extLst>
          </p:cNvPr>
          <p:cNvSpPr txBox="1"/>
          <p:nvPr/>
        </p:nvSpPr>
        <p:spPr>
          <a:xfrm>
            <a:off x="432619" y="501445"/>
            <a:ext cx="112481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Pre-processing: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1: TF-IDF Representation: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text into numerical features based on term frequency and inverse document frequency.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2: Word Embedding: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text into dense vector representations capturing semantic meaning.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1: Traditional Machine Learning: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like SVM, Random Forest, or Naive Bayes are trained using TF-IDF features.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2: Deep Learning: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 like Neural Networks are trained using word embeddings.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approaches independently classify the messages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Spam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 shows whether the given text message is detected as Spam or Not Spam.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0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8CC771-443D-5B4E-3460-450B69186AD3}"/>
              </a:ext>
            </a:extLst>
          </p:cNvPr>
          <p:cNvSpPr/>
          <p:nvPr/>
        </p:nvSpPr>
        <p:spPr>
          <a:xfrm>
            <a:off x="265471" y="265471"/>
            <a:ext cx="11641394" cy="63221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7D584-4B75-B1A1-0BBE-370D57F96E9A}"/>
              </a:ext>
            </a:extLst>
          </p:cNvPr>
          <p:cNvSpPr txBox="1"/>
          <p:nvPr/>
        </p:nvSpPr>
        <p:spPr>
          <a:xfrm>
            <a:off x="285135" y="279164"/>
            <a:ext cx="974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Implementation Details: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0FF4E-350E-0A28-5BD6-68CF11BCD0DF}"/>
              </a:ext>
            </a:extLst>
          </p:cNvPr>
          <p:cNvSpPr txBox="1"/>
          <p:nvPr/>
        </p:nvSpPr>
        <p:spPr>
          <a:xfrm>
            <a:off x="442451" y="1033738"/>
            <a:ext cx="1123827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Used</a:t>
            </a:r>
          </a:p>
          <a:p>
            <a:pPr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SMS Spam Collection Dataset.</a:t>
            </a:r>
          </a:p>
          <a:p>
            <a:pPr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Messages: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5,574 SMS texts.</a:t>
            </a:r>
          </a:p>
          <a:p>
            <a:pPr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'Ham' — Normal messages.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'Spam' — Unwanted messages.</a:t>
            </a:r>
          </a:p>
          <a:p>
            <a:pPr>
              <a:lnSpc>
                <a:spcPct val="15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Grumbletext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(spam messages).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NUS SMS Corpus (ham messages from Singapore students).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Caroline Tagg’s PhD Thesis (ham messages).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Spam Corpus v.0.1 Big (ham and spam messages).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classification and spam detection research.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109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1E298B-2E17-7D29-84E1-1F6AB2C37BFE}"/>
              </a:ext>
            </a:extLst>
          </p:cNvPr>
          <p:cNvSpPr/>
          <p:nvPr/>
        </p:nvSpPr>
        <p:spPr>
          <a:xfrm>
            <a:off x="176981" y="206477"/>
            <a:ext cx="11808542" cy="64794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6839-984C-A55D-3419-CAA9FDB76115}"/>
              </a:ext>
            </a:extLst>
          </p:cNvPr>
          <p:cNvSpPr txBox="1"/>
          <p:nvPr/>
        </p:nvSpPr>
        <p:spPr>
          <a:xfrm>
            <a:off x="422787" y="540774"/>
            <a:ext cx="11336594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Uploaded the dataset using Google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the text by converting to lowercase and removing non-alphabet characters.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common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NLTK library.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TF-IDF (Term Frequency-Inverse Document Frequency) Vectorizer to convert text into numerical vectors.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the 'ham' and 'spam' labels into 0 and 1 respectively.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80% training and 20% testing sets.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Naive Bayes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 on the TF-IDF vectors.</a:t>
            </a:r>
          </a:p>
          <a:p>
            <a:endParaRPr lang="en-IN" dirty="0"/>
          </a:p>
        </p:txBody>
      </p:sp>
      <p:pic>
        <p:nvPicPr>
          <p:cNvPr id="4098" name="Picture 2" descr="Spam Detection In Sms Using Machine Learning Through Text Mining">
            <a:extLst>
              <a:ext uri="{FF2B5EF4-FFF2-40B4-BE49-F238E27FC236}">
                <a16:creationId xmlns:a16="http://schemas.microsoft.com/office/drawing/2014/main" id="{74450914-8AD9-0627-FEC2-3D2E8AE2D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717" y="3625811"/>
            <a:ext cx="4601496" cy="258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368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4FA720-63A1-6354-9A1E-5881D5CD4C1F}"/>
              </a:ext>
            </a:extLst>
          </p:cNvPr>
          <p:cNvSpPr/>
          <p:nvPr/>
        </p:nvSpPr>
        <p:spPr>
          <a:xfrm>
            <a:off x="157316" y="186813"/>
            <a:ext cx="11818374" cy="65089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ED5300-066A-C3F2-26C6-8150BAF1BE19}"/>
              </a:ext>
            </a:extLst>
          </p:cNvPr>
          <p:cNvSpPr txBox="1"/>
          <p:nvPr/>
        </p:nvSpPr>
        <p:spPr>
          <a:xfrm>
            <a:off x="216310" y="393290"/>
            <a:ext cx="116217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high accuracy as shown in the classification report.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a Confusion Matrix to visualize true positives, true negatives, false positives, and false negatives.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Saving: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the trained Naive Bayes model and TF-IDF vectorizer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download links to save the model locally.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398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B8503D-5719-04EC-18B8-53F43D3FE296}"/>
              </a:ext>
            </a:extLst>
          </p:cNvPr>
          <p:cNvSpPr/>
          <p:nvPr/>
        </p:nvSpPr>
        <p:spPr>
          <a:xfrm>
            <a:off x="127819" y="157316"/>
            <a:ext cx="11926529" cy="64991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62826-AC51-5B7E-6A5F-F68ADE6C0902}"/>
              </a:ext>
            </a:extLst>
          </p:cNvPr>
          <p:cNvSpPr txBox="1"/>
          <p:nvPr/>
        </p:nvSpPr>
        <p:spPr>
          <a:xfrm>
            <a:off x="127819" y="220171"/>
            <a:ext cx="40115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Output: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62068-14B7-9234-455C-D39406D1DBB1}"/>
              </a:ext>
            </a:extLst>
          </p:cNvPr>
          <p:cNvSpPr txBox="1"/>
          <p:nvPr/>
        </p:nvSpPr>
        <p:spPr>
          <a:xfrm>
            <a:off x="255638" y="812307"/>
            <a:ext cx="1167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 the model and making predictions on the test data, we generated the confusion matrix shown below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9A569E5-EDF5-92DC-E9A8-37B3CBF3F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38" y="1398382"/>
            <a:ext cx="51339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65F1B7-6258-7F4E-0C26-BA49FCAA9A0F}"/>
              </a:ext>
            </a:extLst>
          </p:cNvPr>
          <p:cNvSpPr txBox="1"/>
          <p:nvPr/>
        </p:nvSpPr>
        <p:spPr>
          <a:xfrm>
            <a:off x="5517432" y="1887713"/>
            <a:ext cx="6409096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clearly shows how well our model performed — it was able to correctly classify most of the ham and spam messages.</a:t>
            </a:r>
          </a:p>
          <a:p>
            <a:pPr>
              <a:lnSpc>
                <a:spcPct val="150000"/>
              </a:lnSpc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965 ham messages were predicted correctly, and 114 spam messages were also correctly identified.</a:t>
            </a:r>
          </a:p>
          <a:p>
            <a:pPr>
              <a:lnSpc>
                <a:spcPct val="150000"/>
              </a:lnSpc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36 spam messages got misclassified as ham.</a:t>
            </a:r>
          </a:p>
          <a:p>
            <a:pPr>
              <a:lnSpc>
                <a:spcPct val="150000"/>
              </a:lnSpc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gives a quick visual idea of where the model is doing well and where there are small mistakes.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14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710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Spam Message Detector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Pradeep Palakodeti</dc:creator>
  <cp:lastModifiedBy>veeravardhanreddy1@gmail.com</cp:lastModifiedBy>
  <cp:revision>2</cp:revision>
  <dcterms:created xsi:type="dcterms:W3CDTF">2025-04-26T18:16:24Z</dcterms:created>
  <dcterms:modified xsi:type="dcterms:W3CDTF">2025-04-29T05:22:41Z</dcterms:modified>
</cp:coreProperties>
</file>