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EB16B-32CD-46C9-9513-EC6AEA948D62}"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6BB66-56DA-4724-880A-0F3A297EEA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57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EB16B-32CD-46C9-9513-EC6AEA948D62}"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396262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EB16B-32CD-46C9-9513-EC6AEA948D62}"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79452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EB16B-32CD-46C9-9513-EC6AEA948D62}"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329628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EB16B-32CD-46C9-9513-EC6AEA948D62}"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D6BB66-56DA-4724-880A-0F3A297EEA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9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EB16B-32CD-46C9-9513-EC6AEA948D62}"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403942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EB16B-32CD-46C9-9513-EC6AEA948D62}"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212370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EB16B-32CD-46C9-9513-EC6AEA948D62}"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210882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8EB16B-32CD-46C9-9513-EC6AEA948D62}" type="datetimeFigureOut">
              <a:rPr lang="en-IN" smtClean="0"/>
              <a:t>08-01-2024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151892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8EB16B-32CD-46C9-9513-EC6AEA948D62}" type="datetimeFigureOut">
              <a:rPr lang="en-IN" smtClean="0"/>
              <a:t>08-01-2024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D6BB66-56DA-4724-880A-0F3A297EEA83}" type="slidenum">
              <a:rPr lang="en-IN" smtClean="0"/>
              <a:t>‹#›</a:t>
            </a:fld>
            <a:endParaRPr lang="en-IN"/>
          </a:p>
        </p:txBody>
      </p:sp>
    </p:spTree>
    <p:extLst>
      <p:ext uri="{BB962C8B-B14F-4D97-AF65-F5344CB8AC3E}">
        <p14:creationId xmlns:p14="http://schemas.microsoft.com/office/powerpoint/2010/main" val="280721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EB16B-32CD-46C9-9513-EC6AEA948D62}"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D6BB66-56DA-4724-880A-0F3A297EEA83}" type="slidenum">
              <a:rPr lang="en-IN" smtClean="0"/>
              <a:t>‹#›</a:t>
            </a:fld>
            <a:endParaRPr lang="en-IN"/>
          </a:p>
        </p:txBody>
      </p:sp>
    </p:spTree>
    <p:extLst>
      <p:ext uri="{BB962C8B-B14F-4D97-AF65-F5344CB8AC3E}">
        <p14:creationId xmlns:p14="http://schemas.microsoft.com/office/powerpoint/2010/main" val="376112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8EB16B-32CD-46C9-9513-EC6AEA948D62}" type="datetimeFigureOut">
              <a:rPr lang="en-IN" smtClean="0"/>
              <a:t>08-01-2024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D6BB66-56DA-4724-880A-0F3A297EEA8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709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Vengatesan-K/Smart-Predictive-Modeling-for-Rental-Property-Prices/tree/main/Exploratory%20Data%20Analysi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Vengatesan-K/Smart-Predictive-Modeling-for-Rental-Property-Prices/blob/main/Model/Model.ipynb"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Vengatesan-K/Smart-Predictive-Modeling-for-Rental-Property-Prices/blob/main/Model/Model.ipynb"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Vengatesan-K/Smart-Predictive-Modeling-for-Rental-Property-Prices/tree/main/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Vengatesan-K/Smart-Predictive-Modeling-for-Rental-Property-Prices/blob/main/Preprocessing/Preprocessing.ipynb"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Vengatesan-K/Smart-Predictive-Modeling-for-Rental-Property-Prices/blob/main/Preprocessing/Preprocessing.ipynb"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ithub.com/Vengatesan-K/Smart-Predictive-Modeling-for-Rental-Property-Prices/blob/main/Preprocessing/Preprocessing.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Vengatesan-K/Smart-Predictive-Modeling-for-Rental-Property-Prices/tree/main/Exploratory%20Data%20Analysi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Vengatesan-K/Smart-Predictive-Modeling-for-Rental-Property-Prices/tree/main/Exploratory%20Data%20Analysis" TargetMode="Externa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7D9C-EA39-77CE-9236-873801503194}"/>
              </a:ext>
            </a:extLst>
          </p:cNvPr>
          <p:cNvSpPr>
            <a:spLocks noGrp="1"/>
          </p:cNvSpPr>
          <p:nvPr>
            <p:ph type="ctrTitle"/>
          </p:nvPr>
        </p:nvSpPr>
        <p:spPr>
          <a:xfrm>
            <a:off x="1097280" y="758952"/>
            <a:ext cx="11247120" cy="3566160"/>
          </a:xfrm>
        </p:spPr>
        <p:txBody>
          <a:bodyPr/>
          <a:lstStyle/>
          <a:p>
            <a:r>
              <a:rPr lang="en-US" dirty="0"/>
              <a:t>    Smart Predictive Modeling for Rental Property Prices </a:t>
            </a:r>
            <a:endParaRPr lang="en-IN" dirty="0"/>
          </a:p>
        </p:txBody>
      </p:sp>
      <p:sp>
        <p:nvSpPr>
          <p:cNvPr id="3" name="Subtitle 2">
            <a:extLst>
              <a:ext uri="{FF2B5EF4-FFF2-40B4-BE49-F238E27FC236}">
                <a16:creationId xmlns:a16="http://schemas.microsoft.com/office/drawing/2014/main" id="{1426A95E-C76A-E1D6-F2C6-2AF8E373587D}"/>
              </a:ext>
            </a:extLst>
          </p:cNvPr>
          <p:cNvSpPr>
            <a:spLocks noGrp="1"/>
          </p:cNvSpPr>
          <p:nvPr>
            <p:ph type="subTitle" idx="1"/>
          </p:nvPr>
        </p:nvSpPr>
        <p:spPr/>
        <p:txBody>
          <a:bodyPr/>
          <a:lstStyle/>
          <a:p>
            <a:r>
              <a:rPr lang="en-US" cap="none" dirty="0"/>
              <a:t>To develop a data-driven model that predicts the rental price of residential properties based on relevant features.</a:t>
            </a:r>
            <a:endParaRPr lang="en-IN" cap="none" dirty="0"/>
          </a:p>
        </p:txBody>
      </p:sp>
      <p:pic>
        <p:nvPicPr>
          <p:cNvPr id="5" name="Picture 4">
            <a:extLst>
              <a:ext uri="{FF2B5EF4-FFF2-40B4-BE49-F238E27FC236}">
                <a16:creationId xmlns:a16="http://schemas.microsoft.com/office/drawing/2014/main" id="{39529881-8E8B-97D2-2312-8D2F7A5A6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908" y="1259380"/>
            <a:ext cx="793355" cy="793355"/>
          </a:xfrm>
          <a:prstGeom prst="rect">
            <a:avLst/>
          </a:prstGeom>
        </p:spPr>
      </p:pic>
    </p:spTree>
    <p:extLst>
      <p:ext uri="{BB962C8B-B14F-4D97-AF65-F5344CB8AC3E}">
        <p14:creationId xmlns:p14="http://schemas.microsoft.com/office/powerpoint/2010/main" val="376754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E78A-54B3-625F-1587-E1FB4F55FC59}"/>
              </a:ext>
            </a:extLst>
          </p:cNvPr>
          <p:cNvSpPr>
            <a:spLocks noGrp="1"/>
          </p:cNvSpPr>
          <p:nvPr>
            <p:ph type="title"/>
          </p:nvPr>
        </p:nvSpPr>
        <p:spPr/>
        <p:txBody>
          <a:bodyPr>
            <a:normAutofit/>
          </a:bodyPr>
          <a:lstStyle/>
          <a:p>
            <a:r>
              <a:rPr lang="en-US" sz="4000" b="1" i="0" dirty="0">
                <a:solidFill>
                  <a:schemeClr val="tx1"/>
                </a:solidFill>
                <a:effectLst/>
                <a:latin typeface="Söhne"/>
              </a:rPr>
              <a:t>Exploratory Data Analysis (EDA) Insights</a:t>
            </a:r>
            <a:br>
              <a:rPr lang="en-US" sz="4000" b="1" i="0" dirty="0">
                <a:solidFill>
                  <a:schemeClr val="tx1"/>
                </a:solidFill>
                <a:effectLst/>
                <a:latin typeface="Söhne"/>
              </a:rPr>
            </a:br>
            <a:r>
              <a:rPr lang="en-US" sz="4000" b="1" i="0" dirty="0">
                <a:solidFill>
                  <a:schemeClr val="tx1"/>
                </a:solidFill>
                <a:effectLst/>
                <a:latin typeface="Söhne"/>
              </a:rPr>
              <a:t>   </a:t>
            </a:r>
            <a:r>
              <a:rPr lang="en-US" sz="1800" b="1" i="0" dirty="0">
                <a:solidFill>
                  <a:schemeClr val="tx1"/>
                </a:solidFill>
                <a:effectLst/>
                <a:latin typeface="Söhne"/>
                <a:hlinkClick r:id="rId2"/>
              </a:rPr>
              <a:t>Link to Insights</a:t>
            </a:r>
            <a:endParaRPr lang="en-IN" sz="4000" dirty="0"/>
          </a:p>
        </p:txBody>
      </p:sp>
      <p:sp>
        <p:nvSpPr>
          <p:cNvPr id="3" name="Content Placeholder 2">
            <a:extLst>
              <a:ext uri="{FF2B5EF4-FFF2-40B4-BE49-F238E27FC236}">
                <a16:creationId xmlns:a16="http://schemas.microsoft.com/office/drawing/2014/main" id="{CA09C219-CF53-8354-6F0A-D2C8DFC64092}"/>
              </a:ext>
            </a:extLst>
          </p:cNvPr>
          <p:cNvSpPr>
            <a:spLocks noGrp="1"/>
          </p:cNvSpPr>
          <p:nvPr>
            <p:ph idx="1"/>
          </p:nvPr>
        </p:nvSpPr>
        <p:spPr>
          <a:xfrm>
            <a:off x="1097279" y="1845733"/>
            <a:ext cx="10379373" cy="4349793"/>
          </a:xfrm>
        </p:spPr>
        <p:txBody>
          <a:bodyPr>
            <a:noAutofit/>
          </a:bodyPr>
          <a:lstStyle/>
          <a:p>
            <a:pPr marL="0" indent="0">
              <a:buNone/>
            </a:pPr>
            <a:r>
              <a:rPr lang="en-US" sz="1400" b="1" i="0" dirty="0">
                <a:solidFill>
                  <a:schemeClr val="tx1"/>
                </a:solidFill>
                <a:effectLst/>
                <a:latin typeface="Arial" panose="020B0604020202020204" pitchFamily="34" charset="0"/>
                <a:cs typeface="Arial" panose="020B0604020202020204" pitchFamily="34" charset="0"/>
              </a:rPr>
              <a:t>8. Water Supply and Building Type:</a:t>
            </a:r>
            <a:endParaRPr lang="en-US" sz="1400" b="0" i="0" dirty="0">
              <a:solidFill>
                <a:schemeClr val="tx1"/>
              </a:solidFill>
              <a:effectLst/>
              <a:latin typeface="Arial" panose="020B0604020202020204" pitchFamily="34" charset="0"/>
              <a:cs typeface="Arial" panose="020B0604020202020204" pitchFamily="34" charset="0"/>
            </a:endParaRPr>
          </a:p>
          <a:p>
            <a:pPr marL="0" indent="0">
              <a:buNone/>
            </a:pPr>
            <a:r>
              <a:rPr lang="en-US" sz="1400" b="0" i="0" dirty="0">
                <a:solidFill>
                  <a:schemeClr val="tx1"/>
                </a:solidFill>
                <a:effectLst/>
                <a:latin typeface="Arial" panose="020B0604020202020204" pitchFamily="34" charset="0"/>
                <a:cs typeface="Arial" panose="020B0604020202020204" pitchFamily="34" charset="0"/>
              </a:rPr>
              <a:t>Discuss the influence of:</a:t>
            </a:r>
          </a:p>
          <a:p>
            <a:pPr marL="457200" lvl="1" indent="0">
              <a:buNone/>
            </a:pPr>
            <a:r>
              <a:rPr lang="en-US" sz="1400" b="0" i="0" dirty="0">
                <a:solidFill>
                  <a:schemeClr val="tx1"/>
                </a:solidFill>
                <a:effectLst/>
                <a:latin typeface="Arial" panose="020B0604020202020204" pitchFamily="34" charset="0"/>
                <a:cs typeface="Arial" panose="020B0604020202020204" pitchFamily="34" charset="0"/>
              </a:rPr>
              <a:t>Water supply types on rent prices.</a:t>
            </a:r>
          </a:p>
          <a:p>
            <a:pPr marL="0" indent="0">
              <a:buNone/>
            </a:pPr>
            <a:r>
              <a:rPr lang="en-US" sz="1400" b="1" i="0" dirty="0">
                <a:solidFill>
                  <a:schemeClr val="tx1"/>
                </a:solidFill>
                <a:effectLst/>
                <a:latin typeface="Arial" panose="020B0604020202020204" pitchFamily="34" charset="0"/>
                <a:cs typeface="Arial" panose="020B0604020202020204" pitchFamily="34" charset="0"/>
              </a:rPr>
              <a:t>9. Predictive Analysis Insights:</a:t>
            </a:r>
            <a:endParaRPr lang="en-US" sz="1400" b="0" i="0" dirty="0">
              <a:solidFill>
                <a:schemeClr val="tx1"/>
              </a:solidFill>
              <a:effectLst/>
              <a:latin typeface="Arial" panose="020B0604020202020204" pitchFamily="34" charset="0"/>
              <a:cs typeface="Arial" panose="020B0604020202020204" pitchFamily="34" charset="0"/>
            </a:endParaRPr>
          </a:p>
          <a:p>
            <a:pPr marL="0" indent="0">
              <a:buNone/>
            </a:pPr>
            <a:r>
              <a:rPr lang="en-US" sz="1400" b="0" i="0" dirty="0">
                <a:solidFill>
                  <a:schemeClr val="tx1"/>
                </a:solidFill>
                <a:effectLst/>
                <a:latin typeface="Arial" panose="020B0604020202020204" pitchFamily="34" charset="0"/>
                <a:cs typeface="Arial" panose="020B0604020202020204" pitchFamily="34" charset="0"/>
              </a:rPr>
              <a:t>Summarize the feasibility and results of building a predictive model:</a:t>
            </a:r>
          </a:p>
          <a:p>
            <a:pPr marL="457200" lvl="1" indent="0">
              <a:buNone/>
            </a:pPr>
            <a:r>
              <a:rPr lang="en-US" sz="1400" b="0" i="0" dirty="0">
                <a:solidFill>
                  <a:schemeClr val="tx1"/>
                </a:solidFill>
                <a:effectLst/>
                <a:latin typeface="Arial" panose="020B0604020202020204" pitchFamily="34" charset="0"/>
                <a:cs typeface="Arial" panose="020B0604020202020204" pitchFamily="34" charset="0"/>
              </a:rPr>
              <a:t>Mention the model's ability to estimate rent prices.</a:t>
            </a:r>
          </a:p>
          <a:p>
            <a:pPr marL="457200" lvl="1" indent="0">
              <a:buNone/>
            </a:pPr>
            <a:r>
              <a:rPr lang="en-US" sz="1400" b="0" i="0" dirty="0">
                <a:solidFill>
                  <a:schemeClr val="tx1"/>
                </a:solidFill>
                <a:effectLst/>
                <a:latin typeface="Arial" panose="020B0604020202020204" pitchFamily="34" charset="0"/>
                <a:cs typeface="Arial" panose="020B0604020202020204" pitchFamily="34" charset="0"/>
              </a:rPr>
              <a:t>Highlight the most impactful features identified by the model.</a:t>
            </a:r>
          </a:p>
          <a:p>
            <a:pPr marL="0" indent="0">
              <a:buNone/>
            </a:pPr>
            <a:r>
              <a:rPr lang="en-US" sz="1400" b="1" i="0" dirty="0">
                <a:solidFill>
                  <a:schemeClr val="tx1"/>
                </a:solidFill>
                <a:effectLst/>
                <a:latin typeface="Arial" panose="020B0604020202020204" pitchFamily="34" charset="0"/>
                <a:cs typeface="Arial" panose="020B0604020202020204" pitchFamily="34" charset="0"/>
              </a:rPr>
              <a:t>10. Key Takeaways:</a:t>
            </a:r>
            <a:endParaRPr lang="en-US" sz="1400" b="0" i="0" dirty="0">
              <a:solidFill>
                <a:schemeClr val="tx1"/>
              </a:solidFill>
              <a:effectLst/>
              <a:latin typeface="Arial" panose="020B0604020202020204" pitchFamily="34" charset="0"/>
              <a:cs typeface="Arial" panose="020B0604020202020204" pitchFamily="34" charset="0"/>
            </a:endParaRPr>
          </a:p>
          <a:p>
            <a:pPr marL="0" indent="0">
              <a:buNone/>
            </a:pPr>
            <a:r>
              <a:rPr lang="en-US" sz="1400" b="0" i="0" dirty="0">
                <a:solidFill>
                  <a:schemeClr val="tx1"/>
                </a:solidFill>
                <a:effectLst/>
                <a:latin typeface="Arial" panose="020B0604020202020204" pitchFamily="34" charset="0"/>
                <a:cs typeface="Arial" panose="020B0604020202020204" pitchFamily="34" charset="0"/>
              </a:rPr>
              <a:t>    Sum up the most significant findings and insights gleaned from the EDA process.</a:t>
            </a:r>
          </a:p>
          <a:p>
            <a:pPr marL="0" indent="0">
              <a:buNone/>
            </a:pPr>
            <a:r>
              <a:rPr lang="en-US" sz="1400" b="0" i="0" dirty="0">
                <a:solidFill>
                  <a:schemeClr val="tx1"/>
                </a:solidFill>
                <a:effectLst/>
                <a:latin typeface="Arial" panose="020B0604020202020204" pitchFamily="34" charset="0"/>
                <a:cs typeface="Arial" panose="020B0604020202020204" pitchFamily="34" charset="0"/>
              </a:rPr>
              <a:t>    Discuss any challenges faced or unexpected discoveries during the analysis.</a:t>
            </a:r>
          </a:p>
          <a:p>
            <a:pPr marL="0" indent="0">
              <a:buNone/>
            </a:pPr>
            <a:r>
              <a:rPr lang="en-US" sz="1400" b="1" i="0" dirty="0">
                <a:solidFill>
                  <a:schemeClr val="tx1"/>
                </a:solidFill>
                <a:effectLst/>
                <a:latin typeface="Arial" panose="020B0604020202020204" pitchFamily="34" charset="0"/>
                <a:cs typeface="Arial" panose="020B0604020202020204" pitchFamily="34" charset="0"/>
              </a:rPr>
              <a:t>Conclusion:</a:t>
            </a:r>
            <a:endParaRPr lang="en-US" sz="1400" b="0" i="0" dirty="0">
              <a:solidFill>
                <a:schemeClr val="tx1"/>
              </a:solidFill>
              <a:effectLst/>
              <a:latin typeface="Arial" panose="020B0604020202020204" pitchFamily="34" charset="0"/>
              <a:cs typeface="Arial" panose="020B0604020202020204" pitchFamily="34" charset="0"/>
            </a:endParaRPr>
          </a:p>
          <a:p>
            <a:r>
              <a:rPr lang="en-US" sz="1400" b="0" i="0" dirty="0">
                <a:solidFill>
                  <a:schemeClr val="tx1"/>
                </a:solidFill>
                <a:effectLst/>
                <a:latin typeface="Arial" panose="020B0604020202020204" pitchFamily="34" charset="0"/>
                <a:cs typeface="Arial" panose="020B0604020202020204" pitchFamily="34" charset="0"/>
              </a:rPr>
              <a:t>     Conclude by emphasizing the importance of EDA in shaping the understanding of rent price determinants and paving the way     for accurate predictive modeling.</a:t>
            </a:r>
          </a:p>
          <a:p>
            <a:pPr marL="0" indent="0">
              <a:buNone/>
            </a:pPr>
            <a:endParaRPr lang="en-IN" sz="14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9FF7CA8-70CD-2227-2CED-04EB64FACAC2}"/>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17201" b="9261"/>
          <a:stretch/>
        </p:blipFill>
        <p:spPr>
          <a:xfrm>
            <a:off x="1097280" y="1237517"/>
            <a:ext cx="386287" cy="423334"/>
          </a:xfrm>
          <a:prstGeom prst="rect">
            <a:avLst/>
          </a:prstGeom>
        </p:spPr>
      </p:pic>
      <p:pic>
        <p:nvPicPr>
          <p:cNvPr id="6" name="Picture 5">
            <a:extLst>
              <a:ext uri="{FF2B5EF4-FFF2-40B4-BE49-F238E27FC236}">
                <a16:creationId xmlns:a16="http://schemas.microsoft.com/office/drawing/2014/main" id="{7071226C-2D0F-657F-94F7-E31747490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297" y="1845733"/>
            <a:ext cx="4754238" cy="2688946"/>
          </a:xfrm>
          <a:prstGeom prst="rect">
            <a:avLst/>
          </a:prstGeom>
          <a:ln>
            <a:solidFill>
              <a:schemeClr val="tx1"/>
            </a:solidFill>
          </a:ln>
          <a:effectLst>
            <a:innerShdw blurRad="63500" dist="50800" dir="16200000">
              <a:prstClr val="black">
                <a:alpha val="50000"/>
              </a:prstClr>
            </a:innerShdw>
          </a:effectLst>
        </p:spPr>
      </p:pic>
    </p:spTree>
    <p:extLst>
      <p:ext uri="{BB962C8B-B14F-4D97-AF65-F5344CB8AC3E}">
        <p14:creationId xmlns:p14="http://schemas.microsoft.com/office/powerpoint/2010/main" val="22671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A415-5689-64CA-056A-1CE0AF63C26E}"/>
              </a:ext>
            </a:extLst>
          </p:cNvPr>
          <p:cNvSpPr>
            <a:spLocks noGrp="1"/>
          </p:cNvSpPr>
          <p:nvPr>
            <p:ph type="title"/>
          </p:nvPr>
        </p:nvSpPr>
        <p:spPr/>
        <p:txBody>
          <a:bodyPr>
            <a:normAutofit fontScale="90000"/>
          </a:bodyPr>
          <a:lstStyle/>
          <a:p>
            <a:r>
              <a:rPr lang="en-US" b="1" i="0" dirty="0">
                <a:solidFill>
                  <a:schemeClr val="tx1"/>
                </a:solidFill>
                <a:effectLst/>
                <a:latin typeface="Söhne"/>
              </a:rPr>
              <a:t>Model Selection, Training, and Evaluation:</a:t>
            </a:r>
            <a:br>
              <a:rPr lang="en-US" b="1" i="0" dirty="0">
                <a:effectLst/>
                <a:latin typeface="Söhne"/>
              </a:rPr>
            </a:br>
            <a:r>
              <a:rPr lang="en-US" b="1" i="0" dirty="0">
                <a:effectLst/>
                <a:latin typeface="Söhne"/>
              </a:rPr>
              <a:t>   </a:t>
            </a:r>
            <a:r>
              <a:rPr lang="en-US" sz="2000" b="1" i="0" dirty="0">
                <a:effectLst/>
                <a:latin typeface="Söhne"/>
                <a:hlinkClick r:id="rId2"/>
              </a:rPr>
              <a:t>Link to Model section</a:t>
            </a:r>
            <a:endParaRPr lang="en-IN" sz="2000" dirty="0"/>
          </a:p>
        </p:txBody>
      </p:sp>
      <p:sp>
        <p:nvSpPr>
          <p:cNvPr id="3" name="Content Placeholder 2">
            <a:extLst>
              <a:ext uri="{FF2B5EF4-FFF2-40B4-BE49-F238E27FC236}">
                <a16:creationId xmlns:a16="http://schemas.microsoft.com/office/drawing/2014/main" id="{0390D933-2D43-8A95-6400-EE97A6CC16F9}"/>
              </a:ext>
            </a:extLst>
          </p:cNvPr>
          <p:cNvSpPr>
            <a:spLocks noGrp="1"/>
          </p:cNvSpPr>
          <p:nvPr>
            <p:ph idx="1"/>
          </p:nvPr>
        </p:nvSpPr>
        <p:spPr>
          <a:xfrm>
            <a:off x="1290423" y="1737360"/>
            <a:ext cx="10058400" cy="4023360"/>
          </a:xfrm>
        </p:spPr>
        <p:txBody>
          <a:bodyPr>
            <a:noAutofit/>
          </a:bodyPr>
          <a:lstStyle/>
          <a:p>
            <a:pPr marL="0" indent="0" algn="l">
              <a:buNone/>
            </a:pPr>
            <a:r>
              <a:rPr lang="en-US" sz="1100" b="1" i="0" dirty="0">
                <a:solidFill>
                  <a:schemeClr val="tx1"/>
                </a:solidFill>
                <a:effectLst/>
                <a:latin typeface="Arial" panose="020B0604020202020204" pitchFamily="34" charset="0"/>
                <a:cs typeface="Arial" panose="020B0604020202020204" pitchFamily="34" charset="0"/>
              </a:rPr>
              <a:t>1. Regression Algorithms Considered:</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Enumerate the regression algorithms explored:</a:t>
            </a:r>
          </a:p>
          <a:p>
            <a:pPr marL="457200" lvl="1" indent="0" algn="l">
              <a:buNone/>
            </a:pPr>
            <a:r>
              <a:rPr lang="en-US" sz="1100" i="0" dirty="0">
                <a:solidFill>
                  <a:schemeClr val="tx1"/>
                </a:solidFill>
                <a:effectLst/>
                <a:latin typeface="Arial" panose="020B0604020202020204" pitchFamily="34" charset="0"/>
                <a:cs typeface="Arial" panose="020B0604020202020204" pitchFamily="34" charset="0"/>
              </a:rPr>
              <a:t>Linear Regression, Decision Trees, Random Forests, Gradient Boosting, Neural Networks.</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Highlight the rationale behind choosing these algorithms for their suitability in predicting house rent prices.</a:t>
            </a:r>
          </a:p>
          <a:p>
            <a:pPr marL="0" indent="0" algn="l">
              <a:buNone/>
            </a:pPr>
            <a:r>
              <a:rPr lang="en-US" sz="1100" b="1" i="0" dirty="0">
                <a:solidFill>
                  <a:schemeClr val="tx1"/>
                </a:solidFill>
                <a:effectLst/>
                <a:latin typeface="Arial" panose="020B0604020202020204" pitchFamily="34" charset="0"/>
                <a:cs typeface="Arial" panose="020B0604020202020204" pitchFamily="34" charset="0"/>
              </a:rPr>
              <a:t>2. Model Exploration Strategies:</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Mention approaches like ensembling or stacking multiple models for potential performance enhancement.</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Briefly discuss the advantages of ensemble techniques in improving predictive accuracy.</a:t>
            </a:r>
          </a:p>
          <a:p>
            <a:pPr marL="0" indent="0" algn="l">
              <a:buNone/>
            </a:pPr>
            <a:r>
              <a:rPr lang="en-US" sz="1100" b="1" i="0" dirty="0">
                <a:solidFill>
                  <a:schemeClr val="tx1"/>
                </a:solidFill>
                <a:effectLst/>
                <a:latin typeface="Arial" panose="020B0604020202020204" pitchFamily="34" charset="0"/>
                <a:cs typeface="Arial" panose="020B0604020202020204" pitchFamily="34" charset="0"/>
              </a:rPr>
              <a:t>3. Model Training and Data Splitting:</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Describe the dataset splitting into training and testing sets:</a:t>
            </a:r>
          </a:p>
          <a:p>
            <a:pPr marL="457200" lvl="1" indent="0" algn="l">
              <a:buNone/>
            </a:pPr>
            <a:r>
              <a:rPr lang="en-US" sz="1100" i="0" dirty="0">
                <a:solidFill>
                  <a:schemeClr val="tx1"/>
                </a:solidFill>
                <a:effectLst/>
                <a:latin typeface="Arial" panose="020B0604020202020204" pitchFamily="34" charset="0"/>
                <a:cs typeface="Arial" panose="020B0604020202020204" pitchFamily="34" charset="0"/>
              </a:rPr>
              <a:t>Emphasize the division ratio used (e.g., 80% training, 20% testing).</a:t>
            </a:r>
          </a:p>
          <a:p>
            <a:pPr marL="457200" lvl="1" indent="0" algn="l">
              <a:buNone/>
            </a:pPr>
            <a:r>
              <a:rPr lang="en-US" sz="1100" i="0" dirty="0">
                <a:solidFill>
                  <a:schemeClr val="tx1"/>
                </a:solidFill>
                <a:effectLst/>
                <a:latin typeface="Arial" panose="020B0604020202020204" pitchFamily="34" charset="0"/>
                <a:cs typeface="Arial" panose="020B0604020202020204" pitchFamily="34" charset="0"/>
              </a:rPr>
              <a:t>Indicate any specific considerations made while splitting the data.</a:t>
            </a:r>
          </a:p>
          <a:p>
            <a:pPr marL="0" indent="0" algn="l">
              <a:buNone/>
            </a:pPr>
            <a:r>
              <a:rPr lang="en-US" sz="1100" b="1" i="0" dirty="0">
                <a:solidFill>
                  <a:schemeClr val="tx1"/>
                </a:solidFill>
                <a:effectLst/>
                <a:latin typeface="Arial" panose="020B0604020202020204" pitchFamily="34" charset="0"/>
                <a:cs typeface="Arial" panose="020B0604020202020204" pitchFamily="34" charset="0"/>
              </a:rPr>
              <a:t>4. Training and Evaluation Process:</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Outline the steps taken to train the selected models using the training data.</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Highlight the evaluation metrics employed (e.g., Mean Squared Error, Mean Absolute Error) to assess model performance.</a:t>
            </a:r>
          </a:p>
          <a:p>
            <a:pPr marL="0" indent="0" algn="l">
              <a:buNone/>
            </a:pPr>
            <a:r>
              <a:rPr lang="en-US" sz="1100" i="0" dirty="0">
                <a:solidFill>
                  <a:schemeClr val="tx1"/>
                </a:solidFill>
                <a:effectLst/>
                <a:latin typeface="Arial" panose="020B0604020202020204" pitchFamily="34" charset="0"/>
                <a:cs typeface="Arial" panose="020B0604020202020204" pitchFamily="34" charset="0"/>
              </a:rPr>
              <a:t>Mention any hyperparameter tuning or cross-validation techniques utilized to optimize model performance.</a:t>
            </a:r>
          </a:p>
          <a:p>
            <a:pPr marL="0" indent="0">
              <a:buNone/>
            </a:pPr>
            <a:endParaRPr lang="en-IN" sz="11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906BA43-43E8-4F45-A643-9C263A8BB8A2}"/>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17201" b="9261"/>
          <a:stretch/>
        </p:blipFill>
        <p:spPr>
          <a:xfrm>
            <a:off x="1097280" y="1240521"/>
            <a:ext cx="386287" cy="423334"/>
          </a:xfrm>
          <a:prstGeom prst="rect">
            <a:avLst/>
          </a:prstGeom>
        </p:spPr>
      </p:pic>
      <p:pic>
        <p:nvPicPr>
          <p:cNvPr id="6" name="Picture 5">
            <a:extLst>
              <a:ext uri="{FF2B5EF4-FFF2-40B4-BE49-F238E27FC236}">
                <a16:creationId xmlns:a16="http://schemas.microsoft.com/office/drawing/2014/main" id="{D7AC1BEB-490F-7C6B-E22E-AD34AFC1B5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996" y="2200149"/>
            <a:ext cx="3729135" cy="2457701"/>
          </a:xfrm>
          <a:prstGeom prst="rect">
            <a:avLst/>
          </a:prstGeom>
          <a:ln>
            <a:solidFill>
              <a:schemeClr val="tx1"/>
            </a:solid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08144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506A-0000-F92E-98B8-30A4B18B8FF7}"/>
              </a:ext>
            </a:extLst>
          </p:cNvPr>
          <p:cNvSpPr>
            <a:spLocks noGrp="1"/>
          </p:cNvSpPr>
          <p:nvPr>
            <p:ph type="title"/>
          </p:nvPr>
        </p:nvSpPr>
        <p:spPr/>
        <p:txBody>
          <a:bodyPr>
            <a:normAutofit fontScale="90000"/>
          </a:bodyPr>
          <a:lstStyle/>
          <a:p>
            <a:r>
              <a:rPr lang="en-US" b="1" i="0" dirty="0">
                <a:solidFill>
                  <a:schemeClr val="tx1"/>
                </a:solidFill>
                <a:effectLst/>
                <a:latin typeface="Söhne"/>
              </a:rPr>
              <a:t>Model Selection, Training, and Evaluation:</a:t>
            </a:r>
            <a:br>
              <a:rPr lang="en-US" b="1" i="0" dirty="0">
                <a:effectLst/>
                <a:latin typeface="Söhne"/>
              </a:rPr>
            </a:br>
            <a:r>
              <a:rPr lang="en-US" b="1" i="0" dirty="0">
                <a:effectLst/>
                <a:latin typeface="Söhne"/>
              </a:rPr>
              <a:t>   </a:t>
            </a:r>
            <a:r>
              <a:rPr lang="en-US" sz="2000" b="1" i="0" dirty="0">
                <a:effectLst/>
                <a:latin typeface="Söhne"/>
                <a:hlinkClick r:id="rId2"/>
              </a:rPr>
              <a:t>Link to Model section</a:t>
            </a:r>
            <a:endParaRPr lang="en-IN" dirty="0"/>
          </a:p>
        </p:txBody>
      </p:sp>
      <p:sp>
        <p:nvSpPr>
          <p:cNvPr id="3" name="Content Placeholder 2">
            <a:extLst>
              <a:ext uri="{FF2B5EF4-FFF2-40B4-BE49-F238E27FC236}">
                <a16:creationId xmlns:a16="http://schemas.microsoft.com/office/drawing/2014/main" id="{625074EF-8A83-5E6F-DC4F-A174AE80635F}"/>
              </a:ext>
            </a:extLst>
          </p:cNvPr>
          <p:cNvSpPr>
            <a:spLocks noGrp="1"/>
          </p:cNvSpPr>
          <p:nvPr>
            <p:ph idx="1"/>
          </p:nvPr>
        </p:nvSpPr>
        <p:spPr/>
        <p:txBody>
          <a:bodyPr>
            <a:noAutofit/>
          </a:bodyPr>
          <a:lstStyle/>
          <a:p>
            <a:pPr marL="0" indent="0" algn="l">
              <a:buNone/>
            </a:pPr>
            <a:r>
              <a:rPr lang="en-US" sz="1100" b="1" i="0" dirty="0">
                <a:solidFill>
                  <a:schemeClr val="tx1"/>
                </a:solidFill>
                <a:effectLst/>
                <a:latin typeface="Arial" panose="020B0604020202020204" pitchFamily="34" charset="0"/>
                <a:cs typeface="Arial" panose="020B0604020202020204" pitchFamily="34" charset="0"/>
              </a:rPr>
              <a:t>5. Model Performance Results:</a:t>
            </a:r>
            <a:endParaRPr lang="en-US" sz="11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100" b="0" i="0" dirty="0">
                <a:solidFill>
                  <a:schemeClr val="tx1"/>
                </a:solidFill>
                <a:effectLst/>
                <a:latin typeface="Arial" panose="020B0604020202020204" pitchFamily="34" charset="0"/>
                <a:cs typeface="Arial" panose="020B0604020202020204" pitchFamily="34" charset="0"/>
              </a:rPr>
              <a:t>Present a summary of the performance metrics for each model evaluated on the testing data.</a:t>
            </a:r>
          </a:p>
          <a:p>
            <a:pPr marL="0" indent="0" algn="l">
              <a:buNone/>
            </a:pPr>
            <a:r>
              <a:rPr lang="en-US" sz="1100" b="0" i="0" dirty="0">
                <a:solidFill>
                  <a:schemeClr val="tx1"/>
                </a:solidFill>
                <a:effectLst/>
                <a:latin typeface="Arial" panose="020B0604020202020204" pitchFamily="34" charset="0"/>
                <a:cs typeface="Arial" panose="020B0604020202020204" pitchFamily="34" charset="0"/>
              </a:rPr>
              <a:t>Highlight the model(s) that performed best based on the chosen evaluation metrics.</a:t>
            </a:r>
          </a:p>
          <a:p>
            <a:pPr marL="0" indent="0" algn="l">
              <a:buNone/>
            </a:pPr>
            <a:r>
              <a:rPr lang="en-US" sz="1100" b="1" i="0" dirty="0">
                <a:solidFill>
                  <a:schemeClr val="tx1"/>
                </a:solidFill>
                <a:effectLst/>
                <a:latin typeface="Arial" panose="020B0604020202020204" pitchFamily="34" charset="0"/>
                <a:cs typeface="Arial" panose="020B0604020202020204" pitchFamily="34" charset="0"/>
              </a:rPr>
              <a:t>6. Final Model Selection:</a:t>
            </a:r>
            <a:endParaRPr lang="en-US" sz="11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100" b="0" i="0" dirty="0">
                <a:solidFill>
                  <a:schemeClr val="tx1"/>
                </a:solidFill>
                <a:effectLst/>
                <a:latin typeface="Arial" panose="020B0604020202020204" pitchFamily="34" charset="0"/>
                <a:cs typeface="Arial" panose="020B0604020202020204" pitchFamily="34" charset="0"/>
              </a:rPr>
              <a:t>Discuss the rationale behind selecting the best-performing model(s) for rent price prediction.</a:t>
            </a:r>
          </a:p>
          <a:p>
            <a:pPr marL="0" indent="0" algn="l">
              <a:buNone/>
            </a:pPr>
            <a:r>
              <a:rPr lang="en-US" sz="1100" b="0" i="0" dirty="0">
                <a:solidFill>
                  <a:schemeClr val="tx1"/>
                </a:solidFill>
                <a:effectLst/>
                <a:latin typeface="Arial" panose="020B0604020202020204" pitchFamily="34" charset="0"/>
                <a:cs typeface="Arial" panose="020B0604020202020204" pitchFamily="34" charset="0"/>
              </a:rPr>
              <a:t>Explain why the chosen model(s) outperformed others and their suitability for the task.</a:t>
            </a:r>
          </a:p>
          <a:p>
            <a:pPr marL="0" indent="0" algn="l">
              <a:buNone/>
            </a:pPr>
            <a:r>
              <a:rPr lang="en-US" sz="1100" b="1" i="0" dirty="0">
                <a:solidFill>
                  <a:schemeClr val="tx1"/>
                </a:solidFill>
                <a:effectLst/>
                <a:latin typeface="Arial" panose="020B0604020202020204" pitchFamily="34" charset="0"/>
                <a:cs typeface="Arial" panose="020B0604020202020204" pitchFamily="34" charset="0"/>
              </a:rPr>
              <a:t>7. Future Considerations:</a:t>
            </a:r>
            <a:endParaRPr lang="en-US" sz="11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100" b="0" i="0" dirty="0">
                <a:solidFill>
                  <a:schemeClr val="tx1"/>
                </a:solidFill>
                <a:effectLst/>
                <a:latin typeface="Arial" panose="020B0604020202020204" pitchFamily="34" charset="0"/>
                <a:cs typeface="Arial" panose="020B0604020202020204" pitchFamily="34" charset="0"/>
              </a:rPr>
              <a:t>Briefly touch upon potential next steps:</a:t>
            </a:r>
          </a:p>
          <a:p>
            <a:pPr marL="457200" lvl="1" indent="0" algn="l">
              <a:buNone/>
            </a:pPr>
            <a:r>
              <a:rPr lang="en-US" sz="1100" b="0" i="0" dirty="0">
                <a:solidFill>
                  <a:schemeClr val="tx1"/>
                </a:solidFill>
                <a:effectLst/>
                <a:latin typeface="Arial" panose="020B0604020202020204" pitchFamily="34" charset="0"/>
                <a:cs typeface="Arial" panose="020B0604020202020204" pitchFamily="34" charset="0"/>
              </a:rPr>
              <a:t>Any possibilities for further model refinement or exploration.</a:t>
            </a:r>
          </a:p>
          <a:p>
            <a:pPr marL="457200" lvl="1" indent="0" algn="l">
              <a:buNone/>
            </a:pPr>
            <a:r>
              <a:rPr lang="en-US" sz="1100" b="0" i="0" dirty="0">
                <a:solidFill>
                  <a:schemeClr val="tx1"/>
                </a:solidFill>
                <a:effectLst/>
                <a:latin typeface="Arial" panose="020B0604020202020204" pitchFamily="34" charset="0"/>
                <a:cs typeface="Arial" panose="020B0604020202020204" pitchFamily="34" charset="0"/>
              </a:rPr>
              <a:t>Considerations for deploying the selected model in a real-world scenario.</a:t>
            </a:r>
          </a:p>
          <a:p>
            <a:pPr marL="0" indent="0" algn="l">
              <a:buNone/>
            </a:pPr>
            <a:r>
              <a:rPr lang="en-US" sz="1100" b="1" i="0" dirty="0">
                <a:solidFill>
                  <a:schemeClr val="tx1"/>
                </a:solidFill>
                <a:effectLst/>
                <a:latin typeface="Arial" panose="020B0604020202020204" pitchFamily="34" charset="0"/>
                <a:cs typeface="Arial" panose="020B0604020202020204" pitchFamily="34" charset="0"/>
              </a:rPr>
              <a:t>Conclusion:</a:t>
            </a:r>
            <a:endParaRPr lang="en-US" sz="11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100" b="0" i="0" dirty="0">
                <a:solidFill>
                  <a:schemeClr val="tx1"/>
                </a:solidFill>
                <a:effectLst/>
                <a:latin typeface="Arial" panose="020B0604020202020204" pitchFamily="34" charset="0"/>
                <a:cs typeface="Arial" panose="020B0604020202020204" pitchFamily="34" charset="0"/>
              </a:rPr>
              <a:t>Summarize the model selection process and its significance in identifying the most effective approach for predicting house rent prices.</a:t>
            </a:r>
          </a:p>
          <a:p>
            <a:pPr marL="0" indent="0">
              <a:buNone/>
            </a:pPr>
            <a:endParaRPr lang="en-IN" sz="11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CFE43FD-5269-C3D9-12DA-F0634AD8DBB8}"/>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17201" b="9261"/>
          <a:stretch/>
        </p:blipFill>
        <p:spPr>
          <a:xfrm>
            <a:off x="1097280" y="1231190"/>
            <a:ext cx="386287" cy="423334"/>
          </a:xfrm>
          <a:prstGeom prst="rect">
            <a:avLst/>
          </a:prstGeom>
        </p:spPr>
      </p:pic>
      <p:pic>
        <p:nvPicPr>
          <p:cNvPr id="6" name="Picture 5">
            <a:extLst>
              <a:ext uri="{FF2B5EF4-FFF2-40B4-BE49-F238E27FC236}">
                <a16:creationId xmlns:a16="http://schemas.microsoft.com/office/drawing/2014/main" id="{3AF85C58-D4F8-B62F-398F-A6D4C8CFE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075" y="1845734"/>
            <a:ext cx="3985605" cy="3124471"/>
          </a:xfrm>
          <a:prstGeom prst="rect">
            <a:avLst/>
          </a:prstGeom>
          <a:ln>
            <a:solidFill>
              <a:schemeClr val="tx1"/>
            </a:soli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05175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114C-02DD-C8A6-3E29-89C3E055FC53}"/>
              </a:ext>
            </a:extLst>
          </p:cNvPr>
          <p:cNvSpPr>
            <a:spLocks noGrp="1"/>
          </p:cNvSpPr>
          <p:nvPr>
            <p:ph type="title"/>
          </p:nvPr>
        </p:nvSpPr>
        <p:spPr/>
        <p:txBody>
          <a:bodyPr>
            <a:normAutofit/>
          </a:bodyPr>
          <a:lstStyle/>
          <a:p>
            <a:pPr algn="l"/>
            <a:r>
              <a:rPr lang="en-US" b="1" i="0" dirty="0">
                <a:effectLst/>
                <a:latin typeface="Söhne"/>
              </a:rPr>
              <a:t>Hyperparameter Tuning, Interpretability, and Deployment:</a:t>
            </a:r>
          </a:p>
        </p:txBody>
      </p:sp>
      <p:sp>
        <p:nvSpPr>
          <p:cNvPr id="3" name="Content Placeholder 2">
            <a:extLst>
              <a:ext uri="{FF2B5EF4-FFF2-40B4-BE49-F238E27FC236}">
                <a16:creationId xmlns:a16="http://schemas.microsoft.com/office/drawing/2014/main" id="{917C818C-F785-A98D-19B6-28FA10449F04}"/>
              </a:ext>
            </a:extLst>
          </p:cNvPr>
          <p:cNvSpPr>
            <a:spLocks noGrp="1"/>
          </p:cNvSpPr>
          <p:nvPr>
            <p:ph idx="1"/>
          </p:nvPr>
        </p:nvSpPr>
        <p:spPr/>
        <p:txBody>
          <a:bodyPr>
            <a:noAutofit/>
          </a:bodyPr>
          <a:lstStyle/>
          <a:p>
            <a:pPr marL="0" indent="0" algn="l">
              <a:buNone/>
            </a:pPr>
            <a:r>
              <a:rPr lang="en-US" sz="1400" b="1" dirty="0">
                <a:solidFill>
                  <a:schemeClr val="tx1"/>
                </a:solidFill>
                <a:latin typeface="Söhne"/>
              </a:rPr>
              <a:t> 1. </a:t>
            </a:r>
            <a:r>
              <a:rPr lang="en-US" sz="1400" b="1" i="0" dirty="0">
                <a:solidFill>
                  <a:schemeClr val="tx1"/>
                </a:solidFill>
                <a:effectLst/>
                <a:latin typeface="Söhne"/>
              </a:rPr>
              <a:t>Hyperparameter Tuning:</a:t>
            </a:r>
            <a:endParaRPr lang="en-US" sz="1400" b="0" i="0" dirty="0">
              <a:solidFill>
                <a:schemeClr val="tx1"/>
              </a:solidFill>
              <a:effectLst/>
              <a:latin typeface="Söhne"/>
            </a:endParaRPr>
          </a:p>
          <a:p>
            <a:pPr marL="0" indent="0" algn="l">
              <a:buNone/>
            </a:pPr>
            <a:r>
              <a:rPr lang="en-US" sz="1400" b="0" i="0" dirty="0">
                <a:solidFill>
                  <a:schemeClr val="tx1"/>
                </a:solidFill>
                <a:effectLst/>
                <a:latin typeface="Söhne"/>
              </a:rPr>
              <a:t>   Discuss the process of fine-tuning model hyperparameters:</a:t>
            </a:r>
          </a:p>
          <a:p>
            <a:pPr marL="0" indent="0" algn="l">
              <a:buNone/>
            </a:pPr>
            <a:r>
              <a:rPr lang="en-US" sz="1400" dirty="0">
                <a:solidFill>
                  <a:schemeClr val="tx1"/>
                </a:solidFill>
                <a:latin typeface="Söhne"/>
              </a:rPr>
              <a:t>            </a:t>
            </a:r>
            <a:r>
              <a:rPr lang="en-US" sz="1400" b="0" i="0" dirty="0">
                <a:solidFill>
                  <a:schemeClr val="tx1"/>
                </a:solidFill>
                <a:effectLst/>
                <a:latin typeface="Söhne"/>
              </a:rPr>
              <a:t>Gridsearch technique to fine-tune the models.</a:t>
            </a:r>
          </a:p>
          <a:p>
            <a:pPr marL="457200" lvl="1" indent="0" algn="l">
              <a:buNone/>
            </a:pPr>
            <a:r>
              <a:rPr lang="en-US" sz="1400" b="0" i="0" dirty="0">
                <a:solidFill>
                  <a:schemeClr val="tx1"/>
                </a:solidFill>
                <a:effectLst/>
                <a:latin typeface="Söhne"/>
              </a:rPr>
              <a:t>Emphasize the impact of optimized hyperparameters on the model's predictive capability.</a:t>
            </a:r>
          </a:p>
          <a:p>
            <a:pPr marL="0" indent="0" algn="l">
              <a:buNone/>
            </a:pPr>
            <a:r>
              <a:rPr lang="en-US" sz="1400" b="1" i="0" dirty="0">
                <a:solidFill>
                  <a:schemeClr val="tx1"/>
                </a:solidFill>
                <a:effectLst/>
                <a:latin typeface="Söhne"/>
              </a:rPr>
              <a:t>2. Interpretability and Feature Importance:</a:t>
            </a:r>
            <a:endParaRPr lang="en-US" sz="1400" b="0" i="0" dirty="0">
              <a:solidFill>
                <a:schemeClr val="tx1"/>
              </a:solidFill>
              <a:effectLst/>
              <a:latin typeface="Söhne"/>
            </a:endParaRPr>
          </a:p>
          <a:p>
            <a:pPr marL="0" indent="0" algn="l">
              <a:buNone/>
            </a:pPr>
            <a:r>
              <a:rPr lang="en-US" sz="1400" b="0" i="0" dirty="0">
                <a:solidFill>
                  <a:schemeClr val="tx1"/>
                </a:solidFill>
                <a:effectLst/>
                <a:latin typeface="Söhne"/>
              </a:rPr>
              <a:t>Highlight the analysis conducted for feature importance:</a:t>
            </a:r>
          </a:p>
          <a:p>
            <a:pPr marL="457200" lvl="1" indent="0" algn="l">
              <a:buNone/>
            </a:pPr>
            <a:r>
              <a:rPr lang="en-US" sz="1400" b="0" i="0" dirty="0">
                <a:solidFill>
                  <a:schemeClr val="tx1"/>
                </a:solidFill>
                <a:effectLst/>
                <a:latin typeface="Söhne"/>
              </a:rPr>
              <a:t>Describe methods employed (e.g., feature importance from tree-based models).</a:t>
            </a:r>
          </a:p>
          <a:p>
            <a:pPr marL="457200" lvl="1" indent="0" algn="l">
              <a:buNone/>
            </a:pPr>
            <a:r>
              <a:rPr lang="en-US" sz="1400" b="0" i="0" dirty="0">
                <a:solidFill>
                  <a:schemeClr val="tx1"/>
                </a:solidFill>
                <a:effectLst/>
                <a:latin typeface="Söhne"/>
              </a:rPr>
              <a:t>Showcase key insights into the factors that significantly influence rental prices.</a:t>
            </a:r>
          </a:p>
          <a:p>
            <a:pPr marL="457200" lvl="1" indent="0" algn="l">
              <a:buNone/>
            </a:pPr>
            <a:r>
              <a:rPr lang="en-US" sz="1400" b="0" i="0" dirty="0">
                <a:solidFill>
                  <a:schemeClr val="tx1"/>
                </a:solidFill>
                <a:effectLst/>
                <a:latin typeface="Söhne"/>
              </a:rPr>
              <a:t>Explain the importance of understanding these features for stakeholders or end-users.</a:t>
            </a:r>
          </a:p>
          <a:p>
            <a:pPr marL="0" indent="0" algn="l">
              <a:buNone/>
            </a:pPr>
            <a:r>
              <a:rPr lang="en-US" sz="1400" b="1" i="0" dirty="0">
                <a:solidFill>
                  <a:schemeClr val="tx1"/>
                </a:solidFill>
                <a:effectLst/>
                <a:latin typeface="Söhne"/>
              </a:rPr>
              <a:t>3. Model Deployment using Streamlit: </a:t>
            </a:r>
            <a:r>
              <a:rPr lang="en-US" sz="1400" b="1" i="0" dirty="0">
                <a:solidFill>
                  <a:schemeClr val="tx1"/>
                </a:solidFill>
                <a:effectLst/>
                <a:latin typeface="Söhne"/>
                <a:hlinkClick r:id="rId2"/>
              </a:rPr>
              <a:t>Link </a:t>
            </a:r>
            <a:endParaRPr lang="en-US" sz="1400" b="0" i="0" dirty="0">
              <a:solidFill>
                <a:schemeClr val="tx1"/>
              </a:solidFill>
              <a:effectLst/>
              <a:latin typeface="Söhne"/>
            </a:endParaRPr>
          </a:p>
          <a:p>
            <a:pPr marL="0" indent="0" algn="l">
              <a:buNone/>
            </a:pPr>
            <a:r>
              <a:rPr lang="en-US" sz="1400" b="0" i="0" dirty="0">
                <a:solidFill>
                  <a:schemeClr val="tx1"/>
                </a:solidFill>
                <a:effectLst/>
                <a:latin typeface="Söhne"/>
              </a:rPr>
              <a:t>Discuss the deployment strategy using Streamlit for creating a user-friendly web application:</a:t>
            </a:r>
          </a:p>
          <a:p>
            <a:pPr marL="457200" lvl="1" indent="0" algn="l">
              <a:buNone/>
            </a:pPr>
            <a:r>
              <a:rPr lang="en-US" sz="1400" b="0" i="0" dirty="0">
                <a:solidFill>
                  <a:schemeClr val="tx1"/>
                </a:solidFill>
                <a:effectLst/>
                <a:latin typeface="Söhne"/>
              </a:rPr>
              <a:t>Explain the choice of Streamlit as the deployment platform for its ease of use and interactive features.</a:t>
            </a:r>
          </a:p>
          <a:p>
            <a:pPr marL="457200" lvl="1" indent="0" algn="l">
              <a:buNone/>
            </a:pPr>
            <a:r>
              <a:rPr lang="en-US" sz="1400" b="0" i="0" dirty="0">
                <a:solidFill>
                  <a:schemeClr val="tx1"/>
                </a:solidFill>
                <a:effectLst/>
                <a:latin typeface="Söhne"/>
              </a:rPr>
              <a:t>Describe the functionalities incorporated in the web application for end-users.</a:t>
            </a:r>
          </a:p>
          <a:p>
            <a:pPr marL="457200" lvl="1" indent="0" algn="l">
              <a:buNone/>
            </a:pPr>
            <a:r>
              <a:rPr lang="en-US" sz="1400" b="0" i="0" dirty="0">
                <a:solidFill>
                  <a:schemeClr val="tx1"/>
                </a:solidFill>
                <a:effectLst/>
                <a:latin typeface="Söhne"/>
              </a:rPr>
              <a:t>Mention any specific challenges faced during the deployment process and how they were addressed.</a:t>
            </a:r>
          </a:p>
          <a:p>
            <a:pPr marL="0" indent="0">
              <a:buNone/>
            </a:pPr>
            <a:endParaRPr lang="en-IN" sz="1400" dirty="0">
              <a:solidFill>
                <a:schemeClr val="tx1"/>
              </a:solidFill>
            </a:endParaRPr>
          </a:p>
        </p:txBody>
      </p:sp>
      <p:pic>
        <p:nvPicPr>
          <p:cNvPr id="5" name="Picture 4">
            <a:extLst>
              <a:ext uri="{FF2B5EF4-FFF2-40B4-BE49-F238E27FC236}">
                <a16:creationId xmlns:a16="http://schemas.microsoft.com/office/drawing/2014/main" id="{1DB48BC6-4385-9EA0-BBA1-49A51A955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042" y="2771192"/>
            <a:ext cx="4101958" cy="1824792"/>
          </a:xfrm>
          <a:prstGeom prst="rect">
            <a:avLst/>
          </a:prstGeom>
          <a:ln>
            <a:solidFill>
              <a:schemeClr val="tx1"/>
            </a:solid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9131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87C-654C-29F2-D890-9D1529D16D15}"/>
              </a:ext>
            </a:extLst>
          </p:cNvPr>
          <p:cNvSpPr>
            <a:spLocks noGrp="1"/>
          </p:cNvSpPr>
          <p:nvPr>
            <p:ph type="title"/>
          </p:nvPr>
        </p:nvSpPr>
        <p:spPr>
          <a:xfrm>
            <a:off x="1097280" y="1110344"/>
            <a:ext cx="4998720" cy="606490"/>
          </a:xfrm>
        </p:spPr>
        <p:txBody>
          <a:bodyPr>
            <a:noAutofit/>
          </a:bodyPr>
          <a:lstStyle/>
          <a:p>
            <a:r>
              <a:rPr lang="en-IN" sz="4400" b="1" dirty="0"/>
              <a:t>Dataset Description</a:t>
            </a:r>
          </a:p>
        </p:txBody>
      </p:sp>
      <p:sp>
        <p:nvSpPr>
          <p:cNvPr id="3" name="Content Placeholder 2">
            <a:extLst>
              <a:ext uri="{FF2B5EF4-FFF2-40B4-BE49-F238E27FC236}">
                <a16:creationId xmlns:a16="http://schemas.microsoft.com/office/drawing/2014/main" id="{A40FA73A-B07F-BE22-C9FB-378A973CDD4E}"/>
              </a:ext>
            </a:extLst>
          </p:cNvPr>
          <p:cNvSpPr>
            <a:spLocks noGrp="1"/>
          </p:cNvSpPr>
          <p:nvPr>
            <p:ph idx="1"/>
          </p:nvPr>
        </p:nvSpPr>
        <p:spPr>
          <a:xfrm>
            <a:off x="1212980" y="1931442"/>
            <a:ext cx="9911598" cy="4068141"/>
          </a:xfrm>
        </p:spPr>
        <p:txBody>
          <a:bodyPr>
            <a:normAutofit/>
          </a:bodyPr>
          <a:lstStyle/>
          <a:p>
            <a:pPr marL="0" indent="0">
              <a:buNone/>
            </a:pPr>
            <a:r>
              <a:rPr lang="en-US" sz="1800" b="1" dirty="0"/>
              <a:t>           In the real estate industry, determining the appropriate rental price for a property is crucial for property owners, tenants, and property management companies. Accurate rent predictions can help landlords set competitive prices, tenants make informed rental decisions, and property management companies optimize their portfolio management.</a:t>
            </a:r>
          </a:p>
          <a:p>
            <a:pPr marL="0" indent="0">
              <a:buNone/>
            </a:pPr>
            <a:r>
              <a:rPr lang="en-US" sz="1800" b="1" dirty="0"/>
              <a:t>         The goal of this project is to develop a data-driven model that predicts the rental price of residential properties based on relevant features. By analyzing historical rental data and property attributes, the model aims to provide accurate and reliable rent predictions.</a:t>
            </a:r>
            <a:endParaRPr lang="en-IN" sz="1800" b="1" dirty="0"/>
          </a:p>
        </p:txBody>
      </p:sp>
      <p:graphicFrame>
        <p:nvGraphicFramePr>
          <p:cNvPr id="4" name="Table 3">
            <a:extLst>
              <a:ext uri="{FF2B5EF4-FFF2-40B4-BE49-F238E27FC236}">
                <a16:creationId xmlns:a16="http://schemas.microsoft.com/office/drawing/2014/main" id="{99C09AF4-55C3-68BB-35CC-A18C5CA47164}"/>
              </a:ext>
            </a:extLst>
          </p:cNvPr>
          <p:cNvGraphicFramePr>
            <a:graphicFrameLocks noGrp="1"/>
          </p:cNvGraphicFramePr>
          <p:nvPr>
            <p:extLst>
              <p:ext uri="{D42A27DB-BD31-4B8C-83A1-F6EECF244321}">
                <p14:modId xmlns:p14="http://schemas.microsoft.com/office/powerpoint/2010/main" val="4010594580"/>
              </p:ext>
            </p:extLst>
          </p:nvPr>
        </p:nvGraphicFramePr>
        <p:xfrm>
          <a:off x="1212979" y="4144000"/>
          <a:ext cx="10134290" cy="2067085"/>
        </p:xfrm>
        <a:graphic>
          <a:graphicData uri="http://schemas.openxmlformats.org/drawingml/2006/table">
            <a:tbl>
              <a:tblPr firstRow="1" bandRow="1">
                <a:tableStyleId>{5C22544A-7EE6-4342-B048-85BDC9FD1C3A}</a:tableStyleId>
              </a:tblPr>
              <a:tblGrid>
                <a:gridCol w="5067145">
                  <a:extLst>
                    <a:ext uri="{9D8B030D-6E8A-4147-A177-3AD203B41FA5}">
                      <a16:colId xmlns:a16="http://schemas.microsoft.com/office/drawing/2014/main" val="2448349317"/>
                    </a:ext>
                  </a:extLst>
                </a:gridCol>
                <a:gridCol w="5067145">
                  <a:extLst>
                    <a:ext uri="{9D8B030D-6E8A-4147-A177-3AD203B41FA5}">
                      <a16:colId xmlns:a16="http://schemas.microsoft.com/office/drawing/2014/main" val="2058512458"/>
                    </a:ext>
                  </a:extLst>
                </a:gridCol>
              </a:tblGrid>
              <a:tr h="340265">
                <a:tc>
                  <a:txBody>
                    <a:bodyPr/>
                    <a:lstStyle/>
                    <a:p>
                      <a:pPr algn="ctr"/>
                      <a:r>
                        <a:rPr lang="en-IN" dirty="0">
                          <a:solidFill>
                            <a:schemeClr val="tx1"/>
                          </a:solidFill>
                        </a:rPr>
                        <a:t>Attributes</a:t>
                      </a:r>
                    </a:p>
                  </a:txBody>
                  <a:tcPr/>
                </a:tc>
                <a:tc>
                  <a:txBody>
                    <a:bodyPr/>
                    <a:lstStyle/>
                    <a:p>
                      <a:pPr algn="ctr"/>
                      <a:r>
                        <a:rPr lang="en-IN" dirty="0">
                          <a:solidFill>
                            <a:schemeClr val="tx1"/>
                          </a:solidFill>
                        </a:rPr>
                        <a:t> Values</a:t>
                      </a:r>
                    </a:p>
                  </a:txBody>
                  <a:tcPr/>
                </a:tc>
                <a:extLst>
                  <a:ext uri="{0D108BD9-81ED-4DB2-BD59-A6C34878D82A}">
                    <a16:rowId xmlns:a16="http://schemas.microsoft.com/office/drawing/2014/main" val="612991749"/>
                  </a:ext>
                </a:extLst>
              </a:tr>
              <a:tr h="340265">
                <a:tc>
                  <a:txBody>
                    <a:bodyPr/>
                    <a:lstStyle/>
                    <a:p>
                      <a:pPr algn="ctr"/>
                      <a:r>
                        <a:rPr lang="en-IN" sz="1400" b="1" dirty="0"/>
                        <a:t>ID</a:t>
                      </a:r>
                    </a:p>
                  </a:txBody>
                  <a:tcPr/>
                </a:tc>
                <a:tc>
                  <a:txBody>
                    <a:bodyPr/>
                    <a:lstStyle/>
                    <a:p>
                      <a:r>
                        <a:rPr lang="en-US" sz="1400" dirty="0"/>
                        <a:t>A unique identifier for each property listing.</a:t>
                      </a:r>
                      <a:endParaRPr lang="en-IN" sz="1400" dirty="0"/>
                    </a:p>
                  </a:txBody>
                  <a:tcPr/>
                </a:tc>
                <a:extLst>
                  <a:ext uri="{0D108BD9-81ED-4DB2-BD59-A6C34878D82A}">
                    <a16:rowId xmlns:a16="http://schemas.microsoft.com/office/drawing/2014/main" val="4100363195"/>
                  </a:ext>
                </a:extLst>
              </a:tr>
              <a:tr h="340265">
                <a:tc>
                  <a:txBody>
                    <a:bodyPr/>
                    <a:lstStyle/>
                    <a:p>
                      <a:pPr algn="ctr"/>
                      <a:r>
                        <a:rPr lang="en-IN" sz="1400" b="1" dirty="0"/>
                        <a:t>Type</a:t>
                      </a:r>
                    </a:p>
                  </a:txBody>
                  <a:tcPr/>
                </a:tc>
                <a:tc>
                  <a:txBody>
                    <a:bodyPr/>
                    <a:lstStyle/>
                    <a:p>
                      <a:r>
                        <a:rPr lang="en-US" sz="1400" dirty="0"/>
                        <a:t>The type of property, such as BHK1, BHK2, RK1, etc.</a:t>
                      </a:r>
                      <a:endParaRPr lang="en-IN" sz="1400" dirty="0"/>
                    </a:p>
                  </a:txBody>
                  <a:tcPr/>
                </a:tc>
                <a:extLst>
                  <a:ext uri="{0D108BD9-81ED-4DB2-BD59-A6C34878D82A}">
                    <a16:rowId xmlns:a16="http://schemas.microsoft.com/office/drawing/2014/main" val="3662757891"/>
                  </a:ext>
                </a:extLst>
              </a:tr>
              <a:tr h="340265">
                <a:tc>
                  <a:txBody>
                    <a:bodyPr/>
                    <a:lstStyle/>
                    <a:p>
                      <a:pPr algn="ctr"/>
                      <a:r>
                        <a:rPr lang="en-IN" sz="1400" b="1" dirty="0"/>
                        <a:t>Locality</a:t>
                      </a:r>
                    </a:p>
                  </a:txBody>
                  <a:tcPr/>
                </a:tc>
                <a:tc>
                  <a:txBody>
                    <a:bodyPr/>
                    <a:lstStyle/>
                    <a:p>
                      <a:r>
                        <a:rPr lang="en-US" sz="1400" dirty="0"/>
                        <a:t>The specific neighborhood or area where the property is located.</a:t>
                      </a:r>
                      <a:endParaRPr lang="en-IN" sz="1400" dirty="0"/>
                    </a:p>
                  </a:txBody>
                  <a:tcPr/>
                </a:tc>
                <a:extLst>
                  <a:ext uri="{0D108BD9-81ED-4DB2-BD59-A6C34878D82A}">
                    <a16:rowId xmlns:a16="http://schemas.microsoft.com/office/drawing/2014/main" val="2404635615"/>
                  </a:ext>
                </a:extLst>
              </a:tr>
              <a:tr h="340265">
                <a:tc>
                  <a:txBody>
                    <a:bodyPr/>
                    <a:lstStyle/>
                    <a:p>
                      <a:pPr algn="ctr"/>
                      <a:r>
                        <a:rPr lang="en-IN" sz="1400" b="1" dirty="0"/>
                        <a:t>Lease Type</a:t>
                      </a:r>
                    </a:p>
                  </a:txBody>
                  <a:tcPr/>
                </a:tc>
                <a:tc>
                  <a:txBody>
                    <a:bodyPr/>
                    <a:lstStyle/>
                    <a:p>
                      <a:r>
                        <a:rPr lang="en-US" sz="1400" dirty="0"/>
                        <a:t>The type of lease, such as FAMILY or BACHELOR, or ANYONE </a:t>
                      </a:r>
                      <a:endParaRPr lang="en-IN" sz="1400" dirty="0"/>
                    </a:p>
                  </a:txBody>
                  <a:tcPr/>
                </a:tc>
                <a:extLst>
                  <a:ext uri="{0D108BD9-81ED-4DB2-BD59-A6C34878D82A}">
                    <a16:rowId xmlns:a16="http://schemas.microsoft.com/office/drawing/2014/main" val="3842820848"/>
                  </a:ext>
                </a:extLst>
              </a:tr>
              <a:tr h="340265">
                <a:tc>
                  <a:txBody>
                    <a:bodyPr/>
                    <a:lstStyle/>
                    <a:p>
                      <a:pPr algn="ctr"/>
                      <a:r>
                        <a:rPr lang="en-IN" sz="1400" b="1" dirty="0"/>
                        <a:t>Gym</a:t>
                      </a:r>
                    </a:p>
                  </a:txBody>
                  <a:tcPr/>
                </a:tc>
                <a:tc>
                  <a:txBody>
                    <a:bodyPr/>
                    <a:lstStyle/>
                    <a:p>
                      <a:r>
                        <a:rPr lang="en-US" sz="1400" dirty="0"/>
                        <a:t>Indicates whether the property has a gym or fitness facility. </a:t>
                      </a:r>
                      <a:endParaRPr lang="en-IN" sz="1400" dirty="0"/>
                    </a:p>
                  </a:txBody>
                  <a:tcPr/>
                </a:tc>
                <a:extLst>
                  <a:ext uri="{0D108BD9-81ED-4DB2-BD59-A6C34878D82A}">
                    <a16:rowId xmlns:a16="http://schemas.microsoft.com/office/drawing/2014/main" val="1978900546"/>
                  </a:ext>
                </a:extLst>
              </a:tr>
            </a:tbl>
          </a:graphicData>
        </a:graphic>
      </p:graphicFrame>
    </p:spTree>
    <p:extLst>
      <p:ext uri="{BB962C8B-B14F-4D97-AF65-F5344CB8AC3E}">
        <p14:creationId xmlns:p14="http://schemas.microsoft.com/office/powerpoint/2010/main" val="198543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538C-618D-0456-E008-C6D9E253077C}"/>
              </a:ext>
            </a:extLst>
          </p:cNvPr>
          <p:cNvSpPr>
            <a:spLocks noGrp="1"/>
          </p:cNvSpPr>
          <p:nvPr>
            <p:ph type="title"/>
          </p:nvPr>
        </p:nvSpPr>
        <p:spPr/>
        <p:txBody>
          <a:bodyPr>
            <a:normAutofit/>
          </a:bodyPr>
          <a:lstStyle/>
          <a:p>
            <a:r>
              <a:rPr lang="en-IN" sz="4400" b="1" dirty="0"/>
              <a:t>Dataset Description</a:t>
            </a:r>
            <a:endParaRPr lang="en-IN" sz="4400" dirty="0"/>
          </a:p>
        </p:txBody>
      </p:sp>
      <p:graphicFrame>
        <p:nvGraphicFramePr>
          <p:cNvPr id="4" name="Content Placeholder 3">
            <a:extLst>
              <a:ext uri="{FF2B5EF4-FFF2-40B4-BE49-F238E27FC236}">
                <a16:creationId xmlns:a16="http://schemas.microsoft.com/office/drawing/2014/main" id="{E8BB8F63-4802-6B5F-C5FF-C6972705A994}"/>
              </a:ext>
            </a:extLst>
          </p:cNvPr>
          <p:cNvGraphicFramePr>
            <a:graphicFrameLocks noGrp="1"/>
          </p:cNvGraphicFramePr>
          <p:nvPr>
            <p:ph idx="1"/>
            <p:extLst>
              <p:ext uri="{D42A27DB-BD31-4B8C-83A1-F6EECF244321}">
                <p14:modId xmlns:p14="http://schemas.microsoft.com/office/powerpoint/2010/main" val="953532365"/>
              </p:ext>
            </p:extLst>
          </p:nvPr>
        </p:nvGraphicFramePr>
        <p:xfrm>
          <a:off x="1096962" y="1846263"/>
          <a:ext cx="10146426" cy="4455160"/>
        </p:xfrm>
        <a:graphic>
          <a:graphicData uri="http://schemas.openxmlformats.org/drawingml/2006/table">
            <a:tbl>
              <a:tblPr firstRow="1" bandRow="1">
                <a:tableStyleId>{5C22544A-7EE6-4342-B048-85BDC9FD1C3A}</a:tableStyleId>
              </a:tblPr>
              <a:tblGrid>
                <a:gridCol w="5073213">
                  <a:extLst>
                    <a:ext uri="{9D8B030D-6E8A-4147-A177-3AD203B41FA5}">
                      <a16:colId xmlns:a16="http://schemas.microsoft.com/office/drawing/2014/main" val="2892925930"/>
                    </a:ext>
                  </a:extLst>
                </a:gridCol>
                <a:gridCol w="5073213">
                  <a:extLst>
                    <a:ext uri="{9D8B030D-6E8A-4147-A177-3AD203B41FA5}">
                      <a16:colId xmlns:a16="http://schemas.microsoft.com/office/drawing/2014/main" val="3920297115"/>
                    </a:ext>
                  </a:extLst>
                </a:gridCol>
              </a:tblGrid>
              <a:tr h="370840">
                <a:tc>
                  <a:txBody>
                    <a:bodyPr/>
                    <a:lstStyle/>
                    <a:p>
                      <a:pPr algn="ctr"/>
                      <a:r>
                        <a:rPr lang="en-IN" dirty="0"/>
                        <a:t> </a:t>
                      </a:r>
                      <a:r>
                        <a:rPr lang="en-IN" dirty="0">
                          <a:solidFill>
                            <a:schemeClr val="tx1"/>
                          </a:solidFill>
                        </a:rPr>
                        <a:t>Attributes</a:t>
                      </a:r>
                    </a:p>
                  </a:txBody>
                  <a:tcPr/>
                </a:tc>
                <a:tc>
                  <a:txBody>
                    <a:bodyPr/>
                    <a:lstStyle/>
                    <a:p>
                      <a:pPr algn="ctr"/>
                      <a:r>
                        <a:rPr lang="en-IN" dirty="0">
                          <a:solidFill>
                            <a:schemeClr val="tx1"/>
                          </a:solidFill>
                        </a:rPr>
                        <a:t>Values</a:t>
                      </a:r>
                    </a:p>
                  </a:txBody>
                  <a:tcPr/>
                </a:tc>
                <a:extLst>
                  <a:ext uri="{0D108BD9-81ED-4DB2-BD59-A6C34878D82A}">
                    <a16:rowId xmlns:a16="http://schemas.microsoft.com/office/drawing/2014/main" val="2273558383"/>
                  </a:ext>
                </a:extLst>
              </a:tr>
              <a:tr h="370840">
                <a:tc>
                  <a:txBody>
                    <a:bodyPr/>
                    <a:lstStyle/>
                    <a:p>
                      <a:pPr algn="ctr"/>
                      <a:r>
                        <a:rPr lang="en-IN" sz="1400" b="1" dirty="0"/>
                        <a:t>Activation Date</a:t>
                      </a:r>
                    </a:p>
                  </a:txBody>
                  <a:tcPr/>
                </a:tc>
                <a:tc>
                  <a:txBody>
                    <a:bodyPr/>
                    <a:lstStyle/>
                    <a:p>
                      <a:r>
                        <a:rPr lang="en-US" sz="1400" dirty="0"/>
                        <a:t>The date when the property listing was activated or made available for rent.</a:t>
                      </a:r>
                      <a:endParaRPr lang="en-IN" sz="1400" dirty="0"/>
                    </a:p>
                  </a:txBody>
                  <a:tcPr/>
                </a:tc>
                <a:extLst>
                  <a:ext uri="{0D108BD9-81ED-4DB2-BD59-A6C34878D82A}">
                    <a16:rowId xmlns:a16="http://schemas.microsoft.com/office/drawing/2014/main" val="619846864"/>
                  </a:ext>
                </a:extLst>
              </a:tr>
              <a:tr h="370840">
                <a:tc>
                  <a:txBody>
                    <a:bodyPr/>
                    <a:lstStyle/>
                    <a:p>
                      <a:pPr algn="ctr"/>
                      <a:r>
                        <a:rPr lang="en-IN" sz="1400" b="1" dirty="0"/>
                        <a:t>Latitude</a:t>
                      </a:r>
                    </a:p>
                  </a:txBody>
                  <a:tcPr/>
                </a:tc>
                <a:tc>
                  <a:txBody>
                    <a:bodyPr/>
                    <a:lstStyle/>
                    <a:p>
                      <a:r>
                        <a:rPr lang="en-US" sz="1400" dirty="0"/>
                        <a:t>The geographic latitude coordinate of the property's location.</a:t>
                      </a:r>
                      <a:endParaRPr lang="en-IN" sz="1400" dirty="0"/>
                    </a:p>
                  </a:txBody>
                  <a:tcPr/>
                </a:tc>
                <a:extLst>
                  <a:ext uri="{0D108BD9-81ED-4DB2-BD59-A6C34878D82A}">
                    <a16:rowId xmlns:a16="http://schemas.microsoft.com/office/drawing/2014/main" val="3935281200"/>
                  </a:ext>
                </a:extLst>
              </a:tr>
              <a:tr h="0">
                <a:tc>
                  <a:txBody>
                    <a:bodyPr/>
                    <a:lstStyle/>
                    <a:p>
                      <a:pPr algn="ctr"/>
                      <a:r>
                        <a:rPr lang="en-IN" sz="1400" b="1" dirty="0"/>
                        <a:t>Longitude</a:t>
                      </a:r>
                    </a:p>
                  </a:txBody>
                  <a:tcPr/>
                </a:tc>
                <a:tc>
                  <a:txBody>
                    <a:bodyPr/>
                    <a:lstStyle/>
                    <a:p>
                      <a:r>
                        <a:rPr lang="en-US" sz="1400" dirty="0"/>
                        <a:t>The geographic longitude coordinate of the property's location.</a:t>
                      </a:r>
                      <a:endParaRPr lang="en-IN" sz="1400" dirty="0"/>
                    </a:p>
                  </a:txBody>
                  <a:tcPr/>
                </a:tc>
                <a:extLst>
                  <a:ext uri="{0D108BD9-81ED-4DB2-BD59-A6C34878D82A}">
                    <a16:rowId xmlns:a16="http://schemas.microsoft.com/office/drawing/2014/main" val="2150745932"/>
                  </a:ext>
                </a:extLst>
              </a:tr>
              <a:tr h="370840">
                <a:tc>
                  <a:txBody>
                    <a:bodyPr/>
                    <a:lstStyle/>
                    <a:p>
                      <a:pPr algn="ctr"/>
                      <a:r>
                        <a:rPr lang="en-IN" sz="1400" b="1" dirty="0"/>
                        <a:t>Lift </a:t>
                      </a:r>
                    </a:p>
                  </a:txBody>
                  <a:tcPr/>
                </a:tc>
                <a:tc>
                  <a:txBody>
                    <a:bodyPr/>
                    <a:lstStyle/>
                    <a:p>
                      <a:r>
                        <a:rPr lang="en-US" sz="1400" dirty="0"/>
                        <a:t>Indicates whether the property has an elevator or lift. </a:t>
                      </a:r>
                      <a:endParaRPr lang="en-IN" sz="1400" dirty="0"/>
                    </a:p>
                  </a:txBody>
                  <a:tcPr/>
                </a:tc>
                <a:extLst>
                  <a:ext uri="{0D108BD9-81ED-4DB2-BD59-A6C34878D82A}">
                    <a16:rowId xmlns:a16="http://schemas.microsoft.com/office/drawing/2014/main" val="1868714966"/>
                  </a:ext>
                </a:extLst>
              </a:tr>
              <a:tr h="370840">
                <a:tc>
                  <a:txBody>
                    <a:bodyPr/>
                    <a:lstStyle/>
                    <a:p>
                      <a:pPr algn="ctr"/>
                      <a:r>
                        <a:rPr lang="en-IN" sz="1400" b="1" dirty="0">
                          <a:solidFill>
                            <a:schemeClr val="tx1"/>
                          </a:solidFill>
                        </a:rPr>
                        <a:t>Swimming Pool</a:t>
                      </a:r>
                    </a:p>
                  </a:txBody>
                  <a:tcPr/>
                </a:tc>
                <a:tc>
                  <a:txBody>
                    <a:bodyPr/>
                    <a:lstStyle/>
                    <a:p>
                      <a:pPr algn="l"/>
                      <a:r>
                        <a:rPr lang="en-US" sz="1400" dirty="0"/>
                        <a:t>Indicates whether the property has a swimming pool</a:t>
                      </a:r>
                      <a:endParaRPr lang="en-IN" sz="1400" dirty="0"/>
                    </a:p>
                  </a:txBody>
                  <a:tcPr/>
                </a:tc>
                <a:extLst>
                  <a:ext uri="{0D108BD9-81ED-4DB2-BD59-A6C34878D82A}">
                    <a16:rowId xmlns:a16="http://schemas.microsoft.com/office/drawing/2014/main" val="2603013989"/>
                  </a:ext>
                </a:extLst>
              </a:tr>
              <a:tr h="370840">
                <a:tc>
                  <a:txBody>
                    <a:bodyPr/>
                    <a:lstStyle/>
                    <a:p>
                      <a:pPr algn="ctr"/>
                      <a:r>
                        <a:rPr lang="en-US" sz="1400" b="1" dirty="0"/>
                        <a:t>Negotiable</a:t>
                      </a:r>
                      <a:endParaRPr lang="en-IN" sz="1400" b="1" dirty="0"/>
                    </a:p>
                  </a:txBody>
                  <a:tcPr/>
                </a:tc>
                <a:tc>
                  <a:txBody>
                    <a:bodyPr/>
                    <a:lstStyle/>
                    <a:p>
                      <a:pPr algn="l"/>
                      <a:r>
                        <a:rPr lang="en-US" sz="1400" dirty="0"/>
                        <a:t>Indicates whether the rent price is negotiable.</a:t>
                      </a:r>
                      <a:endParaRPr lang="en-IN" sz="1400" dirty="0"/>
                    </a:p>
                  </a:txBody>
                  <a:tcPr/>
                </a:tc>
                <a:extLst>
                  <a:ext uri="{0D108BD9-81ED-4DB2-BD59-A6C34878D82A}">
                    <a16:rowId xmlns:a16="http://schemas.microsoft.com/office/drawing/2014/main" val="1025335747"/>
                  </a:ext>
                </a:extLst>
              </a:tr>
              <a:tr h="370840">
                <a:tc>
                  <a:txBody>
                    <a:bodyPr/>
                    <a:lstStyle/>
                    <a:p>
                      <a:pPr algn="ctr"/>
                      <a:r>
                        <a:rPr lang="en-IN" sz="1400" b="1" dirty="0"/>
                        <a:t>Furnishing</a:t>
                      </a:r>
                    </a:p>
                  </a:txBody>
                  <a:tcPr/>
                </a:tc>
                <a:tc>
                  <a:txBody>
                    <a:bodyPr/>
                    <a:lstStyle/>
                    <a:p>
                      <a:r>
                        <a:rPr lang="en-US" sz="1400" dirty="0"/>
                        <a:t>Describes the level of furnishing, e.g., fully furnished, partially furnished, unfurnished. </a:t>
                      </a:r>
                      <a:endParaRPr lang="en-IN" sz="1400" dirty="0"/>
                    </a:p>
                  </a:txBody>
                  <a:tcPr/>
                </a:tc>
                <a:extLst>
                  <a:ext uri="{0D108BD9-81ED-4DB2-BD59-A6C34878D82A}">
                    <a16:rowId xmlns:a16="http://schemas.microsoft.com/office/drawing/2014/main" val="3253331488"/>
                  </a:ext>
                </a:extLst>
              </a:tr>
              <a:tr h="370840">
                <a:tc>
                  <a:txBody>
                    <a:bodyPr/>
                    <a:lstStyle/>
                    <a:p>
                      <a:pPr algn="ctr"/>
                      <a:r>
                        <a:rPr lang="en-IN" sz="1400" b="1" dirty="0"/>
                        <a:t>Parking</a:t>
                      </a:r>
                    </a:p>
                  </a:txBody>
                  <a:tcPr/>
                </a:tc>
                <a:tc>
                  <a:txBody>
                    <a:bodyPr/>
                    <a:lstStyle/>
                    <a:p>
                      <a:r>
                        <a:rPr lang="en-US" sz="1400" dirty="0"/>
                        <a:t>Specifies the availability of parking facilities.</a:t>
                      </a:r>
                      <a:endParaRPr lang="en-IN" sz="1400" dirty="0"/>
                    </a:p>
                  </a:txBody>
                  <a:tcPr/>
                </a:tc>
                <a:extLst>
                  <a:ext uri="{0D108BD9-81ED-4DB2-BD59-A6C34878D82A}">
                    <a16:rowId xmlns:a16="http://schemas.microsoft.com/office/drawing/2014/main" val="2432516297"/>
                  </a:ext>
                </a:extLst>
              </a:tr>
              <a:tr h="370840">
                <a:tc>
                  <a:txBody>
                    <a:bodyPr/>
                    <a:lstStyle/>
                    <a:p>
                      <a:pPr algn="ctr"/>
                      <a:r>
                        <a:rPr lang="en-IN" sz="1400" b="1" dirty="0"/>
                        <a:t>Property Size</a:t>
                      </a:r>
                    </a:p>
                  </a:txBody>
                  <a:tcPr/>
                </a:tc>
                <a:tc>
                  <a:txBody>
                    <a:bodyPr/>
                    <a:lstStyle/>
                    <a:p>
                      <a:r>
                        <a:rPr lang="en-US" sz="1400" dirty="0"/>
                        <a:t>The size of the property in terms of square footage or square meters. </a:t>
                      </a:r>
                      <a:endParaRPr lang="en-IN" sz="1400" dirty="0"/>
                    </a:p>
                  </a:txBody>
                  <a:tcPr/>
                </a:tc>
                <a:extLst>
                  <a:ext uri="{0D108BD9-81ED-4DB2-BD59-A6C34878D82A}">
                    <a16:rowId xmlns:a16="http://schemas.microsoft.com/office/drawing/2014/main" val="1946560688"/>
                  </a:ext>
                </a:extLst>
              </a:tr>
              <a:tr h="370840">
                <a:tc>
                  <a:txBody>
                    <a:bodyPr/>
                    <a:lstStyle/>
                    <a:p>
                      <a:pPr algn="ctr"/>
                      <a:r>
                        <a:rPr lang="en-IN" sz="1400" b="1" dirty="0"/>
                        <a:t>Property Age</a:t>
                      </a:r>
                    </a:p>
                  </a:txBody>
                  <a:tcPr/>
                </a:tc>
                <a:tc>
                  <a:txBody>
                    <a:bodyPr/>
                    <a:lstStyle/>
                    <a:p>
                      <a:r>
                        <a:rPr lang="en-US" sz="1400" dirty="0"/>
                        <a:t>The age of the property since construction. </a:t>
                      </a:r>
                      <a:endParaRPr lang="en-IN" sz="1400" dirty="0"/>
                    </a:p>
                  </a:txBody>
                  <a:tcPr/>
                </a:tc>
                <a:extLst>
                  <a:ext uri="{0D108BD9-81ED-4DB2-BD59-A6C34878D82A}">
                    <a16:rowId xmlns:a16="http://schemas.microsoft.com/office/drawing/2014/main" val="82510024"/>
                  </a:ext>
                </a:extLst>
              </a:tr>
            </a:tbl>
          </a:graphicData>
        </a:graphic>
      </p:graphicFrame>
    </p:spTree>
    <p:extLst>
      <p:ext uri="{BB962C8B-B14F-4D97-AF65-F5344CB8AC3E}">
        <p14:creationId xmlns:p14="http://schemas.microsoft.com/office/powerpoint/2010/main" val="99209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0369-D437-A61E-418B-BCAD2F9E75FD}"/>
              </a:ext>
            </a:extLst>
          </p:cNvPr>
          <p:cNvSpPr>
            <a:spLocks noGrp="1"/>
          </p:cNvSpPr>
          <p:nvPr>
            <p:ph type="title"/>
          </p:nvPr>
        </p:nvSpPr>
        <p:spPr/>
        <p:txBody>
          <a:bodyPr>
            <a:normAutofit/>
          </a:bodyPr>
          <a:lstStyle/>
          <a:p>
            <a:r>
              <a:rPr lang="en-IN" sz="4400" b="1" dirty="0"/>
              <a:t>Dataset Description</a:t>
            </a:r>
            <a:endParaRPr lang="en-IN" sz="4400" dirty="0"/>
          </a:p>
        </p:txBody>
      </p:sp>
      <p:graphicFrame>
        <p:nvGraphicFramePr>
          <p:cNvPr id="4" name="Content Placeholder 3">
            <a:extLst>
              <a:ext uri="{FF2B5EF4-FFF2-40B4-BE49-F238E27FC236}">
                <a16:creationId xmlns:a16="http://schemas.microsoft.com/office/drawing/2014/main" id="{AFFAC391-90A1-41C5-C01B-DDAF73975147}"/>
              </a:ext>
            </a:extLst>
          </p:cNvPr>
          <p:cNvGraphicFramePr>
            <a:graphicFrameLocks noGrp="1"/>
          </p:cNvGraphicFramePr>
          <p:nvPr>
            <p:ph idx="1"/>
            <p:extLst>
              <p:ext uri="{D42A27DB-BD31-4B8C-83A1-F6EECF244321}">
                <p14:modId xmlns:p14="http://schemas.microsoft.com/office/powerpoint/2010/main" val="1322630785"/>
              </p:ext>
            </p:extLst>
          </p:nvPr>
        </p:nvGraphicFramePr>
        <p:xfrm>
          <a:off x="1096963" y="1846263"/>
          <a:ext cx="10058400" cy="43738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343161154"/>
                    </a:ext>
                  </a:extLst>
                </a:gridCol>
                <a:gridCol w="5029200">
                  <a:extLst>
                    <a:ext uri="{9D8B030D-6E8A-4147-A177-3AD203B41FA5}">
                      <a16:colId xmlns:a16="http://schemas.microsoft.com/office/drawing/2014/main" val="535218665"/>
                    </a:ext>
                  </a:extLst>
                </a:gridCol>
              </a:tblGrid>
              <a:tr h="370840">
                <a:tc>
                  <a:txBody>
                    <a:bodyPr/>
                    <a:lstStyle/>
                    <a:p>
                      <a:pPr algn="ctr"/>
                      <a:r>
                        <a:rPr lang="en-IN" b="1" dirty="0">
                          <a:solidFill>
                            <a:schemeClr val="tx1"/>
                          </a:solidFill>
                        </a:rPr>
                        <a:t>Attributes</a:t>
                      </a:r>
                    </a:p>
                  </a:txBody>
                  <a:tcPr/>
                </a:tc>
                <a:tc>
                  <a:txBody>
                    <a:bodyPr/>
                    <a:lstStyle/>
                    <a:p>
                      <a:pPr algn="ctr"/>
                      <a:r>
                        <a:rPr lang="en-IN" dirty="0"/>
                        <a:t> </a:t>
                      </a:r>
                      <a:r>
                        <a:rPr lang="en-IN" dirty="0">
                          <a:solidFill>
                            <a:schemeClr val="tx1"/>
                          </a:solidFill>
                        </a:rPr>
                        <a:t>Values</a:t>
                      </a:r>
                    </a:p>
                  </a:txBody>
                  <a:tcPr/>
                </a:tc>
                <a:extLst>
                  <a:ext uri="{0D108BD9-81ED-4DB2-BD59-A6C34878D82A}">
                    <a16:rowId xmlns:a16="http://schemas.microsoft.com/office/drawing/2014/main" val="3509381985"/>
                  </a:ext>
                </a:extLst>
              </a:tr>
              <a:tr h="370840">
                <a:tc>
                  <a:txBody>
                    <a:bodyPr/>
                    <a:lstStyle/>
                    <a:p>
                      <a:pPr algn="ctr"/>
                      <a:r>
                        <a:rPr lang="en-IN" sz="1400" b="1" dirty="0"/>
                        <a:t>Bathroom</a:t>
                      </a:r>
                    </a:p>
                  </a:txBody>
                  <a:tcPr/>
                </a:tc>
                <a:tc>
                  <a:txBody>
                    <a:bodyPr/>
                    <a:lstStyle/>
                    <a:p>
                      <a:r>
                        <a:rPr lang="en-US" sz="1400" dirty="0"/>
                        <a:t>The number of bathrooms available in the property.</a:t>
                      </a:r>
                      <a:endParaRPr lang="en-IN" sz="1400" dirty="0"/>
                    </a:p>
                  </a:txBody>
                  <a:tcPr/>
                </a:tc>
                <a:extLst>
                  <a:ext uri="{0D108BD9-81ED-4DB2-BD59-A6C34878D82A}">
                    <a16:rowId xmlns:a16="http://schemas.microsoft.com/office/drawing/2014/main" val="3658822839"/>
                  </a:ext>
                </a:extLst>
              </a:tr>
              <a:tr h="370840">
                <a:tc>
                  <a:txBody>
                    <a:bodyPr/>
                    <a:lstStyle/>
                    <a:p>
                      <a:pPr algn="ctr"/>
                      <a:r>
                        <a:rPr lang="en-IN" sz="1400" b="1" dirty="0"/>
                        <a:t>Facing</a:t>
                      </a:r>
                    </a:p>
                  </a:txBody>
                  <a:tcPr/>
                </a:tc>
                <a:tc>
                  <a:txBody>
                    <a:bodyPr/>
                    <a:lstStyle/>
                    <a:p>
                      <a:r>
                        <a:rPr lang="en-US" sz="1400" dirty="0"/>
                        <a:t>The direction in which the property faces, e.g., north, south, east, west.</a:t>
                      </a:r>
                      <a:endParaRPr lang="en-IN" sz="1400" dirty="0"/>
                    </a:p>
                  </a:txBody>
                  <a:tcPr/>
                </a:tc>
                <a:extLst>
                  <a:ext uri="{0D108BD9-81ED-4DB2-BD59-A6C34878D82A}">
                    <a16:rowId xmlns:a16="http://schemas.microsoft.com/office/drawing/2014/main" val="2288354881"/>
                  </a:ext>
                </a:extLst>
              </a:tr>
              <a:tr h="370840">
                <a:tc>
                  <a:txBody>
                    <a:bodyPr/>
                    <a:lstStyle/>
                    <a:p>
                      <a:pPr algn="ctr"/>
                      <a:r>
                        <a:rPr lang="en-IN" sz="1400" b="1" dirty="0"/>
                        <a:t>Cup board</a:t>
                      </a:r>
                    </a:p>
                  </a:txBody>
                  <a:tcPr/>
                </a:tc>
                <a:tc>
                  <a:txBody>
                    <a:bodyPr/>
                    <a:lstStyle/>
                    <a:p>
                      <a:r>
                        <a:rPr lang="en-US" sz="1400" dirty="0"/>
                        <a:t>Indicates the presence of cupboards or storage units. </a:t>
                      </a:r>
                      <a:endParaRPr lang="en-IN" sz="1400" dirty="0"/>
                    </a:p>
                  </a:txBody>
                  <a:tcPr/>
                </a:tc>
                <a:extLst>
                  <a:ext uri="{0D108BD9-81ED-4DB2-BD59-A6C34878D82A}">
                    <a16:rowId xmlns:a16="http://schemas.microsoft.com/office/drawing/2014/main" val="1705306112"/>
                  </a:ext>
                </a:extLst>
              </a:tr>
              <a:tr h="370840">
                <a:tc>
                  <a:txBody>
                    <a:bodyPr/>
                    <a:lstStyle/>
                    <a:p>
                      <a:pPr algn="ctr"/>
                      <a:r>
                        <a:rPr lang="en-IN" sz="1400" b="1" dirty="0"/>
                        <a:t>Floor</a:t>
                      </a:r>
                    </a:p>
                  </a:txBody>
                  <a:tcPr/>
                </a:tc>
                <a:tc>
                  <a:txBody>
                    <a:bodyPr/>
                    <a:lstStyle/>
                    <a:p>
                      <a:r>
                        <a:rPr lang="en-US" sz="1400" dirty="0"/>
                        <a:t>The floor number on which the property is located. </a:t>
                      </a:r>
                      <a:endParaRPr lang="en-IN" sz="1400" dirty="0"/>
                    </a:p>
                  </a:txBody>
                  <a:tcPr/>
                </a:tc>
                <a:extLst>
                  <a:ext uri="{0D108BD9-81ED-4DB2-BD59-A6C34878D82A}">
                    <a16:rowId xmlns:a16="http://schemas.microsoft.com/office/drawing/2014/main" val="592246577"/>
                  </a:ext>
                </a:extLst>
              </a:tr>
              <a:tr h="370840">
                <a:tc>
                  <a:txBody>
                    <a:bodyPr/>
                    <a:lstStyle/>
                    <a:p>
                      <a:pPr algn="ctr"/>
                      <a:r>
                        <a:rPr lang="en-IN" sz="1400" b="1" dirty="0"/>
                        <a:t>Total Floor</a:t>
                      </a:r>
                    </a:p>
                  </a:txBody>
                  <a:tcPr/>
                </a:tc>
                <a:tc>
                  <a:txBody>
                    <a:bodyPr/>
                    <a:lstStyle/>
                    <a:p>
                      <a:r>
                        <a:rPr lang="en-US" sz="1400" dirty="0"/>
                        <a:t>The total number of floors in the building. </a:t>
                      </a:r>
                      <a:endParaRPr lang="en-IN" sz="1400" dirty="0"/>
                    </a:p>
                  </a:txBody>
                  <a:tcPr/>
                </a:tc>
                <a:extLst>
                  <a:ext uri="{0D108BD9-81ED-4DB2-BD59-A6C34878D82A}">
                    <a16:rowId xmlns:a16="http://schemas.microsoft.com/office/drawing/2014/main" val="3895692832"/>
                  </a:ext>
                </a:extLst>
              </a:tr>
              <a:tr h="370840">
                <a:tc>
                  <a:txBody>
                    <a:bodyPr/>
                    <a:lstStyle/>
                    <a:p>
                      <a:pPr algn="ctr"/>
                      <a:r>
                        <a:rPr lang="en-US" sz="1400" b="1" dirty="0"/>
                        <a:t>Amenities</a:t>
                      </a:r>
                      <a:endParaRPr lang="en-IN" sz="1400" b="1" dirty="0"/>
                    </a:p>
                  </a:txBody>
                  <a:tcPr/>
                </a:tc>
                <a:tc>
                  <a:txBody>
                    <a:bodyPr/>
                    <a:lstStyle/>
                    <a:p>
                      <a:r>
                        <a:rPr lang="en-US" sz="1400" dirty="0"/>
                        <a:t>Additional amenities or features provided with the property</a:t>
                      </a:r>
                      <a:endParaRPr lang="en-IN" sz="1400" dirty="0"/>
                    </a:p>
                  </a:txBody>
                  <a:tcPr/>
                </a:tc>
                <a:extLst>
                  <a:ext uri="{0D108BD9-81ED-4DB2-BD59-A6C34878D82A}">
                    <a16:rowId xmlns:a16="http://schemas.microsoft.com/office/drawing/2014/main" val="2001453108"/>
                  </a:ext>
                </a:extLst>
              </a:tr>
              <a:tr h="370840">
                <a:tc>
                  <a:txBody>
                    <a:bodyPr/>
                    <a:lstStyle/>
                    <a:p>
                      <a:pPr algn="ctr"/>
                      <a:r>
                        <a:rPr lang="en-IN" sz="1400" b="1" dirty="0"/>
                        <a:t>Water Supply</a:t>
                      </a:r>
                    </a:p>
                  </a:txBody>
                  <a:tcPr/>
                </a:tc>
                <a:tc>
                  <a:txBody>
                    <a:bodyPr/>
                    <a:lstStyle/>
                    <a:p>
                      <a:r>
                        <a:rPr lang="en-US" sz="1400" dirty="0"/>
                        <a:t>The type and availability of water supply. </a:t>
                      </a:r>
                      <a:endParaRPr lang="en-IN" sz="1400" dirty="0"/>
                    </a:p>
                  </a:txBody>
                  <a:tcPr/>
                </a:tc>
                <a:extLst>
                  <a:ext uri="{0D108BD9-81ED-4DB2-BD59-A6C34878D82A}">
                    <a16:rowId xmlns:a16="http://schemas.microsoft.com/office/drawing/2014/main" val="4012517133"/>
                  </a:ext>
                </a:extLst>
              </a:tr>
              <a:tr h="370840">
                <a:tc>
                  <a:txBody>
                    <a:bodyPr/>
                    <a:lstStyle/>
                    <a:p>
                      <a:pPr algn="ctr"/>
                      <a:r>
                        <a:rPr lang="en-IN" sz="1400" b="1" dirty="0"/>
                        <a:t>Building Type</a:t>
                      </a:r>
                    </a:p>
                  </a:txBody>
                  <a:tcPr/>
                </a:tc>
                <a:tc>
                  <a:txBody>
                    <a:bodyPr/>
                    <a:lstStyle/>
                    <a:p>
                      <a:r>
                        <a:rPr lang="en-US" sz="1400" dirty="0"/>
                        <a:t>The architectural style or type of building, </a:t>
                      </a:r>
                      <a:r>
                        <a:rPr lang="en-US" sz="1400" dirty="0" err="1"/>
                        <a:t>e.g.,Apartment</a:t>
                      </a:r>
                      <a:r>
                        <a:rPr lang="en-US" sz="1400" dirty="0"/>
                        <a:t>, Individual House</a:t>
                      </a:r>
                      <a:endParaRPr lang="en-IN" sz="1400" dirty="0"/>
                    </a:p>
                  </a:txBody>
                  <a:tcPr/>
                </a:tc>
                <a:extLst>
                  <a:ext uri="{0D108BD9-81ED-4DB2-BD59-A6C34878D82A}">
                    <a16:rowId xmlns:a16="http://schemas.microsoft.com/office/drawing/2014/main" val="129754110"/>
                  </a:ext>
                </a:extLst>
              </a:tr>
              <a:tr h="370840">
                <a:tc>
                  <a:txBody>
                    <a:bodyPr/>
                    <a:lstStyle/>
                    <a:p>
                      <a:pPr algn="ctr"/>
                      <a:r>
                        <a:rPr lang="en-IN" sz="1400" b="1" dirty="0"/>
                        <a:t>Balconies</a:t>
                      </a:r>
                    </a:p>
                  </a:txBody>
                  <a:tcPr/>
                </a:tc>
                <a:tc>
                  <a:txBody>
                    <a:bodyPr/>
                    <a:lstStyle/>
                    <a:p>
                      <a:r>
                        <a:rPr lang="en-US" sz="1400" dirty="0"/>
                        <a:t>The number of balconies or outdoor spaces.</a:t>
                      </a:r>
                      <a:endParaRPr lang="en-IN" sz="1400" dirty="0"/>
                    </a:p>
                  </a:txBody>
                  <a:tcPr/>
                </a:tc>
                <a:extLst>
                  <a:ext uri="{0D108BD9-81ED-4DB2-BD59-A6C34878D82A}">
                    <a16:rowId xmlns:a16="http://schemas.microsoft.com/office/drawing/2014/main" val="456337429"/>
                  </a:ext>
                </a:extLst>
              </a:tr>
              <a:tr h="370840">
                <a:tc>
                  <a:txBody>
                    <a:bodyPr/>
                    <a:lstStyle/>
                    <a:p>
                      <a:pPr algn="ctr"/>
                      <a:r>
                        <a:rPr lang="en-IN" sz="1400" b="1" dirty="0"/>
                        <a:t>Rent</a:t>
                      </a:r>
                    </a:p>
                  </a:txBody>
                  <a:tcPr/>
                </a:tc>
                <a:tc>
                  <a:txBody>
                    <a:bodyPr/>
                    <a:lstStyle/>
                    <a:p>
                      <a:r>
                        <a:rPr lang="en-US" sz="1400" dirty="0"/>
                        <a:t>The target variable, representing the rental price for the property.</a:t>
                      </a:r>
                      <a:endParaRPr lang="en-IN" sz="1400" dirty="0"/>
                    </a:p>
                  </a:txBody>
                  <a:tcPr/>
                </a:tc>
                <a:extLst>
                  <a:ext uri="{0D108BD9-81ED-4DB2-BD59-A6C34878D82A}">
                    <a16:rowId xmlns:a16="http://schemas.microsoft.com/office/drawing/2014/main" val="1367273016"/>
                  </a:ext>
                </a:extLst>
              </a:tr>
            </a:tbl>
          </a:graphicData>
        </a:graphic>
      </p:graphicFrame>
    </p:spTree>
    <p:extLst>
      <p:ext uri="{BB962C8B-B14F-4D97-AF65-F5344CB8AC3E}">
        <p14:creationId xmlns:p14="http://schemas.microsoft.com/office/powerpoint/2010/main" val="381760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07F4-31E9-A80D-894A-3B534823330C}"/>
              </a:ext>
            </a:extLst>
          </p:cNvPr>
          <p:cNvSpPr>
            <a:spLocks noGrp="1"/>
          </p:cNvSpPr>
          <p:nvPr>
            <p:ph type="title"/>
          </p:nvPr>
        </p:nvSpPr>
        <p:spPr/>
        <p:txBody>
          <a:bodyPr>
            <a:normAutofit/>
          </a:bodyPr>
          <a:lstStyle/>
          <a:p>
            <a:r>
              <a:rPr lang="en-IN" sz="4300" b="1" dirty="0"/>
              <a:t>Data Preprocessing</a:t>
            </a:r>
            <a:br>
              <a:rPr lang="en-IN" sz="4300" b="1" dirty="0"/>
            </a:br>
            <a:r>
              <a:rPr lang="en-IN" sz="4300" b="1" dirty="0"/>
              <a:t>   </a:t>
            </a:r>
            <a:r>
              <a:rPr lang="en-IN" sz="1800" b="1" dirty="0">
                <a:latin typeface="Arial" panose="020B0604020202020204" pitchFamily="34" charset="0"/>
                <a:cs typeface="Arial" panose="020B0604020202020204" pitchFamily="34" charset="0"/>
                <a:hlinkClick r:id="rId2"/>
              </a:rPr>
              <a:t>Link to Preprocessing</a:t>
            </a:r>
            <a:endParaRPr lang="en-IN" sz="1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2E070E-7EC3-A886-D583-60A6B3197530}"/>
              </a:ext>
            </a:extLst>
          </p:cNvPr>
          <p:cNvSpPr>
            <a:spLocks noGrp="1"/>
          </p:cNvSpPr>
          <p:nvPr>
            <p:ph idx="1"/>
          </p:nvPr>
        </p:nvSpPr>
        <p:spPr/>
        <p:txBody>
          <a:bodyPr>
            <a:normAutofit fontScale="92500" lnSpcReduction="20000"/>
          </a:bodyPr>
          <a:lstStyle/>
          <a:p>
            <a:pPr algn="l"/>
            <a:endParaRPr lang="en-US" i="0" dirty="0">
              <a:solidFill>
                <a:schemeClr val="tx1"/>
              </a:solidFill>
              <a:effectLst/>
              <a:latin typeface="Arial" panose="020B0604020202020204" pitchFamily="34" charset="0"/>
              <a:cs typeface="Arial" panose="020B0604020202020204" pitchFamily="34" charset="0"/>
            </a:endParaRPr>
          </a:p>
          <a:p>
            <a:pPr algn="l"/>
            <a:r>
              <a:rPr lang="en-US" sz="1700" i="0" dirty="0">
                <a:solidFill>
                  <a:schemeClr val="tx1"/>
                </a:solidFill>
                <a:effectLst/>
                <a:latin typeface="Arial" panose="020B0604020202020204" pitchFamily="34" charset="0"/>
                <a:cs typeface="Arial" panose="020B0604020202020204" pitchFamily="34" charset="0"/>
              </a:rPr>
              <a:t>1. </a:t>
            </a:r>
            <a:r>
              <a:rPr lang="en-US" sz="1700" b="1" i="0" dirty="0">
                <a:solidFill>
                  <a:schemeClr val="tx1"/>
                </a:solidFill>
                <a:effectLst/>
                <a:latin typeface="Arial" panose="020B0604020202020204" pitchFamily="34" charset="0"/>
                <a:cs typeface="Arial" panose="020B0604020202020204" pitchFamily="34" charset="0"/>
              </a:rPr>
              <a:t>Initial Dataset Overview:</a:t>
            </a:r>
          </a:p>
          <a:p>
            <a:r>
              <a:rPr lang="en-US" sz="1600" i="0" dirty="0">
                <a:solidFill>
                  <a:schemeClr val="tx1"/>
                </a:solidFill>
                <a:effectLst/>
                <a:latin typeface="Arial" panose="020B0604020202020204" pitchFamily="34" charset="0"/>
                <a:cs typeface="Arial" panose="020B0604020202020204" pitchFamily="34" charset="0"/>
              </a:rPr>
              <a:t>        </a:t>
            </a:r>
            <a:r>
              <a:rPr lang="en-US" sz="1500" i="0" dirty="0">
                <a:solidFill>
                  <a:schemeClr val="tx1"/>
                </a:solidFill>
                <a:effectLst/>
                <a:latin typeface="Arial" panose="020B0604020202020204" pitchFamily="34" charset="0"/>
                <a:cs typeface="Arial" panose="020B0604020202020204" pitchFamily="34" charset="0"/>
              </a:rPr>
              <a:t>Started with a dataset comprising 20,555 rows and 25 columns.</a:t>
            </a:r>
          </a:p>
          <a:p>
            <a:endParaRPr lang="en-US" sz="1400" i="0" dirty="0">
              <a:solidFill>
                <a:schemeClr val="tx1"/>
              </a:solidFill>
              <a:effectLst/>
              <a:latin typeface="Arial" panose="020B0604020202020204" pitchFamily="34" charset="0"/>
              <a:cs typeface="Arial" panose="020B0604020202020204" pitchFamily="34" charset="0"/>
            </a:endParaRPr>
          </a:p>
          <a:p>
            <a:pPr algn="l"/>
            <a:r>
              <a:rPr lang="en-US" sz="1700" dirty="0">
                <a:solidFill>
                  <a:schemeClr val="tx1"/>
                </a:solidFill>
                <a:latin typeface="Arial" panose="020B0604020202020204" pitchFamily="34" charset="0"/>
                <a:cs typeface="Arial" panose="020B0604020202020204" pitchFamily="34" charset="0"/>
              </a:rPr>
              <a:t>2. </a:t>
            </a:r>
            <a:r>
              <a:rPr lang="en-US" sz="1700" b="1" i="0" dirty="0">
                <a:solidFill>
                  <a:schemeClr val="tx1"/>
                </a:solidFill>
                <a:effectLst/>
                <a:latin typeface="Arial" panose="020B0604020202020204" pitchFamily="34" charset="0"/>
                <a:cs typeface="Arial" panose="020B0604020202020204" pitchFamily="34" charset="0"/>
              </a:rPr>
              <a:t>Handling Missing Values:</a:t>
            </a:r>
            <a:endParaRPr lang="en-US" sz="17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600" b="0" i="0" dirty="0">
                <a:solidFill>
                  <a:schemeClr val="tx1"/>
                </a:solidFill>
                <a:effectLst/>
                <a:latin typeface="Arial" panose="020B0604020202020204" pitchFamily="34" charset="0"/>
                <a:cs typeface="Arial" panose="020B0604020202020204" pitchFamily="34" charset="0"/>
              </a:rPr>
              <a:t>  </a:t>
            </a:r>
            <a:r>
              <a:rPr lang="en-US" sz="1500" b="0" i="0" dirty="0">
                <a:solidFill>
                  <a:schemeClr val="tx1"/>
                </a:solidFill>
                <a:effectLst/>
                <a:latin typeface="Arial" panose="020B0604020202020204" pitchFamily="34" charset="0"/>
                <a:cs typeface="Arial" panose="020B0604020202020204" pitchFamily="34" charset="0"/>
              </a:rPr>
              <a:t>Identified missing values in 17 columns.</a:t>
            </a:r>
          </a:p>
          <a:p>
            <a:pPr marL="0" indent="0" algn="l">
              <a:buNone/>
            </a:pPr>
            <a:r>
              <a:rPr lang="en-US" sz="1500" b="0" i="0" dirty="0">
                <a:solidFill>
                  <a:schemeClr val="tx1"/>
                </a:solidFill>
                <a:effectLst/>
                <a:latin typeface="Arial" panose="020B0604020202020204" pitchFamily="34" charset="0"/>
                <a:cs typeface="Arial" panose="020B0604020202020204" pitchFamily="34" charset="0"/>
              </a:rPr>
              <a:t>    Adopted a strategy of imputing missing values:</a:t>
            </a:r>
          </a:p>
          <a:p>
            <a:pPr marL="457200" lvl="1" indent="0" algn="just">
              <a:buNone/>
            </a:pPr>
            <a:r>
              <a:rPr lang="en-US" sz="1500" b="0" i="0" dirty="0">
                <a:solidFill>
                  <a:schemeClr val="tx1"/>
                </a:solidFill>
                <a:effectLst/>
                <a:latin typeface="Arial" panose="020B0604020202020204" pitchFamily="34" charset="0"/>
                <a:cs typeface="Arial" panose="020B0604020202020204" pitchFamily="34" charset="0"/>
              </a:rPr>
              <a:t> Utilized '</a:t>
            </a:r>
            <a:r>
              <a:rPr lang="en-US" sz="1500" b="0" i="0" dirty="0" err="1">
                <a:solidFill>
                  <a:schemeClr val="tx1"/>
                </a:solidFill>
                <a:effectLst/>
                <a:latin typeface="Arial" panose="020B0604020202020204" pitchFamily="34" charset="0"/>
                <a:cs typeface="Arial" panose="020B0604020202020204" pitchFamily="34" charset="0"/>
              </a:rPr>
              <a:t>fillna</a:t>
            </a:r>
            <a:r>
              <a:rPr lang="en-US" sz="1500" b="0" i="0" dirty="0">
                <a:solidFill>
                  <a:schemeClr val="tx1"/>
                </a:solidFill>
                <a:effectLst/>
                <a:latin typeface="Arial" panose="020B0604020202020204" pitchFamily="34" charset="0"/>
                <a:cs typeface="Arial" panose="020B0604020202020204" pitchFamily="34" charset="0"/>
              </a:rPr>
              <a:t>' with mean, median, or mode for relevant columns.</a:t>
            </a:r>
          </a:p>
          <a:p>
            <a:pPr marL="457200" lvl="1" indent="0">
              <a:buNone/>
            </a:pPr>
            <a:r>
              <a:rPr lang="en-US" sz="1500" b="0" i="0" dirty="0">
                <a:solidFill>
                  <a:schemeClr val="tx1"/>
                </a:solidFill>
                <a:effectLst/>
                <a:latin typeface="Arial" panose="020B0604020202020204" pitchFamily="34" charset="0"/>
                <a:cs typeface="Arial" panose="020B0604020202020204" pitchFamily="34" charset="0"/>
              </a:rPr>
              <a:t> Opted to drop NA values for columns deemed unnecessary for analysis.</a:t>
            </a:r>
          </a:p>
          <a:p>
            <a:pPr marL="457200" lvl="1" indent="0" algn="l">
              <a:buNone/>
            </a:pPr>
            <a:endParaRPr lang="en-US" sz="1500" b="0" i="0" dirty="0">
              <a:solidFill>
                <a:schemeClr val="tx1"/>
              </a:solidFill>
              <a:effectLst/>
              <a:latin typeface="Arial" panose="020B0604020202020204" pitchFamily="34" charset="0"/>
              <a:cs typeface="Arial" panose="020B0604020202020204" pitchFamily="34" charset="0"/>
            </a:endParaRPr>
          </a:p>
          <a:p>
            <a:pPr algn="l"/>
            <a:r>
              <a:rPr lang="en-US" sz="1700" b="1" i="0" dirty="0">
                <a:solidFill>
                  <a:schemeClr val="tx1"/>
                </a:solidFill>
                <a:effectLst/>
                <a:latin typeface="Arial" panose="020B0604020202020204" pitchFamily="34" charset="0"/>
                <a:cs typeface="Arial" panose="020B0604020202020204" pitchFamily="34" charset="0"/>
              </a:rPr>
              <a:t>3. Data Type Transformation:</a:t>
            </a:r>
            <a:endParaRPr lang="en-US" sz="17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500" b="0" i="0" dirty="0">
                <a:solidFill>
                  <a:schemeClr val="tx1"/>
                </a:solidFill>
                <a:effectLst/>
                <a:latin typeface="Arial" panose="020B0604020202020204" pitchFamily="34" charset="0"/>
                <a:cs typeface="Arial" panose="020B0604020202020204" pitchFamily="34" charset="0"/>
              </a:rPr>
              <a:t>      Recognized the significance of the activation date column.</a:t>
            </a:r>
          </a:p>
          <a:p>
            <a:pPr marL="0" indent="0" algn="l">
              <a:buNone/>
            </a:pPr>
            <a:r>
              <a:rPr lang="en-US" sz="1500" b="0" i="0" dirty="0">
                <a:solidFill>
                  <a:schemeClr val="tx1"/>
                </a:solidFill>
                <a:effectLst/>
                <a:latin typeface="Arial" panose="020B0604020202020204" pitchFamily="34" charset="0"/>
                <a:cs typeface="Arial" panose="020B0604020202020204" pitchFamily="34" charset="0"/>
              </a:rPr>
              <a:t>      Transformed the data type of the 'object' column to 'date' for the activation date, facilitating time-based analysis.</a:t>
            </a:r>
          </a:p>
          <a:p>
            <a:endParaRPr lang="en-IN" dirty="0"/>
          </a:p>
        </p:txBody>
      </p:sp>
      <p:pic>
        <p:nvPicPr>
          <p:cNvPr id="5" name="Picture 4">
            <a:extLst>
              <a:ext uri="{FF2B5EF4-FFF2-40B4-BE49-F238E27FC236}">
                <a16:creationId xmlns:a16="http://schemas.microsoft.com/office/drawing/2014/main" id="{07865B7D-BDED-8034-E5D0-A558112894AD}"/>
              </a:ext>
            </a:extLst>
          </p:cNvPr>
          <p:cNvPicPr>
            <a:picLocks noChangeAspect="1"/>
          </p:cNvPicPr>
          <p:nvPr/>
        </p:nvPicPr>
        <p:blipFill rotWithShape="1">
          <a:blip r:embed="rId3">
            <a:extLst>
              <a:ext uri="{28A0092B-C50C-407E-A947-70E740481C1C}">
                <a14:useLocalDpi xmlns:a14="http://schemas.microsoft.com/office/drawing/2010/main" val="0"/>
              </a:ext>
            </a:extLst>
          </a:blip>
          <a:srcRect l="9873" r="37195"/>
          <a:stretch/>
        </p:blipFill>
        <p:spPr>
          <a:xfrm>
            <a:off x="7100596" y="4950483"/>
            <a:ext cx="4833258" cy="670618"/>
          </a:xfrm>
          <a:prstGeom prst="rect">
            <a:avLst/>
          </a:prstGeom>
        </p:spPr>
      </p:pic>
      <p:pic>
        <p:nvPicPr>
          <p:cNvPr id="7" name="Picture 6">
            <a:extLst>
              <a:ext uri="{FF2B5EF4-FFF2-40B4-BE49-F238E27FC236}">
                <a16:creationId xmlns:a16="http://schemas.microsoft.com/office/drawing/2014/main" id="{40365F09-B2A4-7835-7477-7525C0952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1044" y="3544967"/>
            <a:ext cx="4412362" cy="624894"/>
          </a:xfrm>
          <a:prstGeom prst="rect">
            <a:avLst/>
          </a:prstGeom>
        </p:spPr>
      </p:pic>
      <p:pic>
        <p:nvPicPr>
          <p:cNvPr id="9" name="Picture 8">
            <a:extLst>
              <a:ext uri="{FF2B5EF4-FFF2-40B4-BE49-F238E27FC236}">
                <a16:creationId xmlns:a16="http://schemas.microsoft.com/office/drawing/2014/main" id="{7FF132E7-046C-DE75-4D51-78406D06F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8503" y="2148380"/>
            <a:ext cx="1417443" cy="739204"/>
          </a:xfrm>
          <a:prstGeom prst="rect">
            <a:avLst/>
          </a:prstGeom>
        </p:spPr>
      </p:pic>
      <p:pic>
        <p:nvPicPr>
          <p:cNvPr id="6" name="Picture 5">
            <a:extLst>
              <a:ext uri="{FF2B5EF4-FFF2-40B4-BE49-F238E27FC236}">
                <a16:creationId xmlns:a16="http://schemas.microsoft.com/office/drawing/2014/main" id="{4D6BFD7C-6708-4709-4FC8-743FD05712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1188272"/>
            <a:ext cx="434845" cy="434845"/>
          </a:xfrm>
          <a:prstGeom prst="rect">
            <a:avLst/>
          </a:prstGeom>
        </p:spPr>
      </p:pic>
    </p:spTree>
    <p:extLst>
      <p:ext uri="{BB962C8B-B14F-4D97-AF65-F5344CB8AC3E}">
        <p14:creationId xmlns:p14="http://schemas.microsoft.com/office/powerpoint/2010/main" val="197742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E8913-90F2-4C14-8664-4F3F0D937CA8}"/>
              </a:ext>
            </a:extLst>
          </p:cNvPr>
          <p:cNvSpPr>
            <a:spLocks noGrp="1"/>
          </p:cNvSpPr>
          <p:nvPr>
            <p:ph type="title"/>
          </p:nvPr>
        </p:nvSpPr>
        <p:spPr/>
        <p:txBody>
          <a:bodyPr>
            <a:normAutofit/>
          </a:bodyPr>
          <a:lstStyle/>
          <a:p>
            <a:r>
              <a:rPr lang="en-IN" sz="4300" b="1" dirty="0"/>
              <a:t>Data Preprocessing</a:t>
            </a:r>
            <a:br>
              <a:rPr lang="en-IN" sz="4300" b="1" dirty="0"/>
            </a:br>
            <a:r>
              <a:rPr lang="en-IN" sz="4300" b="1" dirty="0"/>
              <a:t>   </a:t>
            </a:r>
            <a:r>
              <a:rPr lang="en-IN" sz="1800" b="1" dirty="0">
                <a:latin typeface="Arial" panose="020B0604020202020204" pitchFamily="34" charset="0"/>
                <a:cs typeface="Arial" panose="020B0604020202020204" pitchFamily="34" charset="0"/>
                <a:hlinkClick r:id="rId2"/>
              </a:rPr>
              <a:t>Link to Preprocessing</a:t>
            </a:r>
            <a:endParaRPr lang="en-IN" sz="4300" dirty="0"/>
          </a:p>
        </p:txBody>
      </p:sp>
      <p:sp>
        <p:nvSpPr>
          <p:cNvPr id="3" name="Content Placeholder 2">
            <a:extLst>
              <a:ext uri="{FF2B5EF4-FFF2-40B4-BE49-F238E27FC236}">
                <a16:creationId xmlns:a16="http://schemas.microsoft.com/office/drawing/2014/main" id="{F9D98E53-595C-0819-4D4F-9B8329A41007}"/>
              </a:ext>
            </a:extLst>
          </p:cNvPr>
          <p:cNvSpPr>
            <a:spLocks noGrp="1"/>
          </p:cNvSpPr>
          <p:nvPr>
            <p:ph idx="1"/>
          </p:nvPr>
        </p:nvSpPr>
        <p:spPr/>
        <p:txBody>
          <a:bodyPr>
            <a:normAutofit/>
          </a:bodyPr>
          <a:lstStyle/>
          <a:p>
            <a:endParaRPr lang="en-US" i="0" dirty="0">
              <a:solidFill>
                <a:schemeClr val="tx1"/>
              </a:solidFill>
              <a:effectLst/>
              <a:latin typeface="Söhne"/>
            </a:endParaRPr>
          </a:p>
          <a:p>
            <a:endParaRPr lang="en-IN" dirty="0"/>
          </a:p>
        </p:txBody>
      </p:sp>
      <p:sp>
        <p:nvSpPr>
          <p:cNvPr id="5" name="TextBox 4">
            <a:extLst>
              <a:ext uri="{FF2B5EF4-FFF2-40B4-BE49-F238E27FC236}">
                <a16:creationId xmlns:a16="http://schemas.microsoft.com/office/drawing/2014/main" id="{43BE4D9A-6C1B-5BE4-1708-9B1CF6E74CE1}"/>
              </a:ext>
            </a:extLst>
          </p:cNvPr>
          <p:cNvSpPr txBox="1"/>
          <p:nvPr/>
        </p:nvSpPr>
        <p:spPr>
          <a:xfrm>
            <a:off x="1097280" y="2146041"/>
            <a:ext cx="10058400" cy="3785652"/>
          </a:xfrm>
          <a:prstGeom prst="rect">
            <a:avLst/>
          </a:prstGeom>
          <a:noFill/>
        </p:spPr>
        <p:txBody>
          <a:bodyPr wrap="square" rtlCol="0">
            <a:spAutoFit/>
          </a:bodyPr>
          <a:lstStyle/>
          <a:p>
            <a:pPr algn="l"/>
            <a:r>
              <a:rPr lang="en-US" sz="1600" b="1" i="0" dirty="0">
                <a:effectLst/>
                <a:latin typeface="Arial" panose="020B0604020202020204" pitchFamily="34" charset="0"/>
                <a:cs typeface="Arial" panose="020B0604020202020204" pitchFamily="34" charset="0"/>
              </a:rPr>
              <a:t>4. Processing Amenities Information:</a:t>
            </a:r>
          </a:p>
          <a:p>
            <a:pPr algn="l"/>
            <a:endParaRPr lang="en-US" sz="1600"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  Focused on leveraging the amenities column, initially in JSON format.</a:t>
            </a: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  Strategically split the amenities data into separate columns.</a:t>
            </a: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  Crafted a method to extract meaningful insights from the amenities JSON file, creating distinct columns for each amenity.</a:t>
            </a:r>
          </a:p>
          <a:p>
            <a:pPr marL="285750" indent="-285750" algn="l">
              <a:buFont typeface="Arial" panose="020B0604020202020204" pitchFamily="34" charset="0"/>
              <a:buChar char="•"/>
            </a:pPr>
            <a:endParaRPr lang="en-US" b="1" i="0" dirty="0">
              <a:effectLst/>
              <a:latin typeface="Arial" panose="020B0604020202020204" pitchFamily="34" charset="0"/>
              <a:cs typeface="Arial" panose="020B0604020202020204" pitchFamily="34" charset="0"/>
            </a:endParaRPr>
          </a:p>
          <a:p>
            <a:pPr algn="l"/>
            <a:r>
              <a:rPr lang="en-US" sz="1600" b="1" i="0" dirty="0">
                <a:effectLst/>
                <a:latin typeface="Arial" panose="020B0604020202020204" pitchFamily="34" charset="0"/>
                <a:cs typeface="Arial" panose="020B0604020202020204" pitchFamily="34" charset="0"/>
              </a:rPr>
              <a:t>5. Concatenation and Final Feature Count:</a:t>
            </a:r>
          </a:p>
          <a:p>
            <a:pPr algn="l"/>
            <a:endParaRPr lang="en-US" sz="1600"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 Consolidated the newly derived amenities columns with the existing dataset.</a:t>
            </a: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 Achieved a resultant dataset with an expanded feature set, now comprising a total of 43 columns.  </a:t>
            </a:r>
          </a:p>
          <a:p>
            <a:pPr marL="285750" indent="-285750" algn="l">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l"/>
            <a:r>
              <a:rPr lang="en-US" sz="1600" b="1" i="0" dirty="0">
                <a:effectLst/>
                <a:latin typeface="Arial" panose="020B0604020202020204" pitchFamily="34" charset="0"/>
                <a:cs typeface="Arial" panose="020B0604020202020204" pitchFamily="34" charset="0"/>
              </a:rPr>
              <a:t>6. Addressing Data Quality:</a:t>
            </a:r>
          </a:p>
          <a:p>
            <a:pPr algn="l"/>
            <a:endParaRPr lang="en-US" sz="1600"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Uncovered and addressed 80 duplicated records within the dataset.</a:t>
            </a:r>
          </a:p>
          <a:p>
            <a:pPr marL="285750" indent="-285750"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Eliminated duplicate values to enhance data integrity, ensuring a clean dataset for modeling.</a:t>
            </a:r>
          </a:p>
          <a:p>
            <a:pPr algn="l"/>
            <a:endParaRPr lang="en-US" sz="1400" b="0" i="0" dirty="0">
              <a:effectLst/>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EE84C80E-3A61-9716-EECE-7B94C05D5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715" y="5043177"/>
            <a:ext cx="3411285" cy="1188823"/>
          </a:xfrm>
          <a:prstGeom prst="rect">
            <a:avLst/>
          </a:prstGeom>
        </p:spPr>
      </p:pic>
      <p:pic>
        <p:nvPicPr>
          <p:cNvPr id="15" name="Picture 14">
            <a:extLst>
              <a:ext uri="{FF2B5EF4-FFF2-40B4-BE49-F238E27FC236}">
                <a16:creationId xmlns:a16="http://schemas.microsoft.com/office/drawing/2014/main" id="{29514C96-FE07-9FAC-83BA-F6CA102EF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816" y="3845147"/>
            <a:ext cx="3905813" cy="424099"/>
          </a:xfrm>
          <a:prstGeom prst="rect">
            <a:avLst/>
          </a:prstGeom>
        </p:spPr>
      </p:pic>
      <p:pic>
        <p:nvPicPr>
          <p:cNvPr id="17" name="Picture 16">
            <a:extLst>
              <a:ext uri="{FF2B5EF4-FFF2-40B4-BE49-F238E27FC236}">
                <a16:creationId xmlns:a16="http://schemas.microsoft.com/office/drawing/2014/main" id="{3E09C349-41AB-E968-6DBC-A3CD089B7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2816" y="1944826"/>
            <a:ext cx="3905813" cy="1132217"/>
          </a:xfrm>
          <a:prstGeom prst="rect">
            <a:avLst/>
          </a:prstGeom>
        </p:spPr>
      </p:pic>
      <p:pic>
        <p:nvPicPr>
          <p:cNvPr id="2" name="Picture 1">
            <a:extLst>
              <a:ext uri="{FF2B5EF4-FFF2-40B4-BE49-F238E27FC236}">
                <a16:creationId xmlns:a16="http://schemas.microsoft.com/office/drawing/2014/main" id="{94642A7F-57CF-486F-C23F-8C2AAD8328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1188272"/>
            <a:ext cx="434845" cy="434845"/>
          </a:xfrm>
          <a:prstGeom prst="rect">
            <a:avLst/>
          </a:prstGeom>
        </p:spPr>
      </p:pic>
    </p:spTree>
    <p:extLst>
      <p:ext uri="{BB962C8B-B14F-4D97-AF65-F5344CB8AC3E}">
        <p14:creationId xmlns:p14="http://schemas.microsoft.com/office/powerpoint/2010/main" val="231414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1748-3358-CBD1-53B6-3CB0171BA769}"/>
              </a:ext>
            </a:extLst>
          </p:cNvPr>
          <p:cNvSpPr>
            <a:spLocks noGrp="1"/>
          </p:cNvSpPr>
          <p:nvPr>
            <p:ph type="title"/>
          </p:nvPr>
        </p:nvSpPr>
        <p:spPr/>
        <p:txBody>
          <a:bodyPr>
            <a:normAutofit/>
          </a:bodyPr>
          <a:lstStyle/>
          <a:p>
            <a:r>
              <a:rPr lang="en-IN" sz="4000" b="1" i="0" dirty="0">
                <a:solidFill>
                  <a:schemeClr val="tx1"/>
                </a:solidFill>
                <a:effectLst/>
                <a:latin typeface="Söhne"/>
              </a:rPr>
              <a:t>Feature Selection Methods Employed</a:t>
            </a:r>
            <a:br>
              <a:rPr lang="en-IN" sz="4000" b="1" i="0" dirty="0">
                <a:solidFill>
                  <a:schemeClr val="tx1"/>
                </a:solidFill>
                <a:effectLst/>
                <a:latin typeface="Söhne"/>
              </a:rPr>
            </a:br>
            <a:r>
              <a:rPr lang="en-IN" sz="4000" b="1" i="0" dirty="0">
                <a:solidFill>
                  <a:schemeClr val="tx1"/>
                </a:solidFill>
                <a:effectLst/>
                <a:latin typeface="Söhne"/>
              </a:rPr>
              <a:t>   </a:t>
            </a:r>
            <a:r>
              <a:rPr lang="en-IN" sz="1800" b="1" dirty="0">
                <a:latin typeface="Arial" panose="020B0604020202020204" pitchFamily="34" charset="0"/>
                <a:cs typeface="Arial" panose="020B0604020202020204" pitchFamily="34" charset="0"/>
                <a:hlinkClick r:id="rId2"/>
              </a:rPr>
              <a:t>Link to Preprocessing</a:t>
            </a:r>
            <a:endParaRPr lang="en-IN" sz="1800" b="1" dirty="0">
              <a:solidFill>
                <a:schemeClr val="tx1"/>
              </a:solidFill>
            </a:endParaRPr>
          </a:p>
        </p:txBody>
      </p:sp>
      <p:sp>
        <p:nvSpPr>
          <p:cNvPr id="3" name="Content Placeholder 2">
            <a:extLst>
              <a:ext uri="{FF2B5EF4-FFF2-40B4-BE49-F238E27FC236}">
                <a16:creationId xmlns:a16="http://schemas.microsoft.com/office/drawing/2014/main" id="{E05FE3D6-CC60-DD40-CD0F-856D1C2CCE17}"/>
              </a:ext>
            </a:extLst>
          </p:cNvPr>
          <p:cNvSpPr>
            <a:spLocks noGrp="1"/>
          </p:cNvSpPr>
          <p:nvPr>
            <p:ph idx="1"/>
          </p:nvPr>
        </p:nvSpPr>
        <p:spPr>
          <a:xfrm>
            <a:off x="1097280" y="1845734"/>
            <a:ext cx="10454018" cy="4023360"/>
          </a:xfrm>
        </p:spPr>
        <p:txBody>
          <a:bodyPr>
            <a:normAutofit/>
          </a:bodyPr>
          <a:lstStyle/>
          <a:p>
            <a:pPr marL="0" indent="0" algn="l">
              <a:buNone/>
            </a:pPr>
            <a:r>
              <a:rPr lang="en-US" b="1" i="0" dirty="0">
                <a:solidFill>
                  <a:schemeClr val="tx1"/>
                </a:solidFill>
                <a:effectLst/>
                <a:latin typeface="Söhne"/>
              </a:rPr>
              <a:t>Correlation Analysis:</a:t>
            </a:r>
          </a:p>
          <a:p>
            <a:pPr marL="0" indent="0" algn="l">
              <a:buNone/>
            </a:pPr>
            <a:endParaRPr lang="en-US" b="0" i="0" dirty="0">
              <a:solidFill>
                <a:schemeClr val="tx1"/>
              </a:solidFill>
              <a:effectLst/>
              <a:latin typeface="Söhne"/>
            </a:endParaRPr>
          </a:p>
          <a:p>
            <a:pPr lvl="1"/>
            <a:r>
              <a:rPr lang="en-US" sz="1400" b="0" i="0" dirty="0">
                <a:solidFill>
                  <a:schemeClr val="tx1"/>
                </a:solidFill>
                <a:effectLst/>
                <a:latin typeface="Söhne"/>
              </a:rPr>
              <a:t>   Utilized correlation analysis to gauge the relationship between variables.</a:t>
            </a:r>
          </a:p>
          <a:p>
            <a:pPr lvl="1"/>
            <a:r>
              <a:rPr lang="en-US" sz="1400" b="0" i="0" dirty="0">
                <a:solidFill>
                  <a:schemeClr val="tx1"/>
                </a:solidFill>
                <a:effectLst/>
                <a:latin typeface="Söhne"/>
              </a:rPr>
              <a:t>   Highlighted the identification of features highly correlated with the target variable (rent price)   and each other.</a:t>
            </a:r>
          </a:p>
          <a:p>
            <a:pPr lvl="1"/>
            <a:r>
              <a:rPr lang="en-US" sz="1400" b="0" i="0" dirty="0">
                <a:solidFill>
                  <a:schemeClr val="tx1"/>
                </a:solidFill>
                <a:effectLst/>
                <a:latin typeface="Söhne"/>
              </a:rPr>
              <a:t>   Emphasized the selection of features with strong correlations, aiding in predictive accuracy while minimizing multicollinearity.</a:t>
            </a:r>
          </a:p>
          <a:p>
            <a:pPr lvl="1"/>
            <a:endParaRPr lang="en-US" sz="1400" b="0" i="0" dirty="0">
              <a:solidFill>
                <a:schemeClr val="tx1"/>
              </a:solidFill>
              <a:effectLst/>
              <a:latin typeface="Söhne"/>
            </a:endParaRPr>
          </a:p>
          <a:p>
            <a:pPr marL="0" indent="0">
              <a:buNone/>
            </a:pPr>
            <a:r>
              <a:rPr lang="en-US" b="1" i="0" dirty="0">
                <a:solidFill>
                  <a:schemeClr val="tx1"/>
                </a:solidFill>
                <a:effectLst/>
                <a:latin typeface="Söhne"/>
              </a:rPr>
              <a:t>Iterative Refinement and Validation:</a:t>
            </a:r>
          </a:p>
          <a:p>
            <a:endParaRPr lang="en-US" sz="1800" b="0" i="0" dirty="0">
              <a:solidFill>
                <a:schemeClr val="tx1"/>
              </a:solidFill>
              <a:effectLst/>
              <a:latin typeface="Söhne"/>
            </a:endParaRPr>
          </a:p>
          <a:p>
            <a:pPr lvl="2"/>
            <a:r>
              <a:rPr lang="en-US" b="0" i="0" dirty="0">
                <a:solidFill>
                  <a:schemeClr val="tx1"/>
                </a:solidFill>
                <a:effectLst/>
                <a:latin typeface="Söhne"/>
              </a:rPr>
              <a:t>Iteratively refined the feature set based on the performance metrics of various models.</a:t>
            </a:r>
          </a:p>
          <a:p>
            <a:pPr lvl="2"/>
            <a:r>
              <a:rPr lang="en-US" b="0" i="0" dirty="0">
                <a:solidFill>
                  <a:schemeClr val="tx1"/>
                </a:solidFill>
                <a:effectLst/>
                <a:latin typeface="Söhne"/>
              </a:rPr>
              <a:t>Stressed the importance of cross-validation and evaluation metrics to validate the selected features' contribution to model performance.</a:t>
            </a:r>
          </a:p>
          <a:p>
            <a:pPr lvl="2"/>
            <a:r>
              <a:rPr lang="en-US" b="0" i="0" dirty="0">
                <a:solidFill>
                  <a:schemeClr val="tx1"/>
                </a:solidFill>
                <a:effectLst/>
                <a:latin typeface="Söhne"/>
              </a:rPr>
              <a:t>Mentioned any specific challenges encountered during the feature selection process and how they were addressed.</a:t>
            </a:r>
          </a:p>
          <a:p>
            <a:pPr marL="0" indent="0">
              <a:buNone/>
            </a:pPr>
            <a:endParaRPr lang="en-IN" dirty="0">
              <a:solidFill>
                <a:schemeClr val="tx1"/>
              </a:solidFill>
            </a:endParaRPr>
          </a:p>
        </p:txBody>
      </p:sp>
      <p:pic>
        <p:nvPicPr>
          <p:cNvPr id="4" name="Picture 3">
            <a:extLst>
              <a:ext uri="{FF2B5EF4-FFF2-40B4-BE49-F238E27FC236}">
                <a16:creationId xmlns:a16="http://schemas.microsoft.com/office/drawing/2014/main" id="{E9FE5D3B-C8AC-0993-8A9D-FF899B4F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188272"/>
            <a:ext cx="434845" cy="434845"/>
          </a:xfrm>
          <a:prstGeom prst="rect">
            <a:avLst/>
          </a:prstGeom>
        </p:spPr>
      </p:pic>
    </p:spTree>
    <p:extLst>
      <p:ext uri="{BB962C8B-B14F-4D97-AF65-F5344CB8AC3E}">
        <p14:creationId xmlns:p14="http://schemas.microsoft.com/office/powerpoint/2010/main" val="225493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0A73-3788-72C9-A62F-C4839F9B18C7}"/>
              </a:ext>
            </a:extLst>
          </p:cNvPr>
          <p:cNvSpPr>
            <a:spLocks noGrp="1"/>
          </p:cNvSpPr>
          <p:nvPr>
            <p:ph type="title"/>
          </p:nvPr>
        </p:nvSpPr>
        <p:spPr>
          <a:xfrm>
            <a:off x="1218578" y="390158"/>
            <a:ext cx="10058400" cy="1343608"/>
          </a:xfrm>
        </p:spPr>
        <p:txBody>
          <a:bodyPr>
            <a:normAutofit/>
          </a:bodyPr>
          <a:lstStyle/>
          <a:p>
            <a:r>
              <a:rPr lang="en-US" sz="4000" b="1" i="0" dirty="0">
                <a:solidFill>
                  <a:schemeClr val="tx1"/>
                </a:solidFill>
                <a:effectLst/>
                <a:latin typeface="Söhne"/>
              </a:rPr>
              <a:t>Exploratory Data Analysis (EDA) Insights</a:t>
            </a:r>
            <a:br>
              <a:rPr lang="en-US" sz="4000" b="1" i="0" dirty="0">
                <a:solidFill>
                  <a:schemeClr val="tx1"/>
                </a:solidFill>
                <a:effectLst/>
                <a:latin typeface="Söhne"/>
              </a:rPr>
            </a:br>
            <a:r>
              <a:rPr lang="en-US" sz="4000" b="1" i="0" dirty="0">
                <a:solidFill>
                  <a:schemeClr val="tx1"/>
                </a:solidFill>
                <a:effectLst/>
                <a:latin typeface="Söhne"/>
              </a:rPr>
              <a:t>   </a:t>
            </a:r>
            <a:r>
              <a:rPr lang="en-US" sz="1800" b="1" i="0" dirty="0">
                <a:solidFill>
                  <a:schemeClr val="tx1"/>
                </a:solidFill>
                <a:effectLst/>
                <a:latin typeface="Söhne"/>
                <a:hlinkClick r:id="rId2"/>
              </a:rPr>
              <a:t>Link to Insights</a:t>
            </a:r>
            <a:endParaRPr lang="en-IN" sz="1800" dirty="0">
              <a:solidFill>
                <a:schemeClr val="tx1"/>
              </a:solidFill>
            </a:endParaRPr>
          </a:p>
        </p:txBody>
      </p:sp>
      <p:sp>
        <p:nvSpPr>
          <p:cNvPr id="3" name="Content Placeholder 2">
            <a:extLst>
              <a:ext uri="{FF2B5EF4-FFF2-40B4-BE49-F238E27FC236}">
                <a16:creationId xmlns:a16="http://schemas.microsoft.com/office/drawing/2014/main" id="{1273EC22-7D63-2894-5FF9-9F3C34266680}"/>
              </a:ext>
            </a:extLst>
          </p:cNvPr>
          <p:cNvSpPr>
            <a:spLocks noGrp="1"/>
          </p:cNvSpPr>
          <p:nvPr>
            <p:ph idx="1"/>
          </p:nvPr>
        </p:nvSpPr>
        <p:spPr>
          <a:xfrm>
            <a:off x="1097280" y="1845734"/>
            <a:ext cx="10058400" cy="4312470"/>
          </a:xfrm>
        </p:spPr>
        <p:txBody>
          <a:bodyPr>
            <a:noAutofit/>
          </a:bodyPr>
          <a:lstStyle/>
          <a:p>
            <a:pPr algn="l"/>
            <a:r>
              <a:rPr lang="en-US" sz="1400" b="1" i="0" dirty="0">
                <a:solidFill>
                  <a:schemeClr val="tx1"/>
                </a:solidFill>
                <a:effectLst/>
                <a:latin typeface="Arial" panose="020B0604020202020204" pitchFamily="34" charset="0"/>
                <a:cs typeface="Arial" panose="020B0604020202020204" pitchFamily="34" charset="0"/>
              </a:rPr>
              <a:t>1. Foundation of Analysis:</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         Highlight the importance of EDA in establishing a robust foundation for predictive modeling.</a:t>
            </a:r>
          </a:p>
          <a:p>
            <a:pPr algn="l"/>
            <a:r>
              <a:rPr lang="en-US" sz="1400" b="1" i="0" dirty="0">
                <a:solidFill>
                  <a:schemeClr val="tx1"/>
                </a:solidFill>
                <a:effectLst/>
                <a:latin typeface="Arial" panose="020B0604020202020204" pitchFamily="34" charset="0"/>
                <a:cs typeface="Arial" panose="020B0604020202020204" pitchFamily="34" charset="0"/>
              </a:rPr>
              <a:t>2. Analysis Questions Explored:</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         Present the key analysis questions addressed during EDA (as mentioned in your list).</a:t>
            </a: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         For each question, briefly discuss the findings and insights discovered from the data.</a:t>
            </a:r>
          </a:p>
          <a:p>
            <a:pPr algn="l"/>
            <a:r>
              <a:rPr lang="en-US" sz="1400" b="1" i="0" dirty="0">
                <a:solidFill>
                  <a:schemeClr val="tx1"/>
                </a:solidFill>
                <a:effectLst/>
                <a:latin typeface="Arial" panose="020B0604020202020204" pitchFamily="34" charset="0"/>
                <a:cs typeface="Arial" panose="020B0604020202020204" pitchFamily="34" charset="0"/>
              </a:rPr>
              <a:t>3. Correlation Analysis:</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               Emphasize the correlations discovered:</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Relationships between bedrooms, bathrooms, property size, and rent prices.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        Impact of amenities on rent prices.</a:t>
            </a:r>
          </a:p>
          <a:p>
            <a:pPr algn="l"/>
            <a:r>
              <a:rPr lang="en-US" sz="1400" b="1" i="0" dirty="0">
                <a:solidFill>
                  <a:schemeClr val="tx1"/>
                </a:solidFill>
                <a:effectLst/>
                <a:latin typeface="Arial" panose="020B0604020202020204" pitchFamily="34" charset="0"/>
                <a:cs typeface="Arial" panose="020B0604020202020204" pitchFamily="34" charset="0"/>
              </a:rPr>
              <a:t>4. Geospatial Analysis:</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   Showcase spatial insights: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      Regions with higher rent prices.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      Correlation between location coordinates and rent prices.</a:t>
            </a:r>
          </a:p>
          <a:p>
            <a:endParaRPr lang="en-IN" sz="1400" dirty="0">
              <a:solidFill>
                <a:schemeClr val="tx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78255A2-5144-CB86-BF48-CF463578D1BD}"/>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17201" b="9261"/>
          <a:stretch/>
        </p:blipFill>
        <p:spPr>
          <a:xfrm>
            <a:off x="1218578" y="1228186"/>
            <a:ext cx="386287" cy="423334"/>
          </a:xfrm>
          <a:prstGeom prst="rect">
            <a:avLst/>
          </a:prstGeom>
        </p:spPr>
      </p:pic>
      <p:pic>
        <p:nvPicPr>
          <p:cNvPr id="11" name="Picture 10">
            <a:extLst>
              <a:ext uri="{FF2B5EF4-FFF2-40B4-BE49-F238E27FC236}">
                <a16:creationId xmlns:a16="http://schemas.microsoft.com/office/drawing/2014/main" id="{C8CBF274-0E43-974B-CD66-1EBC31325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788" y="2559525"/>
            <a:ext cx="3521906" cy="2884887"/>
          </a:xfrm>
          <a:prstGeom prst="rect">
            <a:avLst/>
          </a:prstGeom>
          <a:ln>
            <a:solidFill>
              <a:schemeClr val="tx1"/>
            </a:solid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54860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8F16-4DDF-D855-9A0E-B891B9EE8BDF}"/>
              </a:ext>
            </a:extLst>
          </p:cNvPr>
          <p:cNvSpPr>
            <a:spLocks noGrp="1"/>
          </p:cNvSpPr>
          <p:nvPr>
            <p:ph type="title"/>
          </p:nvPr>
        </p:nvSpPr>
        <p:spPr/>
        <p:txBody>
          <a:bodyPr>
            <a:normAutofit/>
          </a:bodyPr>
          <a:lstStyle/>
          <a:p>
            <a:r>
              <a:rPr lang="en-US" sz="4000" b="1" i="0" dirty="0">
                <a:solidFill>
                  <a:schemeClr val="tx1"/>
                </a:solidFill>
                <a:effectLst/>
                <a:latin typeface="Söhne"/>
              </a:rPr>
              <a:t>Exploratory Data Analysis (EDA) Insights</a:t>
            </a:r>
            <a:br>
              <a:rPr lang="en-US" sz="4000" b="1" i="0" dirty="0">
                <a:solidFill>
                  <a:schemeClr val="tx1"/>
                </a:solidFill>
                <a:effectLst/>
                <a:latin typeface="Söhne"/>
              </a:rPr>
            </a:br>
            <a:r>
              <a:rPr lang="en-US" sz="4000" b="1" i="0" dirty="0">
                <a:solidFill>
                  <a:schemeClr val="tx1"/>
                </a:solidFill>
                <a:effectLst/>
                <a:latin typeface="Söhne"/>
              </a:rPr>
              <a:t>   </a:t>
            </a:r>
            <a:r>
              <a:rPr lang="en-US" sz="1800" b="1" i="0" dirty="0">
                <a:solidFill>
                  <a:schemeClr val="tx1"/>
                </a:solidFill>
                <a:effectLst/>
                <a:latin typeface="Söhne"/>
                <a:hlinkClick r:id="rId2"/>
              </a:rPr>
              <a:t>Link to Insights</a:t>
            </a:r>
            <a:endParaRPr lang="en-IN" sz="4000" dirty="0"/>
          </a:p>
        </p:txBody>
      </p:sp>
      <p:sp>
        <p:nvSpPr>
          <p:cNvPr id="3" name="Content Placeholder 2">
            <a:extLst>
              <a:ext uri="{FF2B5EF4-FFF2-40B4-BE49-F238E27FC236}">
                <a16:creationId xmlns:a16="http://schemas.microsoft.com/office/drawing/2014/main" id="{D0004968-81B1-5FC6-05CA-332C86CE5D14}"/>
              </a:ext>
            </a:extLst>
          </p:cNvPr>
          <p:cNvSpPr>
            <a:spLocks noGrp="1"/>
          </p:cNvSpPr>
          <p:nvPr>
            <p:ph idx="1"/>
          </p:nvPr>
        </p:nvSpPr>
        <p:spPr/>
        <p:txBody>
          <a:bodyPr>
            <a:noAutofit/>
          </a:bodyPr>
          <a:lstStyle/>
          <a:p>
            <a:pPr marL="0" indent="0" algn="l">
              <a:buNone/>
            </a:pPr>
            <a:r>
              <a:rPr lang="en-US" sz="1400" b="1" i="0" dirty="0">
                <a:solidFill>
                  <a:schemeClr val="tx1"/>
                </a:solidFill>
                <a:effectLst/>
                <a:latin typeface="Arial" panose="020B0604020202020204" pitchFamily="34" charset="0"/>
                <a:cs typeface="Arial" panose="020B0604020202020204" pitchFamily="34" charset="0"/>
              </a:rPr>
              <a:t>5. Temporal Analysis:</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Highlight temporal trends: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Trends in rent prices based on activation date.</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Relationship between property age and rent prices over time.</a:t>
            </a:r>
          </a:p>
          <a:p>
            <a:pPr marL="0" indent="0" algn="l">
              <a:buNone/>
            </a:pPr>
            <a:r>
              <a:rPr lang="en-US" sz="1400" b="1" i="0" dirty="0">
                <a:solidFill>
                  <a:schemeClr val="tx1"/>
                </a:solidFill>
                <a:effectLst/>
                <a:latin typeface="Arial" panose="020B0604020202020204" pitchFamily="34" charset="0"/>
                <a:cs typeface="Arial" panose="020B0604020202020204" pitchFamily="34" charset="0"/>
              </a:rPr>
              <a:t>6. Property Features and Rent:</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Discuss insights related to property features: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Influence of specific amenities and furnishing levels on rent prices.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Effect of floor levels and total floors in buildings on rent.</a:t>
            </a:r>
          </a:p>
          <a:p>
            <a:pPr marL="0" indent="0" algn="l">
              <a:buNone/>
            </a:pPr>
            <a:r>
              <a:rPr lang="en-US" sz="1400" b="1" i="0" dirty="0">
                <a:solidFill>
                  <a:schemeClr val="tx1"/>
                </a:solidFill>
                <a:effectLst/>
                <a:latin typeface="Arial" panose="020B0604020202020204" pitchFamily="34" charset="0"/>
                <a:cs typeface="Arial" panose="020B0604020202020204" pitchFamily="34" charset="0"/>
              </a:rPr>
              <a:t>7. Negotiability, Balconies, and Amenities:</a:t>
            </a:r>
            <a:endParaRPr lang="en-US" sz="1400" b="0" i="0" dirty="0">
              <a:solidFill>
                <a:schemeClr val="tx1"/>
              </a:solidFill>
              <a:effectLst/>
              <a:latin typeface="Arial" panose="020B0604020202020204" pitchFamily="34" charset="0"/>
              <a:cs typeface="Arial" panose="020B0604020202020204" pitchFamily="34" charset="0"/>
            </a:endParaRP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Present findings on:</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Impact of negotiable versus fixed rent prices.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Relationship between balconies, facing direction, and rent prices.</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Influence of various amenities on rent.</a:t>
            </a:r>
          </a:p>
          <a:p>
            <a:pPr marL="457200" lvl="1" indent="0" algn="l">
              <a:buNone/>
            </a:pPr>
            <a:r>
              <a:rPr lang="en-US" sz="1400" b="0" i="0" dirty="0">
                <a:solidFill>
                  <a:schemeClr val="tx1"/>
                </a:solidFill>
                <a:effectLst/>
                <a:latin typeface="Arial" panose="020B0604020202020204" pitchFamily="34" charset="0"/>
                <a:cs typeface="Arial" panose="020B0604020202020204" pitchFamily="34" charset="0"/>
              </a:rPr>
              <a:t>Different building types on rent.</a:t>
            </a:r>
          </a:p>
          <a:p>
            <a:pPr marL="0" indent="0">
              <a:buNone/>
            </a:pPr>
            <a:endParaRPr lang="en-IN" sz="14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A6570B7-6CA2-99C3-DA67-714072808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813" y="2285851"/>
            <a:ext cx="5385187" cy="3143126"/>
          </a:xfrm>
          <a:prstGeom prst="rect">
            <a:avLst/>
          </a:prstGeom>
          <a:ln>
            <a:solidFill>
              <a:schemeClr val="tx1"/>
            </a:solidFill>
          </a:ln>
          <a:effectLst>
            <a:outerShdw blurRad="50800" dist="38100" dir="16200000" rotWithShape="0">
              <a:prstClr val="black">
                <a:alpha val="40000"/>
              </a:prstClr>
            </a:outerShdw>
          </a:effectLst>
          <a:scene3d>
            <a:camera prst="orthographicFront"/>
            <a:lightRig rig="threePt" dir="t"/>
          </a:scene3d>
          <a:sp3d>
            <a:bevelT w="139700" prst="cross"/>
          </a:sp3d>
        </p:spPr>
      </p:pic>
      <p:pic>
        <p:nvPicPr>
          <p:cNvPr id="8" name="Picture 7">
            <a:extLst>
              <a:ext uri="{FF2B5EF4-FFF2-40B4-BE49-F238E27FC236}">
                <a16:creationId xmlns:a16="http://schemas.microsoft.com/office/drawing/2014/main" id="{BC60AECF-3EBB-1BC0-E3D0-F3AA9787924B}"/>
              </a:ext>
            </a:extLst>
          </p:cNvPr>
          <p:cNvPicPr>
            <a:picLocks noChangeAspect="1"/>
          </p:cNvPicPr>
          <p:nvPr/>
        </p:nvPicPr>
        <p:blipFill rotWithShape="1">
          <a:blip r:embed="rId4">
            <a:extLst>
              <a:ext uri="{28A0092B-C50C-407E-A947-70E740481C1C}">
                <a14:useLocalDpi xmlns:a14="http://schemas.microsoft.com/office/drawing/2010/main" val="0"/>
              </a:ext>
            </a:extLst>
          </a:blip>
          <a:srcRect l="-1" t="-1" r="17201" b="9261"/>
          <a:stretch/>
        </p:blipFill>
        <p:spPr>
          <a:xfrm>
            <a:off x="1097280" y="1237517"/>
            <a:ext cx="386287" cy="423334"/>
          </a:xfrm>
          <a:prstGeom prst="rect">
            <a:avLst/>
          </a:prstGeom>
        </p:spPr>
      </p:pic>
    </p:spTree>
    <p:extLst>
      <p:ext uri="{BB962C8B-B14F-4D97-AF65-F5344CB8AC3E}">
        <p14:creationId xmlns:p14="http://schemas.microsoft.com/office/powerpoint/2010/main" val="7990493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TotalTime>
  <Words>1677</Words>
  <Application>Microsoft Office PowerPoint</Application>
  <PresentationFormat>Widescreen</PresentationFormat>
  <Paragraphs>191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Retrospect</vt:lpstr>
      <vt:lpstr>    Smart Predictive Modeling for Rental Property Prices </vt:lpstr>
      <vt:lpstr>Dataset Description</vt:lpstr>
      <vt:lpstr>Dataset Description</vt:lpstr>
      <vt:lpstr>Dataset Description</vt:lpstr>
      <vt:lpstr>Data Preprocessing    Link to Preprocessing</vt:lpstr>
      <vt:lpstr>Data Preprocessing    Link to Preprocessing</vt:lpstr>
      <vt:lpstr>Feature Selection Methods Employed    Link to Preprocessing</vt:lpstr>
      <vt:lpstr>Exploratory Data Analysis (EDA) Insights    Link to Insights</vt:lpstr>
      <vt:lpstr>Exploratory Data Analysis (EDA) Insights    Link to Insights</vt:lpstr>
      <vt:lpstr>Exploratory Data Analysis (EDA) Insights    Link to Insights</vt:lpstr>
      <vt:lpstr>Model Selection, Training, and Evaluation:    Link to Model section</vt:lpstr>
      <vt:lpstr>Model Selection, Training, and Evaluation:    Link to Model section</vt:lpstr>
      <vt:lpstr>Hyperparameter Tuning, Interpretability, and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Predictive Modeling for Rental Property Prices </dc:title>
  <dc:creator>Venkatesh 2997</dc:creator>
  <cp:lastModifiedBy>Venkatesh 2997</cp:lastModifiedBy>
  <cp:revision>3</cp:revision>
  <dcterms:created xsi:type="dcterms:W3CDTF">2024-01-07T11:46:52Z</dcterms:created>
  <dcterms:modified xsi:type="dcterms:W3CDTF">2024-01-08T02:54:21Z</dcterms:modified>
</cp:coreProperties>
</file>