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3" r:id="rId8"/>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1" d="100"/>
          <a:sy n="61" d="100"/>
        </p:scale>
        <p:origin x="61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9645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6319599" y="1246108"/>
            <a:ext cx="7477601" cy="3332798"/>
          </a:xfrm>
          <a:prstGeom prst="rect">
            <a:avLst/>
          </a:prstGeom>
          <a:noFill/>
          <a:ln/>
        </p:spPr>
        <p:txBody>
          <a:bodyPr wrap="square" rtlCol="0" anchor="t"/>
          <a:lstStyle/>
          <a:p>
            <a:pPr marL="0" indent="0">
              <a:lnSpc>
                <a:spcPts val="6561"/>
              </a:lnSpc>
              <a:buNone/>
            </a:pPr>
            <a:r>
              <a:rPr lang="en-US" sz="5249" b="1" kern="0" spc="-157" dirty="0">
                <a:solidFill>
                  <a:srgbClr val="000000"/>
                </a:solidFill>
                <a:latin typeface="Inter" pitchFamily="34" charset="0"/>
                <a:ea typeface="Inter" pitchFamily="34" charset="-122"/>
                <a:cs typeface="Inter" pitchFamily="34" charset="-120"/>
              </a:rPr>
              <a:t>Data Integration: Identify and integrate smart devices into the smart home ecosystem</a:t>
            </a:r>
            <a:endParaRPr lang="en-US" sz="5249" dirty="0"/>
          </a:p>
        </p:txBody>
      </p:sp>
      <p:sp>
        <p:nvSpPr>
          <p:cNvPr id="5" name="Text 3"/>
          <p:cNvSpPr/>
          <p:nvPr/>
        </p:nvSpPr>
        <p:spPr>
          <a:xfrm>
            <a:off x="6319599" y="4912161"/>
            <a:ext cx="7790539" cy="3144018"/>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Welcome to the world of data integration! In this presentation, we will explore the challenges, benefits, and future of integrating smart devices like thermostats, motion sensors, and cameras into the smart home </a:t>
            </a:r>
            <a:r>
              <a:rPr lang="en-US" sz="1750" kern="0" spc="-35" dirty="0" smtClean="0">
                <a:solidFill>
                  <a:srgbClr val="272525"/>
                </a:solidFill>
                <a:latin typeface="Inter" pitchFamily="34" charset="0"/>
                <a:ea typeface="Inter" pitchFamily="34" charset="-122"/>
                <a:cs typeface="Inter" pitchFamily="34" charset="-120"/>
              </a:rPr>
              <a:t>ecosystem </a:t>
            </a:r>
          </a:p>
          <a:p>
            <a:pPr marL="0" indent="0">
              <a:lnSpc>
                <a:spcPts val="2799"/>
              </a:lnSpc>
              <a:buNone/>
            </a:pPr>
            <a:endParaRPr lang="en-US" sz="1750" kern="0" spc="-35" dirty="0">
              <a:solidFill>
                <a:srgbClr val="272525"/>
              </a:solidFill>
              <a:latin typeface="Inter" pitchFamily="34" charset="0"/>
              <a:ea typeface="Inter" pitchFamily="34" charset="-122"/>
              <a:cs typeface="Inter" pitchFamily="34" charset="-120"/>
            </a:endParaRPr>
          </a:p>
          <a:p>
            <a:pPr marL="0" indent="0">
              <a:lnSpc>
                <a:spcPts val="2799"/>
              </a:lnSpc>
              <a:buNone/>
            </a:pPr>
            <a:endParaRPr lang="en-US" sz="1750" kern="0" spc="-35" dirty="0" smtClean="0">
              <a:solidFill>
                <a:srgbClr val="272525"/>
              </a:solidFill>
              <a:latin typeface="Inter" pitchFamily="34" charset="0"/>
              <a:ea typeface="Inter" pitchFamily="34" charset="-122"/>
              <a:cs typeface="Inter" pitchFamily="34" charset="-120"/>
            </a:endParaRPr>
          </a:p>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 </a:t>
            </a:r>
            <a:r>
              <a:rPr lang="en-US" sz="1750" kern="0" spc="-35" dirty="0" smtClean="0">
                <a:solidFill>
                  <a:srgbClr val="272525"/>
                </a:solidFill>
                <a:latin typeface="Inter" pitchFamily="34" charset="0"/>
                <a:ea typeface="Inter" pitchFamily="34" charset="-122"/>
                <a:cs typeface="Inter" pitchFamily="34" charset="-120"/>
              </a:rPr>
              <a:t>                                                                                                                BY</a:t>
            </a:r>
          </a:p>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 </a:t>
            </a:r>
            <a:r>
              <a:rPr lang="en-US" sz="1750" kern="0" spc="-35" dirty="0" smtClean="0">
                <a:solidFill>
                  <a:srgbClr val="272525"/>
                </a:solidFill>
                <a:latin typeface="Inter" pitchFamily="34" charset="0"/>
                <a:ea typeface="Inter" pitchFamily="34" charset="-122"/>
                <a:cs typeface="Inter" pitchFamily="34" charset="-120"/>
              </a:rPr>
              <a:t>                                                                                                                </a:t>
            </a:r>
            <a:r>
              <a:rPr lang="en-US" sz="1750" kern="0" spc="-35" dirty="0" err="1" smtClean="0">
                <a:solidFill>
                  <a:srgbClr val="272525"/>
                </a:solidFill>
                <a:latin typeface="Inter" pitchFamily="34" charset="0"/>
                <a:ea typeface="Inter" pitchFamily="34" charset="-122"/>
                <a:cs typeface="Inter" pitchFamily="34" charset="-120"/>
              </a:rPr>
              <a:t>Vishal.M</a:t>
            </a:r>
            <a:endParaRPr lang="en-US" sz="1750" kern="0" spc="-35" dirty="0" smtClean="0">
              <a:solidFill>
                <a:srgbClr val="272525"/>
              </a:solidFill>
              <a:latin typeface="Inter" pitchFamily="34" charset="0"/>
              <a:ea typeface="Inter" pitchFamily="34" charset="-122"/>
              <a:cs typeface="Inter" pitchFamily="34" charset="-120"/>
            </a:endParaRPr>
          </a:p>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 </a:t>
            </a:r>
            <a:r>
              <a:rPr lang="en-US" sz="1750" kern="0" spc="-35" dirty="0" smtClean="0">
                <a:solidFill>
                  <a:srgbClr val="272525"/>
                </a:solidFill>
                <a:latin typeface="Inter" pitchFamily="34" charset="0"/>
                <a:ea typeface="Inter" pitchFamily="34" charset="-122"/>
                <a:cs typeface="Inter" pitchFamily="34" charset="-120"/>
              </a:rPr>
              <a:t>                                                                                                            715021106318</a:t>
            </a:r>
            <a:r>
              <a:rPr lang="en-US" sz="1750" kern="0" spc="-35" dirty="0" smtClean="0">
                <a:solidFill>
                  <a:srgbClr val="272525"/>
                </a:solidFill>
                <a:latin typeface="Inter" pitchFamily="34" charset="0"/>
                <a:ea typeface="Inter" pitchFamily="34" charset="-122"/>
                <a:cs typeface="Inter" pitchFamily="34" charset="-120"/>
              </a:rPr>
              <a:t>.</a:t>
            </a:r>
            <a:endParaRPr lang="en-US" sz="1750" dirty="0"/>
          </a:p>
        </p:txBody>
      </p:sp>
      <p:sp>
        <p:nvSpPr>
          <p:cNvPr id="6" name="Shape 4"/>
          <p:cNvSpPr/>
          <p:nvPr/>
        </p:nvSpPr>
        <p:spPr>
          <a:xfrm>
            <a:off x="6319599" y="6583680"/>
            <a:ext cx="355402" cy="355402"/>
          </a:xfrm>
          <a:prstGeom prst="roundRect">
            <a:avLst>
              <a:gd name="adj" fmla="val 25726039"/>
            </a:avLst>
          </a:prstGeom>
          <a:noFill/>
          <a:ln w="7620">
            <a:solidFill>
              <a:srgbClr val="FFFFFF"/>
            </a:solidFill>
            <a:prstDash val="solid"/>
          </a:ln>
        </p:spPr>
      </p:sp>
      <p:sp>
        <p:nvSpPr>
          <p:cNvPr id="8" name="Text 5"/>
          <p:cNvSpPr/>
          <p:nvPr/>
        </p:nvSpPr>
        <p:spPr>
          <a:xfrm>
            <a:off x="6786086" y="6589157"/>
            <a:ext cx="2070140" cy="388858"/>
          </a:xfrm>
          <a:prstGeom prst="rect">
            <a:avLst/>
          </a:prstGeom>
          <a:noFill/>
          <a:ln/>
        </p:spPr>
        <p:txBody>
          <a:bodyPr wrap="none" rtlCol="0" anchor="t"/>
          <a:lstStyle/>
          <a:p>
            <a:pPr marL="0" indent="0" algn="l">
              <a:lnSpc>
                <a:spcPts val="3062"/>
              </a:lnSpc>
              <a:buNone/>
            </a:pPr>
            <a:endParaRPr lang="en-US" sz="2187" dirty="0"/>
          </a:p>
        </p:txBody>
      </p:sp>
      <p:pic>
        <p:nvPicPr>
          <p:cNvPr id="9" name="Image 1" descr="preencoded.png"/>
          <p:cNvPicPr>
            <a:picLocks noChangeAspect="1"/>
          </p:cNvPicPr>
          <p:nvPr/>
        </p:nvPicPr>
        <p:blipFill>
          <a:blip r:embed="rId3"/>
          <a:stretch>
            <a:fillRect/>
          </a:stretch>
        </p:blipFill>
        <p:spPr>
          <a:xfrm>
            <a:off x="0" y="0"/>
            <a:ext cx="5486400" cy="8229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2037993" y="1780818"/>
            <a:ext cx="10042446"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Challenges of Smart Device Integration</a:t>
            </a:r>
            <a:endParaRPr lang="en-US" sz="4374" dirty="0"/>
          </a:p>
        </p:txBody>
      </p:sp>
      <p:sp>
        <p:nvSpPr>
          <p:cNvPr id="5" name="Shape 3"/>
          <p:cNvSpPr/>
          <p:nvPr/>
        </p:nvSpPr>
        <p:spPr>
          <a:xfrm>
            <a:off x="2037993" y="2919532"/>
            <a:ext cx="3370064" cy="3529132"/>
          </a:xfrm>
          <a:prstGeom prst="roundRect">
            <a:avLst>
              <a:gd name="adj" fmla="val 2967"/>
            </a:avLst>
          </a:prstGeom>
          <a:solidFill>
            <a:srgbClr val="DADBF1"/>
          </a:solidFill>
          <a:ln w="13811">
            <a:solidFill>
              <a:srgbClr val="B5B7E3"/>
            </a:solidFill>
            <a:prstDash val="solid"/>
          </a:ln>
        </p:spPr>
      </p:sp>
      <p:sp>
        <p:nvSpPr>
          <p:cNvPr id="6" name="Text 4"/>
          <p:cNvSpPr/>
          <p:nvPr/>
        </p:nvSpPr>
        <p:spPr>
          <a:xfrm>
            <a:off x="2273975" y="3155513"/>
            <a:ext cx="2221944"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Compatibility</a:t>
            </a:r>
            <a:endParaRPr lang="en-US" sz="2187" dirty="0"/>
          </a:p>
        </p:txBody>
      </p:sp>
      <p:sp>
        <p:nvSpPr>
          <p:cNvPr id="7" name="Text 5"/>
          <p:cNvSpPr/>
          <p:nvPr/>
        </p:nvSpPr>
        <p:spPr>
          <a:xfrm>
            <a:off x="2273975" y="3724870"/>
            <a:ext cx="2898100" cy="2132409"/>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Ensuring that smart devices can seamlessly communicate and interact with each other can be a challenge due to different protocols and standards.</a:t>
            </a:r>
            <a:endParaRPr lang="en-US" sz="1750" dirty="0"/>
          </a:p>
        </p:txBody>
      </p:sp>
      <p:sp>
        <p:nvSpPr>
          <p:cNvPr id="8" name="Shape 6"/>
          <p:cNvSpPr/>
          <p:nvPr/>
        </p:nvSpPr>
        <p:spPr>
          <a:xfrm>
            <a:off x="5630228" y="2919532"/>
            <a:ext cx="3370064" cy="3529132"/>
          </a:xfrm>
          <a:prstGeom prst="roundRect">
            <a:avLst>
              <a:gd name="adj" fmla="val 2967"/>
            </a:avLst>
          </a:prstGeom>
          <a:solidFill>
            <a:srgbClr val="DADBF1"/>
          </a:solidFill>
          <a:ln w="13811">
            <a:solidFill>
              <a:srgbClr val="B5B7E3"/>
            </a:solidFill>
            <a:prstDash val="solid"/>
          </a:ln>
        </p:spPr>
      </p:sp>
      <p:sp>
        <p:nvSpPr>
          <p:cNvPr id="9" name="Text 7"/>
          <p:cNvSpPr/>
          <p:nvPr/>
        </p:nvSpPr>
        <p:spPr>
          <a:xfrm>
            <a:off x="5866209" y="3155513"/>
            <a:ext cx="2221944"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Complex Setup</a:t>
            </a:r>
            <a:endParaRPr lang="en-US" sz="2187" dirty="0"/>
          </a:p>
        </p:txBody>
      </p:sp>
      <p:sp>
        <p:nvSpPr>
          <p:cNvPr id="10" name="Text 8"/>
          <p:cNvSpPr/>
          <p:nvPr/>
        </p:nvSpPr>
        <p:spPr>
          <a:xfrm>
            <a:off x="5866209" y="3724870"/>
            <a:ext cx="2898100" cy="2487811"/>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Configuring and connecting multiple devices together can be complicated and time-consuming for homeowners, requiring technical knowledge and troubleshooting skills.</a:t>
            </a:r>
            <a:endParaRPr lang="en-US" sz="1750" dirty="0"/>
          </a:p>
        </p:txBody>
      </p:sp>
      <p:sp>
        <p:nvSpPr>
          <p:cNvPr id="11" name="Shape 9"/>
          <p:cNvSpPr/>
          <p:nvPr/>
        </p:nvSpPr>
        <p:spPr>
          <a:xfrm>
            <a:off x="9222462" y="2919532"/>
            <a:ext cx="3370064" cy="3529132"/>
          </a:xfrm>
          <a:prstGeom prst="roundRect">
            <a:avLst>
              <a:gd name="adj" fmla="val 2967"/>
            </a:avLst>
          </a:prstGeom>
          <a:solidFill>
            <a:srgbClr val="DADBF1"/>
          </a:solidFill>
          <a:ln w="13811">
            <a:solidFill>
              <a:srgbClr val="B5B7E3"/>
            </a:solidFill>
            <a:prstDash val="solid"/>
          </a:ln>
        </p:spPr>
      </p:sp>
      <p:sp>
        <p:nvSpPr>
          <p:cNvPr id="12" name="Text 10"/>
          <p:cNvSpPr/>
          <p:nvPr/>
        </p:nvSpPr>
        <p:spPr>
          <a:xfrm>
            <a:off x="9458444" y="3155513"/>
            <a:ext cx="2221944"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Data Security</a:t>
            </a:r>
            <a:endParaRPr lang="en-US" sz="2187" dirty="0"/>
          </a:p>
        </p:txBody>
      </p:sp>
      <p:sp>
        <p:nvSpPr>
          <p:cNvPr id="13" name="Text 11"/>
          <p:cNvSpPr/>
          <p:nvPr/>
        </p:nvSpPr>
        <p:spPr>
          <a:xfrm>
            <a:off x="9458444" y="3724870"/>
            <a:ext cx="2898100" cy="2132409"/>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Protecting sensitive personal information from potential vulnerabilities and unauthorized access is crucial when integrating smart devices into the home.</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2037993" y="1214914"/>
            <a:ext cx="9586674"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Benefits of Integrating Smart Devices</a:t>
            </a:r>
            <a:endParaRPr lang="en-US" sz="4374" dirty="0"/>
          </a:p>
        </p:txBody>
      </p:sp>
      <p:pic>
        <p:nvPicPr>
          <p:cNvPr id="5" name="Image 0" descr="preencoded.png"/>
          <p:cNvPicPr>
            <a:picLocks noChangeAspect="1"/>
          </p:cNvPicPr>
          <p:nvPr/>
        </p:nvPicPr>
        <p:blipFill>
          <a:blip r:embed="rId3"/>
          <a:stretch>
            <a:fillRect/>
          </a:stretch>
        </p:blipFill>
        <p:spPr>
          <a:xfrm>
            <a:off x="2037993" y="2353628"/>
            <a:ext cx="3295888" cy="2036921"/>
          </a:xfrm>
          <a:prstGeom prst="rect">
            <a:avLst/>
          </a:prstGeom>
        </p:spPr>
      </p:pic>
      <p:sp>
        <p:nvSpPr>
          <p:cNvPr id="6" name="Text 3"/>
          <p:cNvSpPr/>
          <p:nvPr/>
        </p:nvSpPr>
        <p:spPr>
          <a:xfrm>
            <a:off x="2037993" y="4668203"/>
            <a:ext cx="3244334" cy="347186"/>
          </a:xfrm>
          <a:prstGeom prst="rect">
            <a:avLst/>
          </a:prstGeom>
          <a:noFill/>
          <a:ln/>
        </p:spPr>
        <p:txBody>
          <a:bodyPr wrap="none" rtlCol="0" anchor="t"/>
          <a:lstStyle/>
          <a:p>
            <a:pPr marL="0" indent="0" algn="l">
              <a:lnSpc>
                <a:spcPts val="2734"/>
              </a:lnSpc>
              <a:buNone/>
            </a:pPr>
            <a:r>
              <a:rPr lang="en-US" sz="2187" b="1" kern="0" spc="-66" dirty="0">
                <a:solidFill>
                  <a:srgbClr val="000000"/>
                </a:solidFill>
                <a:latin typeface="Inter" pitchFamily="34" charset="0"/>
                <a:ea typeface="Inter" pitchFamily="34" charset="-122"/>
                <a:cs typeface="Inter" pitchFamily="34" charset="-120"/>
              </a:rPr>
              <a:t>Convenience &amp; Efficiency</a:t>
            </a:r>
            <a:endParaRPr lang="en-US" sz="2187" dirty="0"/>
          </a:p>
        </p:txBody>
      </p:sp>
      <p:sp>
        <p:nvSpPr>
          <p:cNvPr id="7" name="Text 4"/>
          <p:cNvSpPr/>
          <p:nvPr/>
        </p:nvSpPr>
        <p:spPr>
          <a:xfrm>
            <a:off x="2037993" y="5237559"/>
            <a:ext cx="3295888" cy="1777008"/>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Smart device integration allows for centralized control, automation, and optimization of various home functions, making life easier and more efficient.</a:t>
            </a:r>
            <a:endParaRPr lang="en-US" sz="1750" dirty="0"/>
          </a:p>
        </p:txBody>
      </p:sp>
      <p:pic>
        <p:nvPicPr>
          <p:cNvPr id="8" name="Image 1" descr="preencoded.png"/>
          <p:cNvPicPr>
            <a:picLocks noChangeAspect="1"/>
          </p:cNvPicPr>
          <p:nvPr/>
        </p:nvPicPr>
        <p:blipFill>
          <a:blip r:embed="rId4"/>
          <a:stretch>
            <a:fillRect/>
          </a:stretch>
        </p:blipFill>
        <p:spPr>
          <a:xfrm>
            <a:off x="5667137" y="2353628"/>
            <a:ext cx="3296007" cy="2037040"/>
          </a:xfrm>
          <a:prstGeom prst="rect">
            <a:avLst/>
          </a:prstGeom>
        </p:spPr>
      </p:pic>
      <p:sp>
        <p:nvSpPr>
          <p:cNvPr id="9" name="Text 5"/>
          <p:cNvSpPr/>
          <p:nvPr/>
        </p:nvSpPr>
        <p:spPr>
          <a:xfrm>
            <a:off x="5667137" y="4668322"/>
            <a:ext cx="2388275" cy="347186"/>
          </a:xfrm>
          <a:prstGeom prst="rect">
            <a:avLst/>
          </a:prstGeom>
          <a:noFill/>
          <a:ln/>
        </p:spPr>
        <p:txBody>
          <a:bodyPr wrap="none" rtlCol="0" anchor="t"/>
          <a:lstStyle/>
          <a:p>
            <a:pPr marL="0" indent="0" algn="l">
              <a:lnSpc>
                <a:spcPts val="2734"/>
              </a:lnSpc>
              <a:buNone/>
            </a:pPr>
            <a:r>
              <a:rPr lang="en-US" sz="2187" b="1" kern="0" spc="-66" dirty="0">
                <a:solidFill>
                  <a:srgbClr val="000000"/>
                </a:solidFill>
                <a:latin typeface="Inter" pitchFamily="34" charset="0"/>
                <a:ea typeface="Inter" pitchFamily="34" charset="-122"/>
                <a:cs typeface="Inter" pitchFamily="34" charset="-120"/>
              </a:rPr>
              <a:t>Enhanced Security</a:t>
            </a:r>
            <a:endParaRPr lang="en-US" sz="2187" dirty="0"/>
          </a:p>
        </p:txBody>
      </p:sp>
      <p:sp>
        <p:nvSpPr>
          <p:cNvPr id="10" name="Text 6"/>
          <p:cNvSpPr/>
          <p:nvPr/>
        </p:nvSpPr>
        <p:spPr>
          <a:xfrm>
            <a:off x="5667137" y="5237678"/>
            <a:ext cx="3296007" cy="1777008"/>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Integrating security systems with smart devices enhances home security by providing real-time monitoring, alerts, and remote access.</a:t>
            </a:r>
            <a:endParaRPr lang="en-US" sz="1750" dirty="0"/>
          </a:p>
        </p:txBody>
      </p:sp>
      <p:pic>
        <p:nvPicPr>
          <p:cNvPr id="11" name="Image 2" descr="preencoded.png"/>
          <p:cNvPicPr>
            <a:picLocks noChangeAspect="1"/>
          </p:cNvPicPr>
          <p:nvPr/>
        </p:nvPicPr>
        <p:blipFill>
          <a:blip r:embed="rId5"/>
          <a:stretch>
            <a:fillRect/>
          </a:stretch>
        </p:blipFill>
        <p:spPr>
          <a:xfrm>
            <a:off x="9296400" y="2353628"/>
            <a:ext cx="3296007" cy="2037040"/>
          </a:xfrm>
          <a:prstGeom prst="rect">
            <a:avLst/>
          </a:prstGeom>
        </p:spPr>
      </p:pic>
      <p:sp>
        <p:nvSpPr>
          <p:cNvPr id="12" name="Text 7"/>
          <p:cNvSpPr/>
          <p:nvPr/>
        </p:nvSpPr>
        <p:spPr>
          <a:xfrm>
            <a:off x="9296400" y="4668322"/>
            <a:ext cx="2221944" cy="347186"/>
          </a:xfrm>
          <a:prstGeom prst="rect">
            <a:avLst/>
          </a:prstGeom>
          <a:noFill/>
          <a:ln/>
        </p:spPr>
        <p:txBody>
          <a:bodyPr wrap="none" rtlCol="0" anchor="t"/>
          <a:lstStyle/>
          <a:p>
            <a:pPr marL="0" indent="0" algn="l">
              <a:lnSpc>
                <a:spcPts val="2734"/>
              </a:lnSpc>
              <a:buNone/>
            </a:pPr>
            <a:r>
              <a:rPr lang="en-US" sz="2187" b="1" kern="0" spc="-66" dirty="0">
                <a:solidFill>
                  <a:srgbClr val="000000"/>
                </a:solidFill>
                <a:latin typeface="Inter" pitchFamily="34" charset="0"/>
                <a:ea typeface="Inter" pitchFamily="34" charset="-122"/>
                <a:cs typeface="Inter" pitchFamily="34" charset="-120"/>
              </a:rPr>
              <a:t>Energy Savings</a:t>
            </a:r>
            <a:endParaRPr lang="en-US" sz="2187" dirty="0"/>
          </a:p>
        </p:txBody>
      </p:sp>
      <p:sp>
        <p:nvSpPr>
          <p:cNvPr id="13" name="Text 8"/>
          <p:cNvSpPr/>
          <p:nvPr/>
        </p:nvSpPr>
        <p:spPr>
          <a:xfrm>
            <a:off x="9296400" y="5237678"/>
            <a:ext cx="3296007" cy="1777008"/>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Smart device integration enables energy monitoring and optimization, resulting in reduced energy consumption and cost savings.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1311">
            <a:solidFill>
              <a:srgbClr val="E5E0DF"/>
            </a:solidFill>
            <a:prstDash val="solid"/>
          </a:ln>
        </p:spPr>
      </p:sp>
      <p:sp>
        <p:nvSpPr>
          <p:cNvPr id="4" name="Text 2"/>
          <p:cNvSpPr/>
          <p:nvPr/>
        </p:nvSpPr>
        <p:spPr>
          <a:xfrm>
            <a:off x="6166009" y="1493996"/>
            <a:ext cx="7784783" cy="1132761"/>
          </a:xfrm>
          <a:prstGeom prst="rect">
            <a:avLst/>
          </a:prstGeom>
          <a:noFill/>
          <a:ln/>
        </p:spPr>
        <p:txBody>
          <a:bodyPr wrap="square" rtlCol="0" anchor="t"/>
          <a:lstStyle/>
          <a:p>
            <a:pPr marL="0" indent="0">
              <a:lnSpc>
                <a:spcPts val="4460"/>
              </a:lnSpc>
              <a:buNone/>
            </a:pPr>
            <a:r>
              <a:rPr lang="en-US" sz="3568" b="1" kern="0" spc="-107" dirty="0">
                <a:solidFill>
                  <a:srgbClr val="000000"/>
                </a:solidFill>
                <a:latin typeface="Inter" pitchFamily="34" charset="0"/>
                <a:ea typeface="Inter" pitchFamily="34" charset="-122"/>
                <a:cs typeface="Inter" pitchFamily="34" charset="-120"/>
              </a:rPr>
              <a:t>Types of Smart Devices for Home Integration</a:t>
            </a:r>
            <a:endParaRPr lang="en-US" sz="3568" dirty="0"/>
          </a:p>
        </p:txBody>
      </p:sp>
      <p:sp>
        <p:nvSpPr>
          <p:cNvPr id="5" name="Shape 3"/>
          <p:cNvSpPr/>
          <p:nvPr/>
        </p:nvSpPr>
        <p:spPr>
          <a:xfrm>
            <a:off x="6166009" y="3040142"/>
            <a:ext cx="407789" cy="407789"/>
          </a:xfrm>
          <a:prstGeom prst="roundRect">
            <a:avLst>
              <a:gd name="adj" fmla="val 20001"/>
            </a:avLst>
          </a:prstGeom>
          <a:solidFill>
            <a:srgbClr val="DADBF1"/>
          </a:solidFill>
          <a:ln w="11311">
            <a:solidFill>
              <a:srgbClr val="B5B7E3"/>
            </a:solidFill>
            <a:prstDash val="solid"/>
          </a:ln>
        </p:spPr>
      </p:sp>
      <p:sp>
        <p:nvSpPr>
          <p:cNvPr id="6" name="Text 4"/>
          <p:cNvSpPr/>
          <p:nvPr/>
        </p:nvSpPr>
        <p:spPr>
          <a:xfrm>
            <a:off x="6303050" y="3074194"/>
            <a:ext cx="133588" cy="339685"/>
          </a:xfrm>
          <a:prstGeom prst="rect">
            <a:avLst/>
          </a:prstGeom>
          <a:noFill/>
          <a:ln/>
        </p:spPr>
        <p:txBody>
          <a:bodyPr wrap="none" rtlCol="0" anchor="t"/>
          <a:lstStyle/>
          <a:p>
            <a:pPr marL="0" indent="0" algn="ctr">
              <a:lnSpc>
                <a:spcPts val="2676"/>
              </a:lnSpc>
              <a:buNone/>
            </a:pPr>
            <a:r>
              <a:rPr lang="en-US" sz="2141" b="1" kern="0" spc="-29" dirty="0">
                <a:solidFill>
                  <a:srgbClr val="272525"/>
                </a:solidFill>
                <a:latin typeface="Inter" pitchFamily="34" charset="0"/>
                <a:ea typeface="Inter" pitchFamily="34" charset="-122"/>
                <a:cs typeface="Inter" pitchFamily="34" charset="-120"/>
              </a:rPr>
              <a:t>1</a:t>
            </a:r>
            <a:endParaRPr lang="en-US" sz="2141" dirty="0"/>
          </a:p>
        </p:txBody>
      </p:sp>
      <p:sp>
        <p:nvSpPr>
          <p:cNvPr id="7" name="Text 5"/>
          <p:cNvSpPr/>
          <p:nvPr/>
        </p:nvSpPr>
        <p:spPr>
          <a:xfrm>
            <a:off x="6755011" y="3102412"/>
            <a:ext cx="1812488" cy="283131"/>
          </a:xfrm>
          <a:prstGeom prst="rect">
            <a:avLst/>
          </a:prstGeom>
          <a:noFill/>
          <a:ln/>
        </p:spPr>
        <p:txBody>
          <a:bodyPr wrap="none" rtlCol="0" anchor="t"/>
          <a:lstStyle/>
          <a:p>
            <a:pPr marL="0" indent="0">
              <a:lnSpc>
                <a:spcPts val="2230"/>
              </a:lnSpc>
              <a:buNone/>
            </a:pPr>
            <a:r>
              <a:rPr lang="en-US" sz="1784" b="1" kern="0" spc="-54" dirty="0">
                <a:solidFill>
                  <a:srgbClr val="272525"/>
                </a:solidFill>
                <a:latin typeface="Inter" pitchFamily="34" charset="0"/>
                <a:ea typeface="Inter" pitchFamily="34" charset="-122"/>
                <a:cs typeface="Inter" pitchFamily="34" charset="-120"/>
              </a:rPr>
              <a:t>Thermostats</a:t>
            </a:r>
            <a:endParaRPr lang="en-US" sz="1784" dirty="0"/>
          </a:p>
        </p:txBody>
      </p:sp>
      <p:sp>
        <p:nvSpPr>
          <p:cNvPr id="8" name="Text 6"/>
          <p:cNvSpPr/>
          <p:nvPr/>
        </p:nvSpPr>
        <p:spPr>
          <a:xfrm>
            <a:off x="6755011" y="3566755"/>
            <a:ext cx="3212783" cy="1159669"/>
          </a:xfrm>
          <a:prstGeom prst="rect">
            <a:avLst/>
          </a:prstGeom>
          <a:noFill/>
          <a:ln/>
        </p:spPr>
        <p:txBody>
          <a:bodyPr wrap="square" rtlCol="0" anchor="t"/>
          <a:lstStyle/>
          <a:p>
            <a:pPr marL="0" indent="0">
              <a:lnSpc>
                <a:spcPts val="2283"/>
              </a:lnSpc>
              <a:buNone/>
            </a:pPr>
            <a:r>
              <a:rPr lang="en-US" sz="1427" kern="0" spc="-29" dirty="0">
                <a:solidFill>
                  <a:srgbClr val="272525"/>
                </a:solidFill>
                <a:latin typeface="Inter" pitchFamily="34" charset="0"/>
                <a:ea typeface="Inter" pitchFamily="34" charset="-122"/>
                <a:cs typeface="Inter" pitchFamily="34" charset="-120"/>
              </a:rPr>
              <a:t>Control temperature settings, learn preferences, and adjust heating/cooling for optimal comfort and energy efficiency.</a:t>
            </a:r>
            <a:endParaRPr lang="en-US" sz="1427" dirty="0"/>
          </a:p>
        </p:txBody>
      </p:sp>
      <p:sp>
        <p:nvSpPr>
          <p:cNvPr id="9" name="Shape 7"/>
          <p:cNvSpPr/>
          <p:nvPr/>
        </p:nvSpPr>
        <p:spPr>
          <a:xfrm>
            <a:off x="10149007" y="3040142"/>
            <a:ext cx="407789" cy="407789"/>
          </a:xfrm>
          <a:prstGeom prst="roundRect">
            <a:avLst>
              <a:gd name="adj" fmla="val 20001"/>
            </a:avLst>
          </a:prstGeom>
          <a:solidFill>
            <a:srgbClr val="DADBF1"/>
          </a:solidFill>
          <a:ln w="11311">
            <a:solidFill>
              <a:srgbClr val="B5B7E3"/>
            </a:solidFill>
            <a:prstDash val="solid"/>
          </a:ln>
        </p:spPr>
      </p:sp>
      <p:sp>
        <p:nvSpPr>
          <p:cNvPr id="10" name="Text 8"/>
          <p:cNvSpPr/>
          <p:nvPr/>
        </p:nvSpPr>
        <p:spPr>
          <a:xfrm>
            <a:off x="10266998" y="3074194"/>
            <a:ext cx="171688" cy="339685"/>
          </a:xfrm>
          <a:prstGeom prst="rect">
            <a:avLst/>
          </a:prstGeom>
          <a:noFill/>
          <a:ln/>
        </p:spPr>
        <p:txBody>
          <a:bodyPr wrap="none" rtlCol="0" anchor="t"/>
          <a:lstStyle/>
          <a:p>
            <a:pPr marL="0" indent="0" algn="ctr">
              <a:lnSpc>
                <a:spcPts val="2676"/>
              </a:lnSpc>
              <a:buNone/>
            </a:pPr>
            <a:r>
              <a:rPr lang="en-US" sz="2141" b="1" kern="0" spc="-29" dirty="0">
                <a:solidFill>
                  <a:srgbClr val="272525"/>
                </a:solidFill>
                <a:latin typeface="Inter" pitchFamily="34" charset="0"/>
                <a:ea typeface="Inter" pitchFamily="34" charset="-122"/>
                <a:cs typeface="Inter" pitchFamily="34" charset="-120"/>
              </a:rPr>
              <a:t>2</a:t>
            </a:r>
            <a:endParaRPr lang="en-US" sz="2141" dirty="0"/>
          </a:p>
        </p:txBody>
      </p:sp>
      <p:sp>
        <p:nvSpPr>
          <p:cNvPr id="11" name="Text 9"/>
          <p:cNvSpPr/>
          <p:nvPr/>
        </p:nvSpPr>
        <p:spPr>
          <a:xfrm>
            <a:off x="10738009" y="3102412"/>
            <a:ext cx="1812488" cy="283131"/>
          </a:xfrm>
          <a:prstGeom prst="rect">
            <a:avLst/>
          </a:prstGeom>
          <a:noFill/>
          <a:ln/>
        </p:spPr>
        <p:txBody>
          <a:bodyPr wrap="none" rtlCol="0" anchor="t"/>
          <a:lstStyle/>
          <a:p>
            <a:pPr marL="0" indent="0">
              <a:lnSpc>
                <a:spcPts val="2230"/>
              </a:lnSpc>
              <a:buNone/>
            </a:pPr>
            <a:r>
              <a:rPr lang="en-US" sz="1784" b="1" kern="0" spc="-54" dirty="0">
                <a:solidFill>
                  <a:srgbClr val="272525"/>
                </a:solidFill>
                <a:latin typeface="Inter" pitchFamily="34" charset="0"/>
                <a:ea typeface="Inter" pitchFamily="34" charset="-122"/>
                <a:cs typeface="Inter" pitchFamily="34" charset="-120"/>
              </a:rPr>
              <a:t>Motion Sensors</a:t>
            </a:r>
            <a:endParaRPr lang="en-US" sz="1784" dirty="0"/>
          </a:p>
        </p:txBody>
      </p:sp>
      <p:sp>
        <p:nvSpPr>
          <p:cNvPr id="12" name="Text 10"/>
          <p:cNvSpPr/>
          <p:nvPr/>
        </p:nvSpPr>
        <p:spPr>
          <a:xfrm>
            <a:off x="10738009" y="3566755"/>
            <a:ext cx="3212783" cy="1159669"/>
          </a:xfrm>
          <a:prstGeom prst="rect">
            <a:avLst/>
          </a:prstGeom>
          <a:noFill/>
          <a:ln/>
        </p:spPr>
        <p:txBody>
          <a:bodyPr wrap="square" rtlCol="0" anchor="t"/>
          <a:lstStyle/>
          <a:p>
            <a:pPr marL="0" indent="0">
              <a:lnSpc>
                <a:spcPts val="2283"/>
              </a:lnSpc>
              <a:buNone/>
            </a:pPr>
            <a:r>
              <a:rPr lang="en-US" sz="1427" kern="0" spc="-29" dirty="0">
                <a:solidFill>
                  <a:srgbClr val="272525"/>
                </a:solidFill>
                <a:latin typeface="Inter" pitchFamily="34" charset="0"/>
                <a:ea typeface="Inter" pitchFamily="34" charset="-122"/>
                <a:cs typeface="Inter" pitchFamily="34" charset="-120"/>
              </a:rPr>
              <a:t>Detect motion and trigger actions such as turning on lights, activating cameras, or adjusting security settings based on movement.</a:t>
            </a:r>
            <a:endParaRPr lang="en-US" sz="1427" dirty="0"/>
          </a:p>
        </p:txBody>
      </p:sp>
      <p:sp>
        <p:nvSpPr>
          <p:cNvPr id="13" name="Shape 11"/>
          <p:cNvSpPr/>
          <p:nvPr/>
        </p:nvSpPr>
        <p:spPr>
          <a:xfrm>
            <a:off x="6166009" y="5049203"/>
            <a:ext cx="407789" cy="407789"/>
          </a:xfrm>
          <a:prstGeom prst="roundRect">
            <a:avLst>
              <a:gd name="adj" fmla="val 20001"/>
            </a:avLst>
          </a:prstGeom>
          <a:solidFill>
            <a:srgbClr val="DADBF1"/>
          </a:solidFill>
          <a:ln w="11311">
            <a:solidFill>
              <a:srgbClr val="B5B7E3"/>
            </a:solidFill>
            <a:prstDash val="solid"/>
          </a:ln>
        </p:spPr>
      </p:sp>
      <p:sp>
        <p:nvSpPr>
          <p:cNvPr id="14" name="Text 12"/>
          <p:cNvSpPr/>
          <p:nvPr/>
        </p:nvSpPr>
        <p:spPr>
          <a:xfrm>
            <a:off x="6284000" y="5083254"/>
            <a:ext cx="171688" cy="339685"/>
          </a:xfrm>
          <a:prstGeom prst="rect">
            <a:avLst/>
          </a:prstGeom>
          <a:noFill/>
          <a:ln/>
        </p:spPr>
        <p:txBody>
          <a:bodyPr wrap="none" rtlCol="0" anchor="t"/>
          <a:lstStyle/>
          <a:p>
            <a:pPr marL="0" indent="0" algn="ctr">
              <a:lnSpc>
                <a:spcPts val="2676"/>
              </a:lnSpc>
              <a:buNone/>
            </a:pPr>
            <a:r>
              <a:rPr lang="en-US" sz="2141" b="1" kern="0" spc="-29" dirty="0">
                <a:solidFill>
                  <a:srgbClr val="272525"/>
                </a:solidFill>
                <a:latin typeface="Inter" pitchFamily="34" charset="0"/>
                <a:ea typeface="Inter" pitchFamily="34" charset="-122"/>
                <a:cs typeface="Inter" pitchFamily="34" charset="-120"/>
              </a:rPr>
              <a:t>3</a:t>
            </a:r>
            <a:endParaRPr lang="en-US" sz="2141" dirty="0"/>
          </a:p>
        </p:txBody>
      </p:sp>
      <p:sp>
        <p:nvSpPr>
          <p:cNvPr id="15" name="Text 13"/>
          <p:cNvSpPr/>
          <p:nvPr/>
        </p:nvSpPr>
        <p:spPr>
          <a:xfrm>
            <a:off x="6755011" y="5111472"/>
            <a:ext cx="1812488" cy="283131"/>
          </a:xfrm>
          <a:prstGeom prst="rect">
            <a:avLst/>
          </a:prstGeom>
          <a:noFill/>
          <a:ln/>
        </p:spPr>
        <p:txBody>
          <a:bodyPr wrap="none" rtlCol="0" anchor="t"/>
          <a:lstStyle/>
          <a:p>
            <a:pPr marL="0" indent="0">
              <a:lnSpc>
                <a:spcPts val="2230"/>
              </a:lnSpc>
              <a:buNone/>
            </a:pPr>
            <a:r>
              <a:rPr lang="en-US" sz="1784" b="1" kern="0" spc="-54" dirty="0">
                <a:solidFill>
                  <a:srgbClr val="272525"/>
                </a:solidFill>
                <a:latin typeface="Inter" pitchFamily="34" charset="0"/>
                <a:ea typeface="Inter" pitchFamily="34" charset="-122"/>
                <a:cs typeface="Inter" pitchFamily="34" charset="-120"/>
              </a:rPr>
              <a:t>Cameras</a:t>
            </a:r>
            <a:endParaRPr lang="en-US" sz="1784" dirty="0"/>
          </a:p>
        </p:txBody>
      </p:sp>
      <p:sp>
        <p:nvSpPr>
          <p:cNvPr id="16" name="Text 14"/>
          <p:cNvSpPr/>
          <p:nvPr/>
        </p:nvSpPr>
        <p:spPr>
          <a:xfrm>
            <a:off x="6755011" y="5575816"/>
            <a:ext cx="3212783" cy="1159669"/>
          </a:xfrm>
          <a:prstGeom prst="rect">
            <a:avLst/>
          </a:prstGeom>
          <a:noFill/>
          <a:ln/>
        </p:spPr>
        <p:txBody>
          <a:bodyPr wrap="square" rtlCol="0" anchor="t"/>
          <a:lstStyle/>
          <a:p>
            <a:pPr marL="0" indent="0">
              <a:lnSpc>
                <a:spcPts val="2283"/>
              </a:lnSpc>
              <a:buNone/>
            </a:pPr>
            <a:r>
              <a:rPr lang="en-US" sz="1427" kern="0" spc="-29" dirty="0">
                <a:solidFill>
                  <a:srgbClr val="272525"/>
                </a:solidFill>
                <a:latin typeface="Inter" pitchFamily="34" charset="0"/>
                <a:ea typeface="Inter" pitchFamily="34" charset="-122"/>
                <a:cs typeface="Inter" pitchFamily="34" charset="-120"/>
              </a:rPr>
              <a:t>Monitor surroundings, provide real-time video feeds, and enable remote access for enhanced home security and peace of mind.</a:t>
            </a:r>
            <a:endParaRPr lang="en-US" sz="1427" dirty="0"/>
          </a:p>
        </p:txBody>
      </p:sp>
      <p:sp>
        <p:nvSpPr>
          <p:cNvPr id="17" name="Shape 15"/>
          <p:cNvSpPr/>
          <p:nvPr/>
        </p:nvSpPr>
        <p:spPr>
          <a:xfrm>
            <a:off x="10149007" y="5049203"/>
            <a:ext cx="407789" cy="407789"/>
          </a:xfrm>
          <a:prstGeom prst="roundRect">
            <a:avLst>
              <a:gd name="adj" fmla="val 20001"/>
            </a:avLst>
          </a:prstGeom>
          <a:solidFill>
            <a:srgbClr val="DADBF1"/>
          </a:solidFill>
          <a:ln w="11311">
            <a:solidFill>
              <a:srgbClr val="B5B7E3"/>
            </a:solidFill>
            <a:prstDash val="solid"/>
          </a:ln>
        </p:spPr>
      </p:sp>
      <p:sp>
        <p:nvSpPr>
          <p:cNvPr id="18" name="Text 16"/>
          <p:cNvSpPr/>
          <p:nvPr/>
        </p:nvSpPr>
        <p:spPr>
          <a:xfrm>
            <a:off x="10263187" y="5083254"/>
            <a:ext cx="179308" cy="339685"/>
          </a:xfrm>
          <a:prstGeom prst="rect">
            <a:avLst/>
          </a:prstGeom>
          <a:noFill/>
          <a:ln/>
        </p:spPr>
        <p:txBody>
          <a:bodyPr wrap="none" rtlCol="0" anchor="t"/>
          <a:lstStyle/>
          <a:p>
            <a:pPr marL="0" indent="0" algn="ctr">
              <a:lnSpc>
                <a:spcPts val="2676"/>
              </a:lnSpc>
              <a:buNone/>
            </a:pPr>
            <a:r>
              <a:rPr lang="en-US" sz="2141" b="1" kern="0" spc="-29" dirty="0">
                <a:solidFill>
                  <a:srgbClr val="272525"/>
                </a:solidFill>
                <a:latin typeface="Inter" pitchFamily="34" charset="0"/>
                <a:ea typeface="Inter" pitchFamily="34" charset="-122"/>
                <a:cs typeface="Inter" pitchFamily="34" charset="-120"/>
              </a:rPr>
              <a:t>4</a:t>
            </a:r>
            <a:endParaRPr lang="en-US" sz="2141" dirty="0"/>
          </a:p>
        </p:txBody>
      </p:sp>
      <p:sp>
        <p:nvSpPr>
          <p:cNvPr id="19" name="Text 17"/>
          <p:cNvSpPr/>
          <p:nvPr/>
        </p:nvSpPr>
        <p:spPr>
          <a:xfrm>
            <a:off x="10738009" y="5111472"/>
            <a:ext cx="1812488" cy="283131"/>
          </a:xfrm>
          <a:prstGeom prst="rect">
            <a:avLst/>
          </a:prstGeom>
          <a:noFill/>
          <a:ln/>
        </p:spPr>
        <p:txBody>
          <a:bodyPr wrap="none" rtlCol="0" anchor="t"/>
          <a:lstStyle/>
          <a:p>
            <a:pPr marL="0" indent="0">
              <a:lnSpc>
                <a:spcPts val="2230"/>
              </a:lnSpc>
              <a:buNone/>
            </a:pPr>
            <a:r>
              <a:rPr lang="en-US" sz="1784" b="1" kern="0" spc="-54" dirty="0">
                <a:solidFill>
                  <a:srgbClr val="272525"/>
                </a:solidFill>
                <a:latin typeface="Inter" pitchFamily="34" charset="0"/>
                <a:ea typeface="Inter" pitchFamily="34" charset="-122"/>
                <a:cs typeface="Inter" pitchFamily="34" charset="-120"/>
              </a:rPr>
              <a:t>Smart Plugs</a:t>
            </a:r>
            <a:endParaRPr lang="en-US" sz="1784" dirty="0"/>
          </a:p>
        </p:txBody>
      </p:sp>
      <p:sp>
        <p:nvSpPr>
          <p:cNvPr id="20" name="Text 18"/>
          <p:cNvSpPr/>
          <p:nvPr/>
        </p:nvSpPr>
        <p:spPr>
          <a:xfrm>
            <a:off x="10738009" y="5575816"/>
            <a:ext cx="3212783" cy="869752"/>
          </a:xfrm>
          <a:prstGeom prst="rect">
            <a:avLst/>
          </a:prstGeom>
          <a:noFill/>
          <a:ln/>
        </p:spPr>
        <p:txBody>
          <a:bodyPr wrap="square" rtlCol="0" anchor="t"/>
          <a:lstStyle/>
          <a:p>
            <a:pPr marL="0" indent="0">
              <a:lnSpc>
                <a:spcPts val="2283"/>
              </a:lnSpc>
              <a:buNone/>
            </a:pPr>
            <a:r>
              <a:rPr lang="en-US" sz="1427" kern="0" spc="-29" dirty="0">
                <a:solidFill>
                  <a:srgbClr val="272525"/>
                </a:solidFill>
                <a:latin typeface="Inter" pitchFamily="34" charset="0"/>
                <a:ea typeface="Inter" pitchFamily="34" charset="-122"/>
                <a:cs typeface="Inter" pitchFamily="34" charset="-120"/>
              </a:rPr>
              <a:t>Turn ordinary devices into smart devices by enabling remote control, scheduling, and energy monitoring.</a:t>
            </a:r>
            <a:endParaRPr lang="en-US" sz="1427" dirty="0"/>
          </a:p>
        </p:txBody>
      </p:sp>
      <p:pic>
        <p:nvPicPr>
          <p:cNvPr id="21" name="Image 0" descr="preencoded.png"/>
          <p:cNvPicPr>
            <a:picLocks noChangeAspect="1"/>
          </p:cNvPicPr>
          <p:nvPr/>
        </p:nvPicPr>
        <p:blipFill>
          <a:blip r:embed="rId3"/>
          <a:stretch>
            <a:fillRect/>
          </a:stretch>
        </p:blipFill>
        <p:spPr>
          <a:xfrm>
            <a:off x="0" y="0"/>
            <a:ext cx="5486400" cy="82296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2037993" y="1626632"/>
            <a:ext cx="10554414" cy="1388745"/>
          </a:xfrm>
          <a:prstGeom prst="rect">
            <a:avLst/>
          </a:prstGeom>
          <a:noFill/>
          <a:ln/>
        </p:spPr>
        <p:txBody>
          <a:bodyPr wrap="squar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Factors to Consider When Selecting Devices</a:t>
            </a:r>
            <a:endParaRPr lang="en-US" sz="4374" dirty="0"/>
          </a:p>
        </p:txBody>
      </p:sp>
      <p:sp>
        <p:nvSpPr>
          <p:cNvPr id="5" name="Text 3"/>
          <p:cNvSpPr/>
          <p:nvPr/>
        </p:nvSpPr>
        <p:spPr>
          <a:xfrm>
            <a:off x="2037993" y="3570803"/>
            <a:ext cx="2666286" cy="416481"/>
          </a:xfrm>
          <a:prstGeom prst="rect">
            <a:avLst/>
          </a:prstGeom>
          <a:noFill/>
          <a:ln/>
        </p:spPr>
        <p:txBody>
          <a:bodyPr wrap="none" rtlCol="0" anchor="t"/>
          <a:lstStyle/>
          <a:p>
            <a:pPr marL="0" indent="0">
              <a:lnSpc>
                <a:spcPts val="3281"/>
              </a:lnSpc>
              <a:buNone/>
            </a:pPr>
            <a:r>
              <a:rPr lang="en-US" sz="2624" b="1" kern="0" spc="-79" dirty="0">
                <a:solidFill>
                  <a:srgbClr val="000000"/>
                </a:solidFill>
                <a:latin typeface="Inter" pitchFamily="34" charset="0"/>
                <a:ea typeface="Inter" pitchFamily="34" charset="-122"/>
                <a:cs typeface="Inter" pitchFamily="34" charset="-120"/>
              </a:rPr>
              <a:t>Compatibility</a:t>
            </a:r>
            <a:endParaRPr lang="en-US" sz="2624" dirty="0"/>
          </a:p>
        </p:txBody>
      </p:sp>
      <p:sp>
        <p:nvSpPr>
          <p:cNvPr id="6" name="Text 4"/>
          <p:cNvSpPr/>
          <p:nvPr/>
        </p:nvSpPr>
        <p:spPr>
          <a:xfrm>
            <a:off x="2037993" y="4209455"/>
            <a:ext cx="3156347"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Ensure that the smart devices you choose are compatible with your existing home automation system or hub.</a:t>
            </a:r>
            <a:endParaRPr lang="en-US" sz="1750" dirty="0"/>
          </a:p>
        </p:txBody>
      </p:sp>
      <p:sp>
        <p:nvSpPr>
          <p:cNvPr id="7" name="Text 5"/>
          <p:cNvSpPr/>
          <p:nvPr/>
        </p:nvSpPr>
        <p:spPr>
          <a:xfrm>
            <a:off x="5743932" y="3570803"/>
            <a:ext cx="3156347" cy="832961"/>
          </a:xfrm>
          <a:prstGeom prst="rect">
            <a:avLst/>
          </a:prstGeom>
          <a:noFill/>
          <a:ln/>
        </p:spPr>
        <p:txBody>
          <a:bodyPr wrap="square" rtlCol="0" anchor="t"/>
          <a:lstStyle/>
          <a:p>
            <a:pPr marL="0" indent="0">
              <a:lnSpc>
                <a:spcPts val="3281"/>
              </a:lnSpc>
              <a:buNone/>
            </a:pPr>
            <a:r>
              <a:rPr lang="en-US" sz="2624" b="1" kern="0" spc="-79" dirty="0">
                <a:solidFill>
                  <a:srgbClr val="000000"/>
                </a:solidFill>
                <a:latin typeface="Inter" pitchFamily="34" charset="0"/>
                <a:ea typeface="Inter" pitchFamily="34" charset="-122"/>
                <a:cs typeface="Inter" pitchFamily="34" charset="-120"/>
              </a:rPr>
              <a:t>Features &amp; Functionality</a:t>
            </a:r>
            <a:endParaRPr lang="en-US" sz="2624" dirty="0"/>
          </a:p>
        </p:txBody>
      </p:sp>
      <p:sp>
        <p:nvSpPr>
          <p:cNvPr id="8" name="Text 6"/>
          <p:cNvSpPr/>
          <p:nvPr/>
        </p:nvSpPr>
        <p:spPr>
          <a:xfrm>
            <a:off x="5743932" y="4625935"/>
            <a:ext cx="3156347" cy="1777008"/>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Consider the specific features and functionality that each smart device offers to meet your unique needs and preferences.</a:t>
            </a:r>
            <a:endParaRPr lang="en-US" sz="1750" dirty="0"/>
          </a:p>
        </p:txBody>
      </p:sp>
      <p:sp>
        <p:nvSpPr>
          <p:cNvPr id="9" name="Text 7"/>
          <p:cNvSpPr/>
          <p:nvPr/>
        </p:nvSpPr>
        <p:spPr>
          <a:xfrm>
            <a:off x="9449872" y="3570803"/>
            <a:ext cx="2666286" cy="416481"/>
          </a:xfrm>
          <a:prstGeom prst="rect">
            <a:avLst/>
          </a:prstGeom>
          <a:noFill/>
          <a:ln/>
        </p:spPr>
        <p:txBody>
          <a:bodyPr wrap="none" rtlCol="0" anchor="t"/>
          <a:lstStyle/>
          <a:p>
            <a:pPr marL="0" indent="0">
              <a:lnSpc>
                <a:spcPts val="3281"/>
              </a:lnSpc>
              <a:buNone/>
            </a:pPr>
            <a:r>
              <a:rPr lang="en-US" sz="2624" b="1" kern="0" spc="-79" dirty="0">
                <a:solidFill>
                  <a:srgbClr val="000000"/>
                </a:solidFill>
                <a:latin typeface="Inter" pitchFamily="34" charset="0"/>
                <a:ea typeface="Inter" pitchFamily="34" charset="-122"/>
                <a:cs typeface="Inter" pitchFamily="34" charset="-120"/>
              </a:rPr>
              <a:t>User Experience</a:t>
            </a:r>
            <a:endParaRPr lang="en-US" sz="2624" dirty="0"/>
          </a:p>
        </p:txBody>
      </p:sp>
      <p:sp>
        <p:nvSpPr>
          <p:cNvPr id="10" name="Text 8"/>
          <p:cNvSpPr/>
          <p:nvPr/>
        </p:nvSpPr>
        <p:spPr>
          <a:xfrm>
            <a:off x="9449872" y="4209455"/>
            <a:ext cx="3156347"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Evaluate the user experience, ease of setup, and user-friendly interfaces provided by different smart device brands.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2037993" y="651867"/>
            <a:ext cx="10554414" cy="1388745"/>
          </a:xfrm>
          <a:prstGeom prst="rect">
            <a:avLst/>
          </a:prstGeom>
          <a:noFill/>
          <a:ln/>
        </p:spPr>
        <p:txBody>
          <a:bodyPr wrap="squar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Best Practices for Integrating Smart Devices</a:t>
            </a:r>
            <a:endParaRPr lang="en-US" sz="4374" dirty="0"/>
          </a:p>
        </p:txBody>
      </p:sp>
      <p:sp>
        <p:nvSpPr>
          <p:cNvPr id="5" name="Shape 3"/>
          <p:cNvSpPr/>
          <p:nvPr/>
        </p:nvSpPr>
        <p:spPr>
          <a:xfrm>
            <a:off x="7293054" y="2484953"/>
            <a:ext cx="44410" cy="5092779"/>
          </a:xfrm>
          <a:prstGeom prst="rect">
            <a:avLst/>
          </a:prstGeom>
          <a:solidFill>
            <a:srgbClr val="B5B7E3"/>
          </a:solidFill>
          <a:ln/>
        </p:spPr>
      </p:sp>
      <p:sp>
        <p:nvSpPr>
          <p:cNvPr id="6" name="Shape 4"/>
          <p:cNvSpPr/>
          <p:nvPr/>
        </p:nvSpPr>
        <p:spPr>
          <a:xfrm>
            <a:off x="7565172" y="2886254"/>
            <a:ext cx="777597" cy="44410"/>
          </a:xfrm>
          <a:prstGeom prst="rect">
            <a:avLst/>
          </a:prstGeom>
          <a:solidFill>
            <a:srgbClr val="B5B7E3"/>
          </a:solidFill>
          <a:ln/>
        </p:spPr>
      </p:sp>
      <p:sp>
        <p:nvSpPr>
          <p:cNvPr id="7" name="Shape 5"/>
          <p:cNvSpPr/>
          <p:nvPr/>
        </p:nvSpPr>
        <p:spPr>
          <a:xfrm>
            <a:off x="7065228" y="2658547"/>
            <a:ext cx="499943" cy="499943"/>
          </a:xfrm>
          <a:prstGeom prst="roundRect">
            <a:avLst>
              <a:gd name="adj" fmla="val 20000"/>
            </a:avLst>
          </a:prstGeom>
          <a:solidFill>
            <a:srgbClr val="DADBF1"/>
          </a:solidFill>
          <a:ln w="13811">
            <a:solidFill>
              <a:srgbClr val="B5B7E3"/>
            </a:solidFill>
            <a:prstDash val="solid"/>
          </a:ln>
        </p:spPr>
      </p:sp>
      <p:sp>
        <p:nvSpPr>
          <p:cNvPr id="8" name="Text 6"/>
          <p:cNvSpPr/>
          <p:nvPr/>
        </p:nvSpPr>
        <p:spPr>
          <a:xfrm>
            <a:off x="7233583" y="2700218"/>
            <a:ext cx="16323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1</a:t>
            </a:r>
            <a:endParaRPr lang="en-US" sz="2624" dirty="0"/>
          </a:p>
        </p:txBody>
      </p:sp>
      <p:sp>
        <p:nvSpPr>
          <p:cNvPr id="9" name="Text 7"/>
          <p:cNvSpPr/>
          <p:nvPr/>
        </p:nvSpPr>
        <p:spPr>
          <a:xfrm>
            <a:off x="8537258" y="2707124"/>
            <a:ext cx="2221944" cy="347186"/>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Inter" pitchFamily="34" charset="0"/>
                <a:ea typeface="Inter" pitchFamily="34" charset="-122"/>
                <a:cs typeface="Inter" pitchFamily="34" charset="-120"/>
              </a:rPr>
              <a:t>Plan &amp; Research</a:t>
            </a:r>
            <a:endParaRPr lang="en-US" sz="2187" dirty="0"/>
          </a:p>
        </p:txBody>
      </p:sp>
      <p:sp>
        <p:nvSpPr>
          <p:cNvPr id="10" name="Text 8"/>
          <p:cNvSpPr/>
          <p:nvPr/>
        </p:nvSpPr>
        <p:spPr>
          <a:xfrm>
            <a:off x="8537258" y="3276481"/>
            <a:ext cx="4055150" cy="1421606"/>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Thoroughly research smart device options, compatibility, and integrations that align with your home automation goals.</a:t>
            </a:r>
            <a:endParaRPr lang="en-US" sz="1750" dirty="0"/>
          </a:p>
        </p:txBody>
      </p:sp>
      <p:sp>
        <p:nvSpPr>
          <p:cNvPr id="11" name="Shape 9"/>
          <p:cNvSpPr/>
          <p:nvPr/>
        </p:nvSpPr>
        <p:spPr>
          <a:xfrm>
            <a:off x="6287631" y="3997107"/>
            <a:ext cx="777597" cy="44410"/>
          </a:xfrm>
          <a:prstGeom prst="rect">
            <a:avLst/>
          </a:prstGeom>
          <a:solidFill>
            <a:srgbClr val="B5B7E3"/>
          </a:solidFill>
          <a:ln/>
        </p:spPr>
      </p:sp>
      <p:sp>
        <p:nvSpPr>
          <p:cNvPr id="12" name="Shape 10"/>
          <p:cNvSpPr/>
          <p:nvPr/>
        </p:nvSpPr>
        <p:spPr>
          <a:xfrm>
            <a:off x="7065228" y="3769400"/>
            <a:ext cx="499943" cy="499943"/>
          </a:xfrm>
          <a:prstGeom prst="roundRect">
            <a:avLst>
              <a:gd name="adj" fmla="val 20000"/>
            </a:avLst>
          </a:prstGeom>
          <a:solidFill>
            <a:srgbClr val="DADBF1"/>
          </a:solidFill>
          <a:ln w="13811">
            <a:solidFill>
              <a:srgbClr val="B5B7E3"/>
            </a:solidFill>
            <a:prstDash val="solid"/>
          </a:ln>
        </p:spPr>
      </p:sp>
      <p:sp>
        <p:nvSpPr>
          <p:cNvPr id="13" name="Text 11"/>
          <p:cNvSpPr/>
          <p:nvPr/>
        </p:nvSpPr>
        <p:spPr>
          <a:xfrm>
            <a:off x="7214533" y="3811072"/>
            <a:ext cx="20133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2</a:t>
            </a:r>
            <a:endParaRPr lang="en-US" sz="2624" dirty="0"/>
          </a:p>
        </p:txBody>
      </p:sp>
      <p:sp>
        <p:nvSpPr>
          <p:cNvPr id="14" name="Text 12"/>
          <p:cNvSpPr/>
          <p:nvPr/>
        </p:nvSpPr>
        <p:spPr>
          <a:xfrm>
            <a:off x="3871198" y="3817977"/>
            <a:ext cx="2221944" cy="347186"/>
          </a:xfrm>
          <a:prstGeom prst="rect">
            <a:avLst/>
          </a:prstGeom>
          <a:noFill/>
          <a:ln/>
        </p:spPr>
        <p:txBody>
          <a:bodyPr wrap="none" rtlCol="0" anchor="t"/>
          <a:lstStyle/>
          <a:p>
            <a:pPr marL="0" indent="0" algn="r">
              <a:lnSpc>
                <a:spcPts val="2734"/>
              </a:lnSpc>
              <a:buNone/>
            </a:pPr>
            <a:r>
              <a:rPr lang="en-US" sz="2187" b="1" kern="0" spc="-66" dirty="0">
                <a:solidFill>
                  <a:srgbClr val="272525"/>
                </a:solidFill>
                <a:latin typeface="Inter" pitchFamily="34" charset="0"/>
                <a:ea typeface="Inter" pitchFamily="34" charset="-122"/>
                <a:cs typeface="Inter" pitchFamily="34" charset="-120"/>
              </a:rPr>
              <a:t>Start Small</a:t>
            </a:r>
            <a:endParaRPr lang="en-US" sz="2187" dirty="0"/>
          </a:p>
        </p:txBody>
      </p:sp>
      <p:sp>
        <p:nvSpPr>
          <p:cNvPr id="15" name="Text 13"/>
          <p:cNvSpPr/>
          <p:nvPr/>
        </p:nvSpPr>
        <p:spPr>
          <a:xfrm>
            <a:off x="2037993" y="4387334"/>
            <a:ext cx="4055150" cy="1421606"/>
          </a:xfrm>
          <a:prstGeom prst="rect">
            <a:avLst/>
          </a:prstGeom>
          <a:noFill/>
          <a:ln/>
        </p:spPr>
        <p:txBody>
          <a:bodyPr wrap="square" rtlCol="0" anchor="t"/>
          <a:lstStyle/>
          <a:p>
            <a:pPr marL="0" indent="0" algn="r">
              <a:lnSpc>
                <a:spcPts val="2799"/>
              </a:lnSpc>
              <a:buNone/>
            </a:pPr>
            <a:r>
              <a:rPr lang="en-US" sz="1750" kern="0" spc="-35" dirty="0">
                <a:solidFill>
                  <a:srgbClr val="272525"/>
                </a:solidFill>
                <a:latin typeface="Inter" pitchFamily="34" charset="0"/>
                <a:ea typeface="Inter" pitchFamily="34" charset="-122"/>
                <a:cs typeface="Inter" pitchFamily="34" charset="-120"/>
              </a:rPr>
              <a:t>Begin with a few essential devices to familiarize yourself with the integration process before expanding your smart home ecosystem.</a:t>
            </a:r>
            <a:endParaRPr lang="en-US" sz="1750" dirty="0"/>
          </a:p>
        </p:txBody>
      </p:sp>
      <p:sp>
        <p:nvSpPr>
          <p:cNvPr id="16" name="Shape 14"/>
          <p:cNvSpPr/>
          <p:nvPr/>
        </p:nvSpPr>
        <p:spPr>
          <a:xfrm>
            <a:off x="7565172" y="5543729"/>
            <a:ext cx="777597" cy="44410"/>
          </a:xfrm>
          <a:prstGeom prst="rect">
            <a:avLst/>
          </a:prstGeom>
          <a:solidFill>
            <a:srgbClr val="B5B7E3"/>
          </a:solidFill>
          <a:ln/>
        </p:spPr>
      </p:sp>
      <p:sp>
        <p:nvSpPr>
          <p:cNvPr id="17" name="Shape 15"/>
          <p:cNvSpPr/>
          <p:nvPr/>
        </p:nvSpPr>
        <p:spPr>
          <a:xfrm>
            <a:off x="7065228" y="5316022"/>
            <a:ext cx="499943" cy="499943"/>
          </a:xfrm>
          <a:prstGeom prst="roundRect">
            <a:avLst>
              <a:gd name="adj" fmla="val 20000"/>
            </a:avLst>
          </a:prstGeom>
          <a:solidFill>
            <a:srgbClr val="DADBF1"/>
          </a:solidFill>
          <a:ln w="13811">
            <a:solidFill>
              <a:srgbClr val="B5B7E3"/>
            </a:solidFill>
            <a:prstDash val="solid"/>
          </a:ln>
        </p:spPr>
      </p:sp>
      <p:sp>
        <p:nvSpPr>
          <p:cNvPr id="18" name="Text 16"/>
          <p:cNvSpPr/>
          <p:nvPr/>
        </p:nvSpPr>
        <p:spPr>
          <a:xfrm>
            <a:off x="7210723" y="5357693"/>
            <a:ext cx="20895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3</a:t>
            </a:r>
            <a:endParaRPr lang="en-US" sz="2624" dirty="0"/>
          </a:p>
        </p:txBody>
      </p:sp>
      <p:sp>
        <p:nvSpPr>
          <p:cNvPr id="19" name="Text 17"/>
          <p:cNvSpPr/>
          <p:nvPr/>
        </p:nvSpPr>
        <p:spPr>
          <a:xfrm>
            <a:off x="8537258" y="5364599"/>
            <a:ext cx="2653546" cy="347186"/>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Inter" pitchFamily="34" charset="0"/>
                <a:ea typeface="Inter" pitchFamily="34" charset="-122"/>
                <a:cs typeface="Inter" pitchFamily="34" charset="-120"/>
              </a:rPr>
              <a:t>Secure Your Network</a:t>
            </a:r>
            <a:endParaRPr lang="en-US" sz="2187" dirty="0"/>
          </a:p>
        </p:txBody>
      </p:sp>
      <p:sp>
        <p:nvSpPr>
          <p:cNvPr id="20" name="Text 18"/>
          <p:cNvSpPr/>
          <p:nvPr/>
        </p:nvSpPr>
        <p:spPr>
          <a:xfrm>
            <a:off x="8537258" y="5933956"/>
            <a:ext cx="4055150" cy="1421606"/>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Ensure your home network is protected with strong passwords and encryption to safeguard against unauthorized access to your smart devices.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6319599" y="721638"/>
            <a:ext cx="7477601" cy="1388745"/>
          </a:xfrm>
          <a:prstGeom prst="rect">
            <a:avLst/>
          </a:prstGeom>
          <a:noFill/>
          <a:ln/>
        </p:spPr>
        <p:txBody>
          <a:bodyPr wrap="squar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Future of Smart Device Integration in Homes</a:t>
            </a:r>
            <a:endParaRPr lang="en-US" sz="4374" dirty="0"/>
          </a:p>
        </p:txBody>
      </p:sp>
      <p:sp>
        <p:nvSpPr>
          <p:cNvPr id="5" name="Text 3"/>
          <p:cNvSpPr/>
          <p:nvPr/>
        </p:nvSpPr>
        <p:spPr>
          <a:xfrm>
            <a:off x="6675001" y="2443639"/>
            <a:ext cx="7122200" cy="1199436"/>
          </a:xfrm>
          <a:prstGeom prst="rect">
            <a:avLst/>
          </a:prstGeom>
          <a:noFill/>
          <a:ln/>
        </p:spPr>
        <p:txBody>
          <a:bodyPr wrap="square" rtlCol="0" anchor="t"/>
          <a:lstStyle/>
          <a:p>
            <a:pPr marL="342900" indent="-342900" algn="l">
              <a:lnSpc>
                <a:spcPts val="3149"/>
              </a:lnSpc>
              <a:buSzPct val="100000"/>
              <a:buChar char="•"/>
            </a:pPr>
            <a:r>
              <a:rPr lang="en-US" sz="1750" kern="0" spc="-35" dirty="0">
                <a:solidFill>
                  <a:srgbClr val="272525"/>
                </a:solidFill>
                <a:latin typeface="Inter" pitchFamily="34" charset="0"/>
                <a:ea typeface="Inter" pitchFamily="34" charset="-122"/>
                <a:cs typeface="Inter" pitchFamily="34" charset="-120"/>
              </a:rPr>
              <a:t>Increased Interoperability: Smart devices will become more interoperable, allowing seamless integration across different brands and platforms.</a:t>
            </a:r>
            <a:endParaRPr lang="en-US" sz="1750" dirty="0"/>
          </a:p>
        </p:txBody>
      </p:sp>
      <p:sp>
        <p:nvSpPr>
          <p:cNvPr id="6" name="Text 4"/>
          <p:cNvSpPr/>
          <p:nvPr/>
        </p:nvSpPr>
        <p:spPr>
          <a:xfrm>
            <a:off x="6675001" y="3731895"/>
            <a:ext cx="7122200" cy="1199436"/>
          </a:xfrm>
          <a:prstGeom prst="rect">
            <a:avLst/>
          </a:prstGeom>
          <a:noFill/>
          <a:ln/>
        </p:spPr>
        <p:txBody>
          <a:bodyPr wrap="square" rtlCol="0" anchor="t"/>
          <a:lstStyle/>
          <a:p>
            <a:pPr marL="342900" indent="-342900" algn="l">
              <a:lnSpc>
                <a:spcPts val="3149"/>
              </a:lnSpc>
              <a:buSzPct val="100000"/>
              <a:buChar char="•"/>
            </a:pPr>
            <a:r>
              <a:rPr lang="en-US" sz="1750" kern="0" spc="-35" dirty="0">
                <a:solidFill>
                  <a:srgbClr val="272525"/>
                </a:solidFill>
                <a:latin typeface="Inter" pitchFamily="34" charset="0"/>
                <a:ea typeface="Inter" pitchFamily="34" charset="-122"/>
                <a:cs typeface="Inter" pitchFamily="34" charset="-120"/>
              </a:rPr>
              <a:t>Artificial Intelligence: AI-powered smart home ecosystems will learn and adapt to individual preferences and habits, automating tasks and improving efficiency.</a:t>
            </a:r>
            <a:endParaRPr lang="en-US" sz="1750" dirty="0"/>
          </a:p>
        </p:txBody>
      </p:sp>
      <p:sp>
        <p:nvSpPr>
          <p:cNvPr id="7" name="Text 5"/>
          <p:cNvSpPr/>
          <p:nvPr/>
        </p:nvSpPr>
        <p:spPr>
          <a:xfrm>
            <a:off x="6675001" y="5020151"/>
            <a:ext cx="7122200" cy="1199436"/>
          </a:xfrm>
          <a:prstGeom prst="rect">
            <a:avLst/>
          </a:prstGeom>
          <a:noFill/>
          <a:ln/>
        </p:spPr>
        <p:txBody>
          <a:bodyPr wrap="square" rtlCol="0" anchor="t"/>
          <a:lstStyle/>
          <a:p>
            <a:pPr marL="342900" indent="-342900" algn="l">
              <a:lnSpc>
                <a:spcPts val="3149"/>
              </a:lnSpc>
              <a:buSzPct val="100000"/>
              <a:buChar char="•"/>
            </a:pPr>
            <a:r>
              <a:rPr lang="en-US" sz="1750" kern="0" spc="-35" dirty="0">
                <a:solidFill>
                  <a:srgbClr val="272525"/>
                </a:solidFill>
                <a:latin typeface="Inter" pitchFamily="34" charset="0"/>
                <a:ea typeface="Inter" pitchFamily="34" charset="-122"/>
                <a:cs typeface="Inter" pitchFamily="34" charset="-120"/>
              </a:rPr>
              <a:t>Expansion of IoT: The Internet of Things (IoT) will continue to expand with new devices, creating a more connected and integrated home environment.</a:t>
            </a:r>
            <a:endParaRPr lang="en-US" sz="1750" dirty="0"/>
          </a:p>
        </p:txBody>
      </p:sp>
      <p:sp>
        <p:nvSpPr>
          <p:cNvPr id="8" name="Text 6"/>
          <p:cNvSpPr/>
          <p:nvPr/>
        </p:nvSpPr>
        <p:spPr>
          <a:xfrm>
            <a:off x="6675001" y="6308408"/>
            <a:ext cx="7122200" cy="1199436"/>
          </a:xfrm>
          <a:prstGeom prst="rect">
            <a:avLst/>
          </a:prstGeom>
          <a:noFill/>
          <a:ln/>
        </p:spPr>
        <p:txBody>
          <a:bodyPr wrap="square" rtlCol="0" anchor="t"/>
          <a:lstStyle/>
          <a:p>
            <a:pPr marL="342900" indent="-342900" algn="l">
              <a:lnSpc>
                <a:spcPts val="3149"/>
              </a:lnSpc>
              <a:buSzPct val="100000"/>
              <a:buChar char="•"/>
            </a:pPr>
            <a:r>
              <a:rPr lang="en-US" sz="1750" kern="0" spc="-35" dirty="0">
                <a:solidFill>
                  <a:srgbClr val="272525"/>
                </a:solidFill>
                <a:latin typeface="Inter" pitchFamily="34" charset="0"/>
                <a:ea typeface="Inter" pitchFamily="34" charset="-122"/>
                <a:cs typeface="Inter" pitchFamily="34" charset="-120"/>
              </a:rPr>
              <a:t>Enhanced Data Analytics: Advanced data analytics will enable homeowners to gain valuable insights into energy usage, security patterns, and more.</a:t>
            </a:r>
            <a:endParaRPr lang="en-US" sz="1750" dirty="0"/>
          </a:p>
        </p:txBody>
      </p:sp>
      <p:pic>
        <p:nvPicPr>
          <p:cNvPr id="9" name="Image 0" descr="preencoded.png"/>
          <p:cNvPicPr>
            <a:picLocks noChangeAspect="1"/>
          </p:cNvPicPr>
          <p:nvPr/>
        </p:nvPicPr>
        <p:blipFill>
          <a:blip r:embed="rId3"/>
          <a:stretch>
            <a:fillRect/>
          </a:stretch>
        </p:blipFill>
        <p:spPr>
          <a:xfrm>
            <a:off x="0" y="0"/>
            <a:ext cx="5486400" cy="82296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553</Words>
  <Application>Microsoft Office PowerPoint</Application>
  <PresentationFormat>Custom</PresentationFormat>
  <Paragraphs>63</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Hp</cp:lastModifiedBy>
  <cp:revision>2</cp:revision>
  <dcterms:created xsi:type="dcterms:W3CDTF">2023-10-04T06:55:40Z</dcterms:created>
  <dcterms:modified xsi:type="dcterms:W3CDTF">2023-10-04T07:02:32Z</dcterms:modified>
</cp:coreProperties>
</file>