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10/8/2024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9891405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8"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3325820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8736479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9621932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30868910"/>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5350334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3725560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7836346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9960850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0341293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4042939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6716589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8357108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61895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74746658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7081337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2355302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10128426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3"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2"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0"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1"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3"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11426335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383019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6519018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3105341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5090160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8322685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876151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728617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0950560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10/8/2024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1035552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290233"/>
            <a:ext cx="8610599" cy="1901189"/>
          </a:xfrm>
          <a:prstGeom prst="rect"/>
          <a:solidFill>
            <a:schemeClr val="bg1"/>
          </a:solid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2554541" y="3314150"/>
            <a:ext cx="8610599" cy="1901189"/>
          </a:xfrm>
          <a:prstGeom prst="rect"/>
          <a:solidFill>
            <a:schemeClr val="bg1"/>
          </a:solid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M.VENGATESH</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312207657</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B.Com</a:t>
            </a:r>
            <a:r>
              <a:rPr lang="en-US" altLang="zh-CN" sz="2400" b="0" i="0" u="none" strike="noStrike" kern="1200" cap="none" spc="0" baseline="0">
                <a:solidFill>
                  <a:schemeClr val="tx1"/>
                </a:solidFill>
                <a:latin typeface="Calibri" pitchFamily="0" charset="0"/>
                <a:ea typeface="宋体" pitchFamily="0" charset="0"/>
                <a:cs typeface="Calibri" pitchFamily="0" charset="0"/>
              </a:rPr>
              <a:t> 3</a:t>
            </a:r>
            <a:r>
              <a:rPr lang="en-US" altLang="zh-CN" sz="2400" b="0" i="0" u="none" strike="noStrike" kern="1200" cap="none" spc="0" baseline="30000">
                <a:solidFill>
                  <a:schemeClr val="tx1"/>
                </a:solidFill>
                <a:latin typeface="Calibri" pitchFamily="0" charset="0"/>
                <a:ea typeface="宋体" pitchFamily="0" charset="0"/>
                <a:cs typeface="Calibri" pitchFamily="0" charset="0"/>
              </a:rPr>
              <a:t>rd</a:t>
            </a:r>
            <a:r>
              <a:rPr lang="en-US" altLang="zh-CN" sz="2400" b="0" i="0" u="none" strike="noStrike" kern="1200" cap="none" spc="0" baseline="0">
                <a:solidFill>
                  <a:schemeClr val="tx1"/>
                </a:solidFill>
                <a:latin typeface="Calibri" pitchFamily="0" charset="0"/>
                <a:ea typeface="宋体" pitchFamily="0" charset="0"/>
                <a:cs typeface="Calibri" pitchFamily="0" charset="0"/>
              </a:rPr>
              <a:t> year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 </a:t>
            </a:r>
            <a:r>
              <a:rPr lang="en-US" altLang="zh-CN" sz="2400" b="0" i="0" u="none" strike="noStrike" kern="1200" cap="none" spc="0" baseline="0">
                <a:solidFill>
                  <a:schemeClr val="tx1"/>
                </a:solidFill>
                <a:latin typeface="Calibri" pitchFamily="0" charset="0"/>
                <a:ea typeface="宋体" pitchFamily="0" charset="0"/>
                <a:cs typeface="Calibri" pitchFamily="0" charset="0"/>
              </a:rPr>
              <a:t>pachaiyappas</a:t>
            </a:r>
            <a:r>
              <a:rPr lang="en-US" altLang="zh-CN" sz="2400" b="0" i="0" u="none" strike="noStrike" kern="1200" cap="none" spc="0" baseline="0">
                <a:solidFill>
                  <a:schemeClr val="tx1"/>
                </a:solidFill>
                <a:latin typeface="Calibri" pitchFamily="0" charset="0"/>
                <a:ea typeface="宋体" pitchFamily="0" charset="0"/>
                <a:cs typeface="Calibri" pitchFamily="0" charset="0"/>
              </a:rPr>
              <a:t> college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1262790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9"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2" name="矩形"/>
          <p:cNvSpPr>
            <a:spLocks/>
          </p:cNvSpPr>
          <p:nvPr/>
        </p:nvSpPr>
        <p:spPr>
          <a:xfrm rot="0">
            <a:off x="3052128" y="2979720"/>
            <a:ext cx="6104256" cy="891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Level- There are categories into Levels such as very high, </a:t>
            </a:r>
            <a:r>
              <a:rPr lang="en-US" altLang="zh-CN" sz="1800" b="0" i="0" u="none" strike="noStrike" kern="1200" cap="none" spc="0" baseline="0">
                <a:solidFill>
                  <a:schemeClr val="tx1"/>
                </a:solidFill>
                <a:latin typeface="Calibri" pitchFamily="0" charset="0"/>
                <a:ea typeface="宋体" pitchFamily="0" charset="0"/>
                <a:cs typeface="Calibri" pitchFamily="0" charset="0"/>
              </a:rPr>
              <a:t>high,med,low,etc</a:t>
            </a:r>
            <a:r>
              <a:rPr lang="en-US" altLang="zh-CN" sz="1800" b="0" i="0" u="none" strike="noStrike" kern="1200" cap="none" spc="0" baseline="0">
                <a:solidFill>
                  <a:schemeClr val="tx1"/>
                </a:solidFill>
                <a:latin typeface="Calibri" pitchFamily="0" charset="0"/>
                <a:ea typeface="宋体" pitchFamily="0" charset="0"/>
                <a:cs typeface="Calibri" pitchFamily="0" charset="0"/>
              </a:rPr>
              <a:t>... Using Pivot table and charts is to </a:t>
            </a:r>
            <a:r>
              <a:rPr lang="en-US" altLang="zh-CN" sz="1800" b="0" i="0" u="none" strike="noStrike" kern="1200" cap="none" spc="0" baseline="0">
                <a:solidFill>
                  <a:schemeClr val="tx1"/>
                </a:solidFill>
                <a:latin typeface="Calibri" pitchFamily="0" charset="0"/>
                <a:ea typeface="宋体" pitchFamily="0" charset="0"/>
                <a:cs typeface="Calibri" pitchFamily="0" charset="0"/>
              </a:rPr>
              <a:t>analyse</a:t>
            </a:r>
            <a:r>
              <a:rPr lang="en-US" altLang="zh-CN" sz="1800" b="0" i="0" u="none" strike="noStrike" kern="1200" cap="none" spc="0" baseline="0">
                <a:solidFill>
                  <a:schemeClr val="tx1"/>
                </a:solidFill>
                <a:latin typeface="Calibri" pitchFamily="0" charset="0"/>
                <a:ea typeface="宋体" pitchFamily="0" charset="0"/>
                <a:cs typeface="Calibri" pitchFamily="0" charset="0"/>
              </a:rPr>
              <a:t> the employees performance.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9944171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矩形"/>
          <p:cNvSpPr>
            <a:spLocks/>
          </p:cNvSpPr>
          <p:nvPr/>
        </p:nvSpPr>
        <p:spPr>
          <a:xfrm rot="0">
            <a:off x="1666874" y="2136338"/>
            <a:ext cx="6104255" cy="2491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Preparation: Clean and organize data, ensuring accuracy and consistency. *Trend Analysis: Apply charts and graphs (e.g., line charts, bar graphs) to visualize trends over time, such as employee performance or turnover rates. *Pivot Tables: Create pivot tables to aggregate and analyze data across different dimensions, such as department, tenure, or job role. *Regression Analysis: Utilize regression functions to identify relationships between variables, such as the impact of training on performance.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2056064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3"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65" name="图片"/>
          <p:cNvPicPr>
            <a:picLocks noChangeAspect="1"/>
          </p:cNvPicPr>
          <p:nvPr/>
        </p:nvPicPr>
        <p:blipFill>
          <a:blip r:embed="rId2" cstate="print"/>
          <a:stretch>
            <a:fillRect/>
          </a:stretch>
        </p:blipFill>
        <p:spPr>
          <a:xfrm rot="0">
            <a:off x="2145524" y="1273932"/>
            <a:ext cx="6170420" cy="4088643"/>
          </a:xfrm>
          <a:prstGeom prst="rect"/>
          <a:noFill/>
          <a:ln w="12700" cmpd="sng" cap="flat">
            <a:noFill/>
            <a:prstDash val="solid"/>
            <a:miter/>
          </a:ln>
        </p:spPr>
      </p:pic>
    </p:spTree>
    <p:extLst>
      <p:ext uri="{BB962C8B-B14F-4D97-AF65-F5344CB8AC3E}">
        <p14:creationId xmlns:p14="http://schemas.microsoft.com/office/powerpoint/2010/main" val="1767145135"/>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7" name="矩形"/>
          <p:cNvSpPr>
            <a:spLocks/>
          </p:cNvSpPr>
          <p:nvPr/>
        </p:nvSpPr>
        <p:spPr>
          <a:xfrm rot="0">
            <a:off x="1265085" y="1874773"/>
            <a:ext cx="6104256" cy="341631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5350186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8" name="文本框"/>
          <p:cNvSpPr>
            <a:spLocks noGrp="1"/>
          </p:cNvSpPr>
          <p:nvPr>
            <p:ph type="title"/>
          </p:nvPr>
        </p:nvSpPr>
        <p:spPr>
          <a:xfrm rot="0">
            <a:off x="609590" y="273595"/>
            <a:ext cx="10977433" cy="1144782"/>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169"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953994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4"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4" name="组合"/>
          <p:cNvGrpSpPr>
            <a:grpSpLocks/>
          </p:cNvGrpSpPr>
          <p:nvPr/>
        </p:nvGrpSpPr>
        <p:grpSpPr>
          <a:xfrm>
            <a:off x="7448612" y="0"/>
            <a:ext cx="4743795" cy="6858466"/>
            <a:chOff x="7448612" y="0"/>
            <a:chExt cx="4743795" cy="6858466"/>
          </a:xfrm>
        </p:grpSpPr>
        <p:sp>
          <p:nvSpPr>
            <p:cNvPr id="6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9"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2" name="组合"/>
          <p:cNvGrpSpPr>
            <a:grpSpLocks/>
          </p:cNvGrpSpPr>
          <p:nvPr/>
        </p:nvGrpSpPr>
        <p:grpSpPr>
          <a:xfrm>
            <a:off x="466725" y="6410325"/>
            <a:ext cx="3705224" cy="295275"/>
            <a:chOff x="466725" y="6410325"/>
            <a:chExt cx="3705224" cy="295275"/>
          </a:xfrm>
        </p:grpSpPr>
        <p:pic>
          <p:nvPicPr>
            <p:cNvPr id="80"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4"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3417815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5"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5" name="组合"/>
          <p:cNvGrpSpPr>
            <a:grpSpLocks/>
          </p:cNvGrpSpPr>
          <p:nvPr/>
        </p:nvGrpSpPr>
        <p:grpSpPr>
          <a:xfrm>
            <a:off x="7448612" y="0"/>
            <a:ext cx="4743795" cy="6858466"/>
            <a:chOff x="7448612" y="0"/>
            <a:chExt cx="4743795" cy="6858466"/>
          </a:xfrm>
        </p:grpSpPr>
        <p:sp>
          <p:nvSpPr>
            <p:cNvPr id="86"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7"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8"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9"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0"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1"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2"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3"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4"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6"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7"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8"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9"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100"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3" name="组合"/>
          <p:cNvGrpSpPr>
            <a:grpSpLocks/>
          </p:cNvGrpSpPr>
          <p:nvPr/>
        </p:nvGrpSpPr>
        <p:grpSpPr>
          <a:xfrm>
            <a:off x="47625" y="3819523"/>
            <a:ext cx="4124324" cy="3009897"/>
            <a:chOff x="47625" y="3819523"/>
            <a:chExt cx="4124324" cy="3009897"/>
          </a:xfrm>
        </p:grpSpPr>
        <p:pic>
          <p:nvPicPr>
            <p:cNvPr id="10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2"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4"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6"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117476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0" name="组合"/>
          <p:cNvGrpSpPr>
            <a:grpSpLocks/>
          </p:cNvGrpSpPr>
          <p:nvPr/>
        </p:nvGrpSpPr>
        <p:grpSpPr>
          <a:xfrm>
            <a:off x="7991475" y="2933700"/>
            <a:ext cx="2762249" cy="3257550"/>
            <a:chOff x="7991475" y="2933700"/>
            <a:chExt cx="2762249" cy="3257550"/>
          </a:xfrm>
        </p:grpSpPr>
        <p:sp>
          <p:nvSpPr>
            <p:cNvPr id="10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9"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2"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3"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5" name="矩形"/>
          <p:cNvSpPr>
            <a:spLocks/>
          </p:cNvSpPr>
          <p:nvPr/>
        </p:nvSpPr>
        <p:spPr>
          <a:xfrm rot="0">
            <a:off x="834071" y="2161372"/>
            <a:ext cx="6607311" cy="22250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performance is a critical factor influencing organizational success, requiring effective assessment and management strategies. Addressing performance issues promptly can enhance productivity and employee satisfaction. An employee dataset overview provides essential insights into workforce demographics, performance metrics, and engagement levels, crucial for optimizing human resource strategies. Proper analysis can reveal trends and gaps, aiding in targeted improvements.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5545742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9" name="组合"/>
          <p:cNvGrpSpPr>
            <a:grpSpLocks/>
          </p:cNvGrpSpPr>
          <p:nvPr/>
        </p:nvGrpSpPr>
        <p:grpSpPr>
          <a:xfrm>
            <a:off x="8658225" y="2647950"/>
            <a:ext cx="3533775" cy="3810000"/>
            <a:chOff x="8658225" y="2647950"/>
            <a:chExt cx="3533775" cy="3810000"/>
          </a:xfrm>
        </p:grpSpPr>
        <p:sp>
          <p:nvSpPr>
            <p:cNvPr id="11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8"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1"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4"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5" name="矩形"/>
          <p:cNvSpPr>
            <a:spLocks/>
          </p:cNvSpPr>
          <p:nvPr/>
        </p:nvSpPr>
        <p:spPr>
          <a:xfrm rot="0">
            <a:off x="1260057" y="2233315"/>
            <a:ext cx="6104255" cy="1691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26" name="矩形"/>
          <p:cNvSpPr>
            <a:spLocks/>
          </p:cNvSpPr>
          <p:nvPr/>
        </p:nvSpPr>
        <p:spPr>
          <a:xfrm rot="0">
            <a:off x="1175055" y="3982164"/>
            <a:ext cx="6104256" cy="2491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PROJECT FOCUS: This project focuses on leveraging Excel to analyze employee data. Key tasks include; 1. **Data Organization:** Importing, cleaning, and structuring employee data for clarity and consistency. 2. **Analysis:** Applying Excel functions and formulas to assess performance metrics, filling missing values, and other key indicators. 3. **Visualization:** Creating charts, graphs, and pivot tables to visualize trends and patterns. 4. **Reporting:** Summarizing findings to inform HR strategies and decision-making.</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2475949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0"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3" name="矩形"/>
          <p:cNvSpPr>
            <a:spLocks/>
          </p:cNvSpPr>
          <p:nvPr/>
        </p:nvSpPr>
        <p:spPr>
          <a:xfrm rot="0">
            <a:off x="1088151" y="2502914"/>
            <a:ext cx="6104256" cy="22250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end users in employee performance analysis typically include: 1. **Human Resources (HR) Managers:** They use the insights to make informed decisions about promotions, training, and development. 2. **Team Leaders and Supervisors:** They apply performance data to provide feedback, set goals, and manage team performance. 3. **Employees:** They benefit from feedback and performance evaluations that help them improve and advance in their careers.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5094278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4"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8"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4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1" name="矩形"/>
          <p:cNvSpPr>
            <a:spLocks/>
          </p:cNvSpPr>
          <p:nvPr/>
        </p:nvSpPr>
        <p:spPr>
          <a:xfrm rot="0">
            <a:off x="3848337" y="3225727"/>
            <a:ext cx="5122267" cy="624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*Filtering - to fill the missing values. *Conditional </a:t>
            </a:r>
            <a:r>
              <a:rPr lang="en-US" altLang="zh-CN" sz="1800" b="0" i="0" u="none" strike="noStrike" kern="1200" cap="none" spc="0" baseline="0">
                <a:solidFill>
                  <a:schemeClr val="tx1"/>
                </a:solidFill>
                <a:latin typeface="Calibri" pitchFamily="0" charset="0"/>
                <a:ea typeface="宋体" pitchFamily="0" charset="0"/>
                <a:cs typeface="Calibri" pitchFamily="0" charset="0"/>
              </a:rPr>
              <a:t>formating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blank values. *Using- Pivot table &amp; Chart.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1749274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879186" y="2390471"/>
            <a:ext cx="6104256"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data set- </a:t>
            </a:r>
            <a:r>
              <a:rPr lang="en-US" altLang="zh-CN" sz="1800" b="0" i="0" u="none" strike="noStrike" kern="1200" cap="none" spc="0" baseline="0">
                <a:solidFill>
                  <a:schemeClr val="tx1"/>
                </a:solidFill>
                <a:latin typeface="Calibri" pitchFamily="0" charset="0"/>
                <a:ea typeface="宋体" pitchFamily="0" charset="0"/>
                <a:cs typeface="Calibri" pitchFamily="0" charset="0"/>
              </a:rPr>
              <a:t>Kaggle</a:t>
            </a:r>
            <a:r>
              <a:rPr lang="en-US" altLang="zh-CN" sz="1800" b="0" i="0" u="none" strike="noStrike" kern="1200" cap="none" spc="0" baseline="0">
                <a:solidFill>
                  <a:schemeClr val="tx1"/>
                </a:solidFill>
                <a:latin typeface="Calibri" pitchFamily="0" charset="0"/>
                <a:ea typeface="宋体" pitchFamily="0" charset="0"/>
                <a:cs typeface="Calibri" pitchFamily="0" charset="0"/>
              </a:rPr>
              <a:t> There are 26 features The important ten features are, * Employment ID *First name *Last name *Gender *Employee status *Employee type *Employee classification *Performance score *Current employee ratings * Business units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6043207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180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21</cp:revision>
  <dcterms:created xsi:type="dcterms:W3CDTF">2024-03-29T15:07:22Z</dcterms:created>
  <dcterms:modified xsi:type="dcterms:W3CDTF">2024-10-08T03:41:02Z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