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70" r:id="rId6"/>
    <p:sldId id="261" r:id="rId7"/>
    <p:sldId id="271" r:id="rId8"/>
    <p:sldId id="26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5" r:id="rId21"/>
  </p:sldIdLst>
  <p:sldSz cx="18288000" cy="10287000"/>
  <p:notesSz cx="6858000" cy="9144000"/>
  <p:embeddedFontLst>
    <p:embeddedFont>
      <p:font typeface="Baskerville Display PT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Inter" panose="020B0604020202020204" charset="0"/>
      <p:regular r:id="rId27"/>
    </p:embeddedFont>
    <p:embeddedFont>
      <p:font typeface="Inter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4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14400" y="3324963"/>
            <a:ext cx="16459200" cy="2385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5400" b="1" spc="1375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OWASP Top 10 in Python-Based Development Framework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47343" y="6924936"/>
            <a:ext cx="6593314" cy="38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6"/>
              </a:lnSpc>
            </a:pPr>
            <a:r>
              <a:rPr lang="en-US" sz="2400" spc="472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VENHAR ADEMI 201501</a:t>
            </a: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B563BF4-AE36-4DF5-A9E0-3EBDB9F7C1C0}"/>
              </a:ext>
            </a:extLst>
          </p:cNvPr>
          <p:cNvSpPr/>
          <p:nvPr/>
        </p:nvSpPr>
        <p:spPr>
          <a:xfrm rot="-5569636">
            <a:off x="1350127" y="-1377721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B46DA37-88A0-47F5-9A2E-67FFD4E60437}"/>
              </a:ext>
            </a:extLst>
          </p:cNvPr>
          <p:cNvSpPr/>
          <p:nvPr/>
        </p:nvSpPr>
        <p:spPr>
          <a:xfrm rot="-3755510">
            <a:off x="13153719" y="5056570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1790700"/>
            <a:ext cx="13792200" cy="7391400"/>
            <a:chOff x="0" y="0"/>
            <a:chExt cx="3001758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01757" cy="2167467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1ED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389872" y="2781300"/>
            <a:ext cx="7820928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6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Broken Authentication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89872" y="4061525"/>
            <a:ext cx="6982728" cy="3379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en-US" sz="3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Broken authentication occurs when sensitive data, such as passwords, is not securely stored or handled, making it easy for attackers to access user credentials.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53FCD038-5458-45CB-99FA-7C7A1DFA84D7}"/>
              </a:ext>
            </a:extLst>
          </p:cNvPr>
          <p:cNvSpPr/>
          <p:nvPr/>
        </p:nvSpPr>
        <p:spPr>
          <a:xfrm rot="-3755510">
            <a:off x="6905318" y="-111562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BD1E5-6299-487F-BA53-DF692DC53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872" y="4138196"/>
            <a:ext cx="6641238" cy="3763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BB7B02-F755-4BB7-BA90-B6D70020E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8084" y="8362646"/>
            <a:ext cx="6444976" cy="585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13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1790700"/>
            <a:ext cx="13792200" cy="7391400"/>
            <a:chOff x="0" y="0"/>
            <a:chExt cx="3001758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01757" cy="2167467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1ED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389872" y="2781300"/>
            <a:ext cx="7820928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6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Insecure Deserialization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89872" y="4061525"/>
            <a:ext cx="6982728" cy="2687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en-US" sz="3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Insecure deserialization occurs when untrusted data is deserialized, potentially allowing attackers to execute arbitrary code on the server.</a:t>
            </a:r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C08005C1-0849-40AD-B95C-680D8527FB26}"/>
              </a:ext>
            </a:extLst>
          </p:cNvPr>
          <p:cNvSpPr/>
          <p:nvPr/>
        </p:nvSpPr>
        <p:spPr>
          <a:xfrm rot="-5569636">
            <a:off x="1438436" y="-606184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5E67A-8E48-4A27-A7D7-B3C0C812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0" y="2906313"/>
            <a:ext cx="7630590" cy="5786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638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1790700"/>
            <a:ext cx="13792200" cy="7391400"/>
            <a:chOff x="0" y="0"/>
            <a:chExt cx="3001758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01757" cy="2167467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1ED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389872" y="2781300"/>
            <a:ext cx="7820928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6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Security Misconfiguration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89872" y="4061525"/>
            <a:ext cx="12240528" cy="1302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en-US" sz="3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Security misconfiguration occurs when security settings are not properly applied, leaving the application vulnerable to attacks.</a:t>
            </a:r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C08005C1-0849-40AD-B95C-680D8527FB26}"/>
              </a:ext>
            </a:extLst>
          </p:cNvPr>
          <p:cNvSpPr/>
          <p:nvPr/>
        </p:nvSpPr>
        <p:spPr>
          <a:xfrm rot="-5569636">
            <a:off x="1350127" y="-603918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097452-991F-4E40-AA02-ACBE75558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872" y="5895977"/>
            <a:ext cx="13956073" cy="2324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578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04912" y="1284611"/>
            <a:ext cx="13792200" cy="7391400"/>
            <a:chOff x="0" y="0"/>
            <a:chExt cx="3001758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01757" cy="2167467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1ED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389872" y="2353047"/>
            <a:ext cx="10335528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6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Cross-Site Request Forgery (CSRF)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08468" y="3192564"/>
            <a:ext cx="11326128" cy="1302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en-US" sz="3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CSRF allows attackers to make unauthorized requests on behalf of authenticated users without their consent.</a:t>
            </a:r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C08005C1-0849-40AD-B95C-680D8527FB26}"/>
              </a:ext>
            </a:extLst>
          </p:cNvPr>
          <p:cNvSpPr/>
          <p:nvPr/>
        </p:nvSpPr>
        <p:spPr>
          <a:xfrm rot="-5569636">
            <a:off x="1426327" y="-104367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5112EC-B67A-4DA7-B889-0C328B323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774"/>
          <a:stretch/>
        </p:blipFill>
        <p:spPr>
          <a:xfrm>
            <a:off x="12521510" y="7776840"/>
            <a:ext cx="4927627" cy="490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1A4500-753E-498E-8135-622D1644B4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20" r="12219" b="-13776"/>
          <a:stretch/>
        </p:blipFill>
        <p:spPr>
          <a:xfrm>
            <a:off x="11963400" y="6274602"/>
            <a:ext cx="6096000" cy="1093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E75C3BF-2486-433B-BA83-19703A0B0615}"/>
              </a:ext>
            </a:extLst>
          </p:cNvPr>
          <p:cNvSpPr/>
          <p:nvPr/>
        </p:nvSpPr>
        <p:spPr>
          <a:xfrm>
            <a:off x="14249400" y="6438900"/>
            <a:ext cx="1524000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D4469D-660E-4756-AAAB-15FFAC0CE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5143500"/>
            <a:ext cx="10872789" cy="4028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2004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1790700"/>
            <a:ext cx="13792200" cy="7391400"/>
            <a:chOff x="0" y="0"/>
            <a:chExt cx="3001758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01757" cy="2167467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1ED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389872" y="2781300"/>
            <a:ext cx="10868928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6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Server-Side Request Forgery (SSRF)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89872" y="4061525"/>
            <a:ext cx="6982728" cy="2687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en-US" sz="3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SSRF occurs when an attacker can make requests from the server to internal resources, potentially exposing sensitive information.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53FCD038-5458-45CB-99FA-7C7A1DFA84D7}"/>
              </a:ext>
            </a:extLst>
          </p:cNvPr>
          <p:cNvSpPr/>
          <p:nvPr/>
        </p:nvSpPr>
        <p:spPr>
          <a:xfrm rot="-3755510">
            <a:off x="8185837" y="-96322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652E2D-1BA4-436B-92D7-3B92429EA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4553783"/>
            <a:ext cx="8392696" cy="328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687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1790700"/>
            <a:ext cx="13792200" cy="7391400"/>
            <a:chOff x="0" y="0"/>
            <a:chExt cx="3001758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01757" cy="2167467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1ED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389872" y="2781300"/>
            <a:ext cx="10868928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6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Insufficient Logging &amp; Monitoring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89872" y="4061525"/>
            <a:ext cx="6982728" cy="2687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en-US" sz="3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Insufficient logging and monitoring make it difficult to detect and respond to attacks, allowing attackers to operate undetected.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53FCD038-5458-45CB-99FA-7C7A1DFA84D7}"/>
              </a:ext>
            </a:extLst>
          </p:cNvPr>
          <p:cNvSpPr/>
          <p:nvPr/>
        </p:nvSpPr>
        <p:spPr>
          <a:xfrm rot="-3755510">
            <a:off x="8185837" y="-96322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9DA1A-A1E3-4B31-8495-7FC7AA1BC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4286755"/>
            <a:ext cx="5251602" cy="335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65CAA9-3DAB-48EA-9A33-F671FD6BC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6921" y="8013862"/>
            <a:ext cx="3006975" cy="581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03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752928"/>
            <a:ext cx="13792200" cy="8124371"/>
            <a:chOff x="0" y="0"/>
            <a:chExt cx="3001758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01757" cy="2167467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1ED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003846" y="2002785"/>
            <a:ext cx="10868928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fr-FR" sz="36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XML </a:t>
            </a:r>
            <a:r>
              <a:rPr lang="fr-FR" sz="3600" spc="799" dirty="0" err="1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External</a:t>
            </a:r>
            <a:r>
              <a:rPr lang="fr-FR" sz="36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 </a:t>
            </a:r>
            <a:r>
              <a:rPr lang="fr-FR" sz="3600" spc="799" dirty="0" err="1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Entity</a:t>
            </a:r>
            <a:r>
              <a:rPr lang="fr-FR" sz="36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 (XXE) Injection</a:t>
            </a:r>
            <a:endParaRPr lang="en-US" sz="3600" spc="799" dirty="0">
              <a:solidFill>
                <a:srgbClr val="504C44"/>
              </a:solidFill>
              <a:latin typeface="Baskerville Display PT"/>
              <a:ea typeface="Baskerville Display PT"/>
              <a:cs typeface="Baskerville Display PT"/>
              <a:sym typeface="Baskerville Display P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46247" y="3023754"/>
            <a:ext cx="6982728" cy="2687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en-US" sz="3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XXE occurs when untrusted XML input is processed with external entity references, allowing attackers to read local files or execute remote requests.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53FCD038-5458-45CB-99FA-7C7A1DFA84D7}"/>
              </a:ext>
            </a:extLst>
          </p:cNvPr>
          <p:cNvSpPr/>
          <p:nvPr/>
        </p:nvSpPr>
        <p:spPr>
          <a:xfrm rot="-3755510">
            <a:off x="10995593" y="-1084362"/>
            <a:ext cx="2897327" cy="5364094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9BDEED-932E-4729-94FA-9AAE766FF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9" y="2963013"/>
            <a:ext cx="7224461" cy="6694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073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1790700"/>
            <a:ext cx="13792200" cy="7391400"/>
            <a:chOff x="0" y="0"/>
            <a:chExt cx="3001758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01757" cy="2167467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1ED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389872" y="2781300"/>
            <a:ext cx="7820928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6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Broken Access Control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64654" y="3801731"/>
            <a:ext cx="12240528" cy="1994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en-US" sz="3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Broken access control occurs when unauthorized users can access restricted resources. In this case, users can view other users’ profiles by manipulating the URL.</a:t>
            </a:r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C08005C1-0849-40AD-B95C-680D8527FB26}"/>
              </a:ext>
            </a:extLst>
          </p:cNvPr>
          <p:cNvSpPr/>
          <p:nvPr/>
        </p:nvSpPr>
        <p:spPr>
          <a:xfrm rot="-5569636">
            <a:off x="1350127" y="-603918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3EFDD-9848-45C4-9AEB-5FA2A3803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736" y="6139895"/>
            <a:ext cx="12655921" cy="23564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545AAA-8234-416D-B580-863C493F89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851"/>
          <a:stretch/>
        </p:blipFill>
        <p:spPr>
          <a:xfrm>
            <a:off x="14935200" y="6187237"/>
            <a:ext cx="2438740" cy="890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6CF0CE-3CF3-495B-AB67-C81723945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02274" y="5280052"/>
            <a:ext cx="4011514" cy="582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4052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90092" y="5808701"/>
            <a:ext cx="674792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Delete the Virtual Environment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90093" y="5305814"/>
            <a:ext cx="2029147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b="1" dirty="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Step 2: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90094" y="7486595"/>
            <a:ext cx="674792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Delete the Cloned Repository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90094" y="7022149"/>
            <a:ext cx="2029147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b="1" dirty="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Step 3: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90093" y="4210044"/>
            <a:ext cx="8273107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Deactivate the Virtual Environment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90093" y="3711479"/>
            <a:ext cx="2029147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b="1" dirty="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Step 1: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24FC662A-3CCA-4D58-9416-CF0985208046}"/>
              </a:ext>
            </a:extLst>
          </p:cNvPr>
          <p:cNvSpPr txBox="1"/>
          <p:nvPr/>
        </p:nvSpPr>
        <p:spPr>
          <a:xfrm>
            <a:off x="2362201" y="1217829"/>
            <a:ext cx="11704680" cy="746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54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4. Final Steps and Conclusion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BC2B8449-6D09-46C7-A56D-F5E6C6B1818E}"/>
              </a:ext>
            </a:extLst>
          </p:cNvPr>
          <p:cNvSpPr txBox="1"/>
          <p:nvPr/>
        </p:nvSpPr>
        <p:spPr>
          <a:xfrm>
            <a:off x="2090092" y="2390052"/>
            <a:ext cx="12997507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6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Steps for Deleting the Defined Environment</a:t>
            </a: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D861FFDD-FF18-4CFD-9789-8FE5E38959C2}"/>
              </a:ext>
            </a:extLst>
          </p:cNvPr>
          <p:cNvSpPr/>
          <p:nvPr/>
        </p:nvSpPr>
        <p:spPr>
          <a:xfrm rot="-3755510">
            <a:off x="13161202" y="-130709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CB7FDC3F-9354-4249-8D54-2D927D267EA5}"/>
              </a:ext>
            </a:extLst>
          </p:cNvPr>
          <p:cNvSpPr/>
          <p:nvPr/>
        </p:nvSpPr>
        <p:spPr>
          <a:xfrm rot="-5569636">
            <a:off x="9264636" y="2064135"/>
            <a:ext cx="1994599" cy="13774146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3D5CAC-63A1-41CD-B1DB-B5EAE256D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413" y="4028992"/>
            <a:ext cx="3385538" cy="677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A27009-3224-4DC3-8424-0C73E7BE5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413" y="5456151"/>
            <a:ext cx="2954655" cy="708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197B5B-BC2F-473C-A0C7-47AFDA179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7413" y="7238554"/>
            <a:ext cx="3438460" cy="809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984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492078" y="3543300"/>
            <a:ext cx="16002000" cy="3609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36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Understanding and implementing OWASP Top 10 vulnerabilities</a:t>
            </a:r>
          </a:p>
          <a:p>
            <a:pPr algn="l">
              <a:lnSpc>
                <a:spcPts val="2800"/>
              </a:lnSpc>
            </a:pPr>
            <a:endParaRPr lang="en-US" sz="36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800"/>
              </a:lnSpc>
            </a:pPr>
            <a:endParaRPr lang="en-US" sz="36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800"/>
              </a:lnSpc>
            </a:pPr>
            <a:r>
              <a:rPr lang="en-US" sz="36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Hands-on approach to identifying and mitigating risks</a:t>
            </a:r>
          </a:p>
          <a:p>
            <a:pPr algn="l">
              <a:lnSpc>
                <a:spcPts val="2800"/>
              </a:lnSpc>
            </a:pPr>
            <a:endParaRPr lang="en-US" sz="36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800"/>
              </a:lnSpc>
            </a:pPr>
            <a:endParaRPr lang="en-US" sz="36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800"/>
              </a:lnSpc>
            </a:pPr>
            <a:r>
              <a:rPr lang="en-US" sz="36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Secure coding practices in Django</a:t>
            </a:r>
          </a:p>
          <a:p>
            <a:pPr algn="l">
              <a:lnSpc>
                <a:spcPts val="2800"/>
              </a:lnSpc>
            </a:pPr>
            <a:endParaRPr lang="en-US" sz="36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800"/>
              </a:lnSpc>
            </a:pPr>
            <a:endParaRPr lang="en-US" sz="36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800"/>
              </a:lnSpc>
            </a:pPr>
            <a:r>
              <a:rPr lang="en-US" sz="36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GitHub Repository: https://github.com/VenharAdemi/EthicalHacking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8C29854B-C2D0-47D5-BCF2-832345868F4B}"/>
              </a:ext>
            </a:extLst>
          </p:cNvPr>
          <p:cNvSpPr/>
          <p:nvPr/>
        </p:nvSpPr>
        <p:spPr>
          <a:xfrm flipH="1">
            <a:off x="6074299" y="1187768"/>
            <a:ext cx="12213701" cy="0"/>
          </a:xfrm>
          <a:prstGeom prst="line">
            <a:avLst/>
          </a:prstGeom>
          <a:ln>
            <a:solidFill>
              <a:srgbClr val="504C44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A69F2A81-1305-4494-AD4A-E1669F047625}"/>
              </a:ext>
            </a:extLst>
          </p:cNvPr>
          <p:cNvSpPr/>
          <p:nvPr/>
        </p:nvSpPr>
        <p:spPr>
          <a:xfrm>
            <a:off x="17027578" y="0"/>
            <a:ext cx="0" cy="4698125"/>
          </a:xfrm>
          <a:prstGeom prst="line">
            <a:avLst/>
          </a:prstGeom>
          <a:ln>
            <a:solidFill>
              <a:srgbClr val="504C44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9505FFFC-9FB9-4E1E-92C0-967232AD78DD}"/>
              </a:ext>
            </a:extLst>
          </p:cNvPr>
          <p:cNvSpPr/>
          <p:nvPr/>
        </p:nvSpPr>
        <p:spPr>
          <a:xfrm>
            <a:off x="762000" y="8560675"/>
            <a:ext cx="0" cy="1726325"/>
          </a:xfrm>
          <a:prstGeom prst="line">
            <a:avLst/>
          </a:prstGeom>
          <a:ln>
            <a:solidFill>
              <a:srgbClr val="504C44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A018474-AA4F-47CF-938D-E53010DF5792}"/>
              </a:ext>
            </a:extLst>
          </p:cNvPr>
          <p:cNvSpPr txBox="1"/>
          <p:nvPr/>
        </p:nvSpPr>
        <p:spPr>
          <a:xfrm>
            <a:off x="1492078" y="2171700"/>
            <a:ext cx="12997507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44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182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65894" y="4024778"/>
            <a:ext cx="3138454" cy="389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4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Introduction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B136BF41-B3FA-465F-8F8C-5C4716CA2C55}"/>
              </a:ext>
            </a:extLst>
          </p:cNvPr>
          <p:cNvSpPr txBox="1"/>
          <p:nvPr/>
        </p:nvSpPr>
        <p:spPr>
          <a:xfrm>
            <a:off x="6960612" y="1471957"/>
            <a:ext cx="4240788" cy="723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48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CONTENTS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FF8DFC9D-68E2-4F4F-96F9-71A58585E5AB}"/>
              </a:ext>
            </a:extLst>
          </p:cNvPr>
          <p:cNvSpPr/>
          <p:nvPr/>
        </p:nvSpPr>
        <p:spPr>
          <a:xfrm>
            <a:off x="7260549" y="7691783"/>
            <a:ext cx="3138453" cy="2371034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16DCAABD-40C0-4485-AAC4-36ADA538D7FD}"/>
              </a:ext>
            </a:extLst>
          </p:cNvPr>
          <p:cNvSpPr txBox="1"/>
          <p:nvPr/>
        </p:nvSpPr>
        <p:spPr>
          <a:xfrm>
            <a:off x="8832074" y="4025502"/>
            <a:ext cx="7428232" cy="389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4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Required Hardware/Software</a:t>
            </a:r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DCAAFB7E-3C9F-4FBD-8784-BA551BDD6B21}"/>
              </a:ext>
            </a:extLst>
          </p:cNvPr>
          <p:cNvSpPr/>
          <p:nvPr/>
        </p:nvSpPr>
        <p:spPr>
          <a:xfrm rot="-5569636">
            <a:off x="6036880" y="-846338"/>
            <a:ext cx="2147767" cy="4579440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AB005224-B666-4D8A-872A-4BCBAFC77632}"/>
              </a:ext>
            </a:extLst>
          </p:cNvPr>
          <p:cNvSpPr txBox="1"/>
          <p:nvPr/>
        </p:nvSpPr>
        <p:spPr>
          <a:xfrm>
            <a:off x="2019650" y="6602343"/>
            <a:ext cx="5105400" cy="389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4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Detailed Instructions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703A6218-BA53-4745-BF0F-0FC4AA1CEAF7}"/>
              </a:ext>
            </a:extLst>
          </p:cNvPr>
          <p:cNvSpPr txBox="1"/>
          <p:nvPr/>
        </p:nvSpPr>
        <p:spPr>
          <a:xfrm>
            <a:off x="9177337" y="6602342"/>
            <a:ext cx="6522228" cy="389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4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Summary and Conclusion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E8B45B19-ABB4-40C1-8600-EEC6601AAC64}"/>
              </a:ext>
            </a:extLst>
          </p:cNvPr>
          <p:cNvSpPr txBox="1"/>
          <p:nvPr/>
        </p:nvSpPr>
        <p:spPr>
          <a:xfrm>
            <a:off x="3867566" y="2826176"/>
            <a:ext cx="1135110" cy="919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00" dirty="0">
                <a:solidFill>
                  <a:srgbClr val="504C44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lang="en-US" sz="5423" dirty="0">
              <a:solidFill>
                <a:srgbClr val="504C44">
                  <a:alpha val="19608"/>
                </a:srgbClr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7500955B-2887-45C3-AB19-20727CAA28EC}"/>
              </a:ext>
            </a:extLst>
          </p:cNvPr>
          <p:cNvSpPr txBox="1"/>
          <p:nvPr/>
        </p:nvSpPr>
        <p:spPr>
          <a:xfrm>
            <a:off x="11581432" y="2826176"/>
            <a:ext cx="1135110" cy="919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00" dirty="0">
                <a:solidFill>
                  <a:srgbClr val="504C44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4E8E7442-9335-4B41-AC44-26F172AA3B1E}"/>
              </a:ext>
            </a:extLst>
          </p:cNvPr>
          <p:cNvSpPr txBox="1"/>
          <p:nvPr/>
        </p:nvSpPr>
        <p:spPr>
          <a:xfrm>
            <a:off x="3867566" y="5350768"/>
            <a:ext cx="1135110" cy="919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00" dirty="0">
                <a:solidFill>
                  <a:srgbClr val="504C44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E9651841-2337-4162-A8B9-17B50F43B4FF}"/>
              </a:ext>
            </a:extLst>
          </p:cNvPr>
          <p:cNvSpPr txBox="1"/>
          <p:nvPr/>
        </p:nvSpPr>
        <p:spPr>
          <a:xfrm>
            <a:off x="11581432" y="5350768"/>
            <a:ext cx="1135110" cy="919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00" dirty="0">
                <a:solidFill>
                  <a:srgbClr val="504C44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lang="en-US" sz="5423" dirty="0">
              <a:solidFill>
                <a:srgbClr val="504C44">
                  <a:alpha val="19608"/>
                </a:srgbClr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1249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3162300" y="3695700"/>
            <a:ext cx="11963400" cy="746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54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Thank you for your attention!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8CC8C61C-89DC-4888-805A-C9C56387F260}"/>
              </a:ext>
            </a:extLst>
          </p:cNvPr>
          <p:cNvSpPr txBox="1"/>
          <p:nvPr/>
        </p:nvSpPr>
        <p:spPr>
          <a:xfrm>
            <a:off x="3162300" y="5295900"/>
            <a:ext cx="11963400" cy="746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54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Questions or feedback?</a:t>
            </a:r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56B99B16-A362-45FB-B5CC-C55049308F41}"/>
              </a:ext>
            </a:extLst>
          </p:cNvPr>
          <p:cNvSpPr/>
          <p:nvPr/>
        </p:nvSpPr>
        <p:spPr>
          <a:xfrm rot="-5569636">
            <a:off x="8057505" y="-6978076"/>
            <a:ext cx="1994599" cy="18490935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71CD26E3-36D7-40E3-961B-6EF51F74877E}"/>
              </a:ext>
            </a:extLst>
          </p:cNvPr>
          <p:cNvSpPr/>
          <p:nvPr/>
        </p:nvSpPr>
        <p:spPr>
          <a:xfrm rot="-5569636">
            <a:off x="8146701" y="-592448"/>
            <a:ext cx="1994599" cy="18490935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92078" y="2171700"/>
            <a:ext cx="6585122" cy="746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54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1. 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92078" y="3543300"/>
            <a:ext cx="16002000" cy="3597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32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Web applications are critical in modern digital infrastructure.</a:t>
            </a:r>
          </a:p>
          <a:p>
            <a:pPr algn="l">
              <a:lnSpc>
                <a:spcPts val="2800"/>
              </a:lnSpc>
            </a:pPr>
            <a:endParaRPr lang="en-US" sz="32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>
              <a:lnSpc>
                <a:spcPts val="2800"/>
              </a:lnSpc>
            </a:pPr>
            <a:endParaRPr lang="en-US" sz="32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>
              <a:lnSpc>
                <a:spcPts val="2800"/>
              </a:lnSpc>
            </a:pPr>
            <a:r>
              <a:rPr lang="en-US" sz="32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They are prime targets for cyber threats.</a:t>
            </a:r>
          </a:p>
          <a:p>
            <a:pPr>
              <a:lnSpc>
                <a:spcPts val="2800"/>
              </a:lnSpc>
            </a:pPr>
            <a:endParaRPr lang="en-US" sz="32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>
              <a:lnSpc>
                <a:spcPts val="2800"/>
              </a:lnSpc>
            </a:pPr>
            <a:endParaRPr lang="en-US" sz="32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>
              <a:lnSpc>
                <a:spcPts val="2800"/>
              </a:lnSpc>
            </a:pPr>
            <a:r>
              <a:rPr lang="en-US" sz="32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This project analyzes OWASP Top 10 vulnerabilities in a Django-based application.</a:t>
            </a:r>
          </a:p>
          <a:p>
            <a:pPr>
              <a:lnSpc>
                <a:spcPts val="2800"/>
              </a:lnSpc>
            </a:pPr>
            <a:endParaRPr lang="en-US" sz="32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>
              <a:lnSpc>
                <a:spcPts val="2800"/>
              </a:lnSpc>
            </a:pPr>
            <a:endParaRPr lang="en-US" sz="32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>
              <a:lnSpc>
                <a:spcPts val="2800"/>
              </a:lnSpc>
            </a:pPr>
            <a:r>
              <a:rPr lang="en-US" sz="32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It demonstrates their impact strategies.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8C29854B-C2D0-47D5-BCF2-832345868F4B}"/>
              </a:ext>
            </a:extLst>
          </p:cNvPr>
          <p:cNvSpPr/>
          <p:nvPr/>
        </p:nvSpPr>
        <p:spPr>
          <a:xfrm flipH="1">
            <a:off x="6074299" y="1187768"/>
            <a:ext cx="12213701" cy="0"/>
          </a:xfrm>
          <a:prstGeom prst="line">
            <a:avLst/>
          </a:prstGeom>
          <a:ln>
            <a:solidFill>
              <a:srgbClr val="504C44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A69F2A81-1305-4494-AD4A-E1669F047625}"/>
              </a:ext>
            </a:extLst>
          </p:cNvPr>
          <p:cNvSpPr/>
          <p:nvPr/>
        </p:nvSpPr>
        <p:spPr>
          <a:xfrm>
            <a:off x="17027578" y="0"/>
            <a:ext cx="0" cy="4698125"/>
          </a:xfrm>
          <a:prstGeom prst="line">
            <a:avLst/>
          </a:prstGeom>
          <a:ln>
            <a:solidFill>
              <a:srgbClr val="504C44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9505FFFC-9FB9-4E1E-92C0-967232AD78DD}"/>
              </a:ext>
            </a:extLst>
          </p:cNvPr>
          <p:cNvSpPr/>
          <p:nvPr/>
        </p:nvSpPr>
        <p:spPr>
          <a:xfrm>
            <a:off x="762000" y="8560675"/>
            <a:ext cx="0" cy="1726325"/>
          </a:xfrm>
          <a:prstGeom prst="line">
            <a:avLst/>
          </a:prstGeom>
          <a:ln>
            <a:solidFill>
              <a:srgbClr val="504C44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392049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508384" y="913365"/>
            <a:ext cx="134493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OWASP Top 10 Vulnerabilities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1087" y="2056414"/>
            <a:ext cx="700795" cy="42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00" b="1" dirty="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11087" y="2840164"/>
            <a:ext cx="700795" cy="42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00" b="1" dirty="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38400" y="2126627"/>
            <a:ext cx="472440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SQL Injection (SQLi)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C468C1D3-A837-43E7-961B-5FC82D0B01D0}"/>
              </a:ext>
            </a:extLst>
          </p:cNvPr>
          <p:cNvSpPr txBox="1"/>
          <p:nvPr/>
        </p:nvSpPr>
        <p:spPr>
          <a:xfrm>
            <a:off x="1516551" y="3623914"/>
            <a:ext cx="700795" cy="42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00" b="1" dirty="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3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D5B51988-6B7C-47C5-9A65-E88F7511FA8D}"/>
              </a:ext>
            </a:extLst>
          </p:cNvPr>
          <p:cNvSpPr txBox="1"/>
          <p:nvPr/>
        </p:nvSpPr>
        <p:spPr>
          <a:xfrm>
            <a:off x="1516551" y="4408014"/>
            <a:ext cx="700795" cy="42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00" b="1" dirty="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4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F296381D-D54D-4A63-967A-C4F5FE370B05}"/>
              </a:ext>
            </a:extLst>
          </p:cNvPr>
          <p:cNvSpPr txBox="1"/>
          <p:nvPr/>
        </p:nvSpPr>
        <p:spPr>
          <a:xfrm>
            <a:off x="1516551" y="5197334"/>
            <a:ext cx="700795" cy="42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00" b="1" dirty="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5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4A108AE-077E-4C6A-A14D-9D66C36810E9}"/>
              </a:ext>
            </a:extLst>
          </p:cNvPr>
          <p:cNvSpPr txBox="1"/>
          <p:nvPr/>
        </p:nvSpPr>
        <p:spPr>
          <a:xfrm>
            <a:off x="1511087" y="5980477"/>
            <a:ext cx="700795" cy="42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00" b="1" dirty="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6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7B2EB3E0-5E47-4235-8465-136F5B2C2417}"/>
              </a:ext>
            </a:extLst>
          </p:cNvPr>
          <p:cNvSpPr txBox="1"/>
          <p:nvPr/>
        </p:nvSpPr>
        <p:spPr>
          <a:xfrm>
            <a:off x="1516551" y="6763620"/>
            <a:ext cx="700795" cy="42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00" b="1" dirty="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7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2922D6B-9DC8-43DE-9EF8-0B941B92134D}"/>
              </a:ext>
            </a:extLst>
          </p:cNvPr>
          <p:cNvSpPr txBox="1"/>
          <p:nvPr/>
        </p:nvSpPr>
        <p:spPr>
          <a:xfrm>
            <a:off x="1516551" y="7546763"/>
            <a:ext cx="700795" cy="42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00" b="1" dirty="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8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F8E3C7BD-6797-4E48-A2AE-BAE289D5F212}"/>
              </a:ext>
            </a:extLst>
          </p:cNvPr>
          <p:cNvSpPr txBox="1"/>
          <p:nvPr/>
        </p:nvSpPr>
        <p:spPr>
          <a:xfrm>
            <a:off x="1508384" y="8329906"/>
            <a:ext cx="700795" cy="42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00" b="1" dirty="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9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0F8042E9-0596-4BA0-847C-2C9A586B149E}"/>
              </a:ext>
            </a:extLst>
          </p:cNvPr>
          <p:cNvSpPr txBox="1"/>
          <p:nvPr/>
        </p:nvSpPr>
        <p:spPr>
          <a:xfrm>
            <a:off x="1516551" y="9113049"/>
            <a:ext cx="700795" cy="42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00" b="1" dirty="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10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41E8EEAC-271F-45E1-ACD5-8C51BC90ADE7}"/>
              </a:ext>
            </a:extLst>
          </p:cNvPr>
          <p:cNvSpPr txBox="1"/>
          <p:nvPr/>
        </p:nvSpPr>
        <p:spPr>
          <a:xfrm>
            <a:off x="2428875" y="2887880"/>
            <a:ext cx="472440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Cross-Site Scripting (XSS)</a:t>
            </a: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2CCF44F0-46F9-425D-AAA4-502A96073D34}"/>
              </a:ext>
            </a:extLst>
          </p:cNvPr>
          <p:cNvSpPr txBox="1"/>
          <p:nvPr/>
        </p:nvSpPr>
        <p:spPr>
          <a:xfrm>
            <a:off x="2457450" y="3685918"/>
            <a:ext cx="472440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Broken Authentication</a:t>
            </a: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00D4A563-7C0B-441C-BA1E-5CE160C2DE2E}"/>
              </a:ext>
            </a:extLst>
          </p:cNvPr>
          <p:cNvSpPr txBox="1"/>
          <p:nvPr/>
        </p:nvSpPr>
        <p:spPr>
          <a:xfrm>
            <a:off x="2457450" y="4470018"/>
            <a:ext cx="472440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Insecure Deserialization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603E5E94-DBD1-4244-93CF-0FD34260DB8C}"/>
              </a:ext>
            </a:extLst>
          </p:cNvPr>
          <p:cNvSpPr txBox="1"/>
          <p:nvPr/>
        </p:nvSpPr>
        <p:spPr>
          <a:xfrm>
            <a:off x="2428875" y="5254118"/>
            <a:ext cx="472440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Security Misconfiguration</a:t>
            </a: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E8771DA7-D0A6-46C8-B802-79C501AE389C}"/>
              </a:ext>
            </a:extLst>
          </p:cNvPr>
          <p:cNvSpPr txBox="1"/>
          <p:nvPr/>
        </p:nvSpPr>
        <p:spPr>
          <a:xfrm>
            <a:off x="2457450" y="6037868"/>
            <a:ext cx="607695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Cross-Site Request Forgery (CSRF)</a:t>
            </a: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905B1A83-A19B-43DD-BEFA-6C924CDF6450}"/>
              </a:ext>
            </a:extLst>
          </p:cNvPr>
          <p:cNvSpPr txBox="1"/>
          <p:nvPr/>
        </p:nvSpPr>
        <p:spPr>
          <a:xfrm>
            <a:off x="2457450" y="6821618"/>
            <a:ext cx="630555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Server-Side Request Forgery (SSRF)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D0686CF0-7815-405B-AC80-A578AB785AEF}"/>
              </a:ext>
            </a:extLst>
          </p:cNvPr>
          <p:cNvSpPr txBox="1"/>
          <p:nvPr/>
        </p:nvSpPr>
        <p:spPr>
          <a:xfrm>
            <a:off x="2457450" y="7608767"/>
            <a:ext cx="569595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Insufficient Logging &amp; Monitoring</a:t>
            </a: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5168F81C-2176-4AAF-8EA5-126E2E4A13A4}"/>
              </a:ext>
            </a:extLst>
          </p:cNvPr>
          <p:cNvSpPr txBox="1"/>
          <p:nvPr/>
        </p:nvSpPr>
        <p:spPr>
          <a:xfrm>
            <a:off x="2476500" y="8391910"/>
            <a:ext cx="605790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fr-FR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XML </a:t>
            </a:r>
            <a:r>
              <a:rPr lang="fr-FR" sz="2800" dirty="0" err="1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External</a:t>
            </a:r>
            <a:r>
              <a:rPr lang="fr-FR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fr-FR" sz="2800" dirty="0" err="1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Entity</a:t>
            </a:r>
            <a:r>
              <a:rPr lang="fr-FR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 (XXE) Injection</a:t>
            </a: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8017E17-F0DA-44F9-B5A2-AEB20684A166}"/>
              </a:ext>
            </a:extLst>
          </p:cNvPr>
          <p:cNvSpPr txBox="1"/>
          <p:nvPr/>
        </p:nvSpPr>
        <p:spPr>
          <a:xfrm>
            <a:off x="2428875" y="9175053"/>
            <a:ext cx="472440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Broken Access Control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D4AEBF9-CC9B-494A-A4A4-CB7FCEF6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092" y="8776468"/>
            <a:ext cx="2438401" cy="797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45A274F-F84A-4C14-8ED1-1E22010D1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3454015"/>
            <a:ext cx="6220693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6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98639" y="1032661"/>
            <a:ext cx="13290722" cy="746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54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2. Required Hardware/Software</a:t>
            </a: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A69F2A81-1305-4494-AD4A-E1669F047625}"/>
              </a:ext>
            </a:extLst>
          </p:cNvPr>
          <p:cNvSpPr/>
          <p:nvPr/>
        </p:nvSpPr>
        <p:spPr>
          <a:xfrm>
            <a:off x="1447800" y="2399484"/>
            <a:ext cx="0" cy="1550157"/>
          </a:xfrm>
          <a:prstGeom prst="line">
            <a:avLst/>
          </a:prstGeom>
          <a:ln>
            <a:solidFill>
              <a:srgbClr val="504C44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012779F-A830-4564-B9A5-7E57830A2AA0}"/>
              </a:ext>
            </a:extLst>
          </p:cNvPr>
          <p:cNvSpPr txBox="1"/>
          <p:nvPr/>
        </p:nvSpPr>
        <p:spPr>
          <a:xfrm>
            <a:off x="1804319" y="2841245"/>
            <a:ext cx="3597361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44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Hardware: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8212E-3F42-49E4-AB3E-DA788042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31" y="2294093"/>
            <a:ext cx="3841432" cy="2293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6C4557-0664-4D1C-8A26-A5A5DCD5A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364" y="2612150"/>
            <a:ext cx="4130761" cy="1084212"/>
          </a:xfrm>
          <a:prstGeom prst="rect">
            <a:avLst/>
          </a:prstGeom>
        </p:spPr>
      </p:pic>
      <p:sp>
        <p:nvSpPr>
          <p:cNvPr id="20" name="TextBox 2">
            <a:extLst>
              <a:ext uri="{FF2B5EF4-FFF2-40B4-BE49-F238E27FC236}">
                <a16:creationId xmlns:a16="http://schemas.microsoft.com/office/drawing/2014/main" id="{F6AFC6CC-BDD0-44FB-803E-DA467CA634DD}"/>
              </a:ext>
            </a:extLst>
          </p:cNvPr>
          <p:cNvSpPr txBox="1"/>
          <p:nvPr/>
        </p:nvSpPr>
        <p:spPr>
          <a:xfrm rot="20138109">
            <a:off x="7286396" y="3784819"/>
            <a:ext cx="2602482" cy="329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Minimum 8 GB RAM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9DF76E18-4A58-47D3-87BE-246E0814C254}"/>
              </a:ext>
            </a:extLst>
          </p:cNvPr>
          <p:cNvSpPr txBox="1"/>
          <p:nvPr/>
        </p:nvSpPr>
        <p:spPr>
          <a:xfrm>
            <a:off x="11685744" y="3610505"/>
            <a:ext cx="2286000" cy="339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50 GB disk space</a:t>
            </a:r>
          </a:p>
        </p:txBody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id="{90FAEEFB-A118-4657-AC14-A69CCFC7CAC7}"/>
              </a:ext>
            </a:extLst>
          </p:cNvPr>
          <p:cNvSpPr/>
          <p:nvPr/>
        </p:nvSpPr>
        <p:spPr>
          <a:xfrm>
            <a:off x="1476374" y="6201232"/>
            <a:ext cx="0" cy="1550157"/>
          </a:xfrm>
          <a:prstGeom prst="line">
            <a:avLst/>
          </a:prstGeom>
          <a:ln>
            <a:solidFill>
              <a:srgbClr val="504C44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73C5D00C-083E-4CB2-9F46-9CC72CF6EA40}"/>
              </a:ext>
            </a:extLst>
          </p:cNvPr>
          <p:cNvSpPr txBox="1"/>
          <p:nvPr/>
        </p:nvSpPr>
        <p:spPr>
          <a:xfrm>
            <a:off x="1901924" y="6746661"/>
            <a:ext cx="3597361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44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Software: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AF52515-AD61-40F5-A80C-06B0EFCB3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125" y="6088892"/>
            <a:ext cx="2362200" cy="19767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EF3C5D-DE5A-4D2D-A7ED-46CB27469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274" y="6179545"/>
            <a:ext cx="1600423" cy="15718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E77537-8453-4037-AEB6-9941F4DE63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000" y="6208120"/>
            <a:ext cx="3077004" cy="144800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50DB91D-79DB-4A49-8FB6-1118E956A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47632" y="5905340"/>
            <a:ext cx="3258005" cy="2286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991EF02-9471-40FF-B9F6-6717E68447FE}"/>
              </a:ext>
            </a:extLst>
          </p:cNvPr>
          <p:cNvSpPr/>
          <p:nvPr/>
        </p:nvSpPr>
        <p:spPr>
          <a:xfrm>
            <a:off x="14047632" y="7048499"/>
            <a:ext cx="3258005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DA3B2300-3412-4530-88CB-FB46EEE30CC7}"/>
              </a:ext>
            </a:extLst>
          </p:cNvPr>
          <p:cNvSpPr txBox="1"/>
          <p:nvPr/>
        </p:nvSpPr>
        <p:spPr>
          <a:xfrm>
            <a:off x="14573322" y="8331637"/>
            <a:ext cx="2432077" cy="329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62018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90094" y="5666033"/>
            <a:ext cx="6747921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Create and activate a virtual environment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90094" y="5201587"/>
            <a:ext cx="2029147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b="1" dirty="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Step 2: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90094" y="7486595"/>
            <a:ext cx="674792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Installing dependencies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90094" y="7022149"/>
            <a:ext cx="2029147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b="1" dirty="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Step 3: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59754" y="5666033"/>
            <a:ext cx="674792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Apply migrations and run the server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59754" y="5201587"/>
            <a:ext cx="2029147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b="1" dirty="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Step 4: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59754" y="7486595"/>
            <a:ext cx="8194846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Access the application at http://127.0.0.1:8000/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559754" y="7022149"/>
            <a:ext cx="2029147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b="1" dirty="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Step 5: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90093" y="4210044"/>
            <a:ext cx="674792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Clone the GitHub repository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90093" y="3711479"/>
            <a:ext cx="2029147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b="1" dirty="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Step 1: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24FC662A-3CCA-4D58-9416-CF0985208046}"/>
              </a:ext>
            </a:extLst>
          </p:cNvPr>
          <p:cNvSpPr txBox="1"/>
          <p:nvPr/>
        </p:nvSpPr>
        <p:spPr>
          <a:xfrm>
            <a:off x="4221119" y="1217829"/>
            <a:ext cx="9845761" cy="746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54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3. Detailed Instructions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BC2B8449-6D09-46C7-A56D-F5E6C6B1818E}"/>
              </a:ext>
            </a:extLst>
          </p:cNvPr>
          <p:cNvSpPr txBox="1"/>
          <p:nvPr/>
        </p:nvSpPr>
        <p:spPr>
          <a:xfrm>
            <a:off x="2090093" y="2390052"/>
            <a:ext cx="79508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6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3.1 Environment Setup</a:t>
            </a: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D861FFDD-FF18-4CFD-9789-8FE5E38959C2}"/>
              </a:ext>
            </a:extLst>
          </p:cNvPr>
          <p:cNvSpPr/>
          <p:nvPr/>
        </p:nvSpPr>
        <p:spPr>
          <a:xfrm rot="-3755510">
            <a:off x="13153718" y="181447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CB7FDC3F-9354-4249-8D54-2D927D267EA5}"/>
              </a:ext>
            </a:extLst>
          </p:cNvPr>
          <p:cNvSpPr/>
          <p:nvPr/>
        </p:nvSpPr>
        <p:spPr>
          <a:xfrm rot="-5569636">
            <a:off x="5176620" y="6359023"/>
            <a:ext cx="1994599" cy="5588146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">
            <a:extLst>
              <a:ext uri="{FF2B5EF4-FFF2-40B4-BE49-F238E27FC236}">
                <a16:creationId xmlns:a16="http://schemas.microsoft.com/office/drawing/2014/main" id="{B472DAB1-7900-4411-9308-4FEE59D8758A}"/>
              </a:ext>
            </a:extLst>
          </p:cNvPr>
          <p:cNvSpPr txBox="1"/>
          <p:nvPr/>
        </p:nvSpPr>
        <p:spPr>
          <a:xfrm>
            <a:off x="3214235" y="1071562"/>
            <a:ext cx="11859528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40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3.2 Implementing the Vulnerabilities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B42B1-48BE-4D8A-A7EE-F010DFAA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7" y="2662238"/>
            <a:ext cx="14662023" cy="655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38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1790700"/>
            <a:ext cx="13792200" cy="7391400"/>
            <a:chOff x="0" y="0"/>
            <a:chExt cx="3001758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01757" cy="2167467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1ED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389872" y="2781300"/>
            <a:ext cx="70866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6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SQL Injection (SQLi)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89872" y="4061525"/>
            <a:ext cx="6982728" cy="2687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en-US" sz="3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SQL injection occurs when user input is directly inserted into an SQL query, allowing attackers to manipulate the query and access sensitive data.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53FCD038-5458-45CB-99FA-7C7A1DFA84D7}"/>
              </a:ext>
            </a:extLst>
          </p:cNvPr>
          <p:cNvSpPr/>
          <p:nvPr/>
        </p:nvSpPr>
        <p:spPr>
          <a:xfrm rot="-3755510">
            <a:off x="6905318" y="-111562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584143-53BC-44CA-B207-68696934B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4085337"/>
            <a:ext cx="7136180" cy="356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1790700"/>
            <a:ext cx="13792200" cy="7391400"/>
            <a:chOff x="0" y="0"/>
            <a:chExt cx="3001758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01757" cy="2167467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1ED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389872" y="2781300"/>
            <a:ext cx="7820928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6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Cross-Site Scripting (XSS)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89872" y="4061525"/>
            <a:ext cx="6982728" cy="3379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en-US" sz="3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Cross-Site Scripting (XSS) occurs when an attacker injects malicious scripts into a webpage, which are then executed by other users' browsers.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53FCD038-5458-45CB-99FA-7C7A1DFA84D7}"/>
              </a:ext>
            </a:extLst>
          </p:cNvPr>
          <p:cNvSpPr/>
          <p:nvPr/>
        </p:nvSpPr>
        <p:spPr>
          <a:xfrm rot="-3755510">
            <a:off x="6905318" y="-111562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F972E-69D6-4082-A48B-29C193A7A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99" y="4287401"/>
            <a:ext cx="8062913" cy="3743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803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534</Words>
  <Application>Microsoft Office PowerPoint</Application>
  <PresentationFormat>Custom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Inter</vt:lpstr>
      <vt:lpstr>Calibri</vt:lpstr>
      <vt:lpstr>Inter Bold</vt:lpstr>
      <vt:lpstr>Baskerville Display 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Beige Cream Brand Proposal Presentation</dc:title>
  <dc:creator>Mr_AlienV7</dc:creator>
  <cp:lastModifiedBy>Venhar Ademi</cp:lastModifiedBy>
  <cp:revision>40</cp:revision>
  <dcterms:created xsi:type="dcterms:W3CDTF">2006-08-16T00:00:00Z</dcterms:created>
  <dcterms:modified xsi:type="dcterms:W3CDTF">2025-02-01T22:05:31Z</dcterms:modified>
  <dc:identifier>DAGd4HD5m3s</dc:identifier>
</cp:coreProperties>
</file>