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notesMasterIdLst>
    <p:notesMasterId r:id="rId17"/>
  </p:notesMasterIdLst>
  <p:handoutMasterIdLst>
    <p:handoutMasterId r:id="rId18"/>
  </p:handoutMasterIdLst>
  <p:sldIdLst>
    <p:sldId id="256" r:id="rId5"/>
    <p:sldId id="267" r:id="rId6"/>
    <p:sldId id="266" r:id="rId7"/>
    <p:sldId id="268" r:id="rId8"/>
    <p:sldId id="269" r:id="rId9"/>
    <p:sldId id="270" r:id="rId10"/>
    <p:sldId id="271" r:id="rId11"/>
    <p:sldId id="272" r:id="rId12"/>
    <p:sldId id="273" r:id="rId13"/>
    <p:sldId id="274" r:id="rId14"/>
    <p:sldId id="276"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72" autoAdjust="0"/>
    <p:restoredTop sz="94660"/>
  </p:normalViewPr>
  <p:slideViewPr>
    <p:cSldViewPr>
      <p:cViewPr varScale="1">
        <p:scale>
          <a:sx n="90" d="100"/>
          <a:sy n="90" d="100"/>
        </p:scale>
        <p:origin x="1392" y="78"/>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85819E-DF80-4267-BC39-6694443D5CDA}" type="doc">
      <dgm:prSet loTypeId="urn:microsoft.com/office/officeart/2005/8/layout/process4" loCatId="process" qsTypeId="urn:microsoft.com/office/officeart/2005/8/quickstyle/simple3" qsCatId="simple" csTypeId="urn:microsoft.com/office/officeart/2005/8/colors/colorful4" csCatId="colorful" phldr="1"/>
      <dgm:spPr/>
      <dgm:t>
        <a:bodyPr/>
        <a:lstStyle/>
        <a:p>
          <a:endParaRPr lang="en-GB"/>
        </a:p>
      </dgm:t>
    </dgm:pt>
    <dgm:pt modelId="{6CE4A251-7562-4D8C-936F-AD5F47F8A779}">
      <dgm:prSet phldrT="[Text]"/>
      <dgm:spPr/>
      <dgm:t>
        <a:bodyPr/>
        <a:lstStyle/>
        <a:p>
          <a:r>
            <a:rPr lang="en-US" dirty="0"/>
            <a:t>Setup the environment with all the required libraries</a:t>
          </a:r>
          <a:endParaRPr lang="en-GB" dirty="0"/>
        </a:p>
      </dgm:t>
    </dgm:pt>
    <dgm:pt modelId="{F121E8F6-23F8-4595-9B40-75B9005553E6}" type="parTrans" cxnId="{A9583923-B9AC-4A86-BF19-1D9624E954E0}">
      <dgm:prSet/>
      <dgm:spPr/>
      <dgm:t>
        <a:bodyPr/>
        <a:lstStyle/>
        <a:p>
          <a:endParaRPr lang="en-GB"/>
        </a:p>
      </dgm:t>
    </dgm:pt>
    <dgm:pt modelId="{572E8B43-989D-4D4F-8BA6-2803F7CD0533}" type="sibTrans" cxnId="{A9583923-B9AC-4A86-BF19-1D9624E954E0}">
      <dgm:prSet/>
      <dgm:spPr/>
      <dgm:t>
        <a:bodyPr/>
        <a:lstStyle/>
        <a:p>
          <a:endParaRPr lang="en-GB"/>
        </a:p>
      </dgm:t>
    </dgm:pt>
    <dgm:pt modelId="{CF05625F-5656-448B-80BE-1362E17F02C9}">
      <dgm:prSet phldrT="[Text]" custT="1"/>
      <dgm:spPr/>
      <dgm:t>
        <a:bodyPr/>
        <a:lstStyle/>
        <a:p>
          <a:r>
            <a:rPr lang="en-US" sz="1400" dirty="0"/>
            <a:t>Pull the data for </a:t>
          </a:r>
          <a:r>
            <a:rPr lang="en-US" sz="1600" b="1" dirty="0"/>
            <a:t>Canada Toronto neighborhoods  </a:t>
          </a:r>
          <a:r>
            <a:rPr lang="en-US" sz="1400" dirty="0"/>
            <a:t>from Wikipedia and </a:t>
          </a:r>
          <a:r>
            <a:rPr lang="en-US" sz="1600" b="1" dirty="0"/>
            <a:t>data scrape </a:t>
          </a:r>
          <a:r>
            <a:rPr lang="en-US" sz="1400" dirty="0"/>
            <a:t>to postal codes </a:t>
          </a:r>
          <a:endParaRPr lang="en-GB" sz="1400" dirty="0"/>
        </a:p>
      </dgm:t>
    </dgm:pt>
    <dgm:pt modelId="{F14292B5-021E-4B8E-8EC5-8DF9E4F0EB68}" type="parTrans" cxnId="{2C4BA18F-9F54-49A0-8D0C-BBBEFE2EA909}">
      <dgm:prSet/>
      <dgm:spPr/>
      <dgm:t>
        <a:bodyPr/>
        <a:lstStyle/>
        <a:p>
          <a:endParaRPr lang="en-GB"/>
        </a:p>
      </dgm:t>
    </dgm:pt>
    <dgm:pt modelId="{4519B84D-0CE4-4931-B2A9-B5415DCF5D3A}" type="sibTrans" cxnId="{2C4BA18F-9F54-49A0-8D0C-BBBEFE2EA909}">
      <dgm:prSet/>
      <dgm:spPr/>
      <dgm:t>
        <a:bodyPr/>
        <a:lstStyle/>
        <a:p>
          <a:endParaRPr lang="en-GB"/>
        </a:p>
      </dgm:t>
    </dgm:pt>
    <dgm:pt modelId="{4CD3E943-CE14-4D9B-AD08-D00F609600DC}">
      <dgm:prSet phldrT="[Text]" custT="1"/>
      <dgm:spPr/>
      <dgm:t>
        <a:bodyPr/>
        <a:lstStyle/>
        <a:p>
          <a:r>
            <a:rPr lang="en-US" sz="1600" b="1" dirty="0"/>
            <a:t>Clean up the data </a:t>
          </a:r>
          <a:r>
            <a:rPr lang="en-US" sz="1400" dirty="0"/>
            <a:t>to pull only the neighborhoods with assigned Boroughs</a:t>
          </a:r>
        </a:p>
      </dgm:t>
    </dgm:pt>
    <dgm:pt modelId="{9D4441B3-8DC3-4C25-94A1-C4669308D223}" type="parTrans" cxnId="{A6923ABF-1E9B-4330-AD86-F194F89A43BA}">
      <dgm:prSet/>
      <dgm:spPr/>
      <dgm:t>
        <a:bodyPr/>
        <a:lstStyle/>
        <a:p>
          <a:endParaRPr lang="en-GB"/>
        </a:p>
      </dgm:t>
    </dgm:pt>
    <dgm:pt modelId="{CC7B5914-5402-4C1E-9C88-2D5B3328E3EF}" type="sibTrans" cxnId="{A6923ABF-1E9B-4330-AD86-F194F89A43BA}">
      <dgm:prSet/>
      <dgm:spPr/>
      <dgm:t>
        <a:bodyPr/>
        <a:lstStyle/>
        <a:p>
          <a:endParaRPr lang="en-GB"/>
        </a:p>
      </dgm:t>
    </dgm:pt>
    <dgm:pt modelId="{44A4F055-0663-4EBD-B227-90A5612D29DB}">
      <dgm:prSet phldrT="[Text]" custT="1"/>
      <dgm:spPr/>
      <dgm:t>
        <a:bodyPr/>
        <a:lstStyle/>
        <a:p>
          <a:r>
            <a:rPr lang="en-US" sz="1600" b="1" dirty="0"/>
            <a:t>Filter only the downtowns </a:t>
          </a:r>
          <a:r>
            <a:rPr lang="en-US" sz="1400" dirty="0"/>
            <a:t>as most business visitors will be traveling to downtowns</a:t>
          </a:r>
          <a:endParaRPr lang="en-GB" sz="1400" dirty="0"/>
        </a:p>
      </dgm:t>
    </dgm:pt>
    <dgm:pt modelId="{B3B7D1C6-9901-4E67-851E-ABC5A38B1C71}" type="parTrans" cxnId="{4735B9C1-0DA2-474B-8B79-190668051BB0}">
      <dgm:prSet/>
      <dgm:spPr/>
      <dgm:t>
        <a:bodyPr/>
        <a:lstStyle/>
        <a:p>
          <a:endParaRPr lang="en-GB"/>
        </a:p>
      </dgm:t>
    </dgm:pt>
    <dgm:pt modelId="{7020E922-9570-423B-B3F8-6B65C59BA662}" type="sibTrans" cxnId="{4735B9C1-0DA2-474B-8B79-190668051BB0}">
      <dgm:prSet/>
      <dgm:spPr/>
      <dgm:t>
        <a:bodyPr/>
        <a:lstStyle/>
        <a:p>
          <a:endParaRPr lang="en-GB"/>
        </a:p>
      </dgm:t>
    </dgm:pt>
    <dgm:pt modelId="{0F720E5A-CA80-4865-850F-FD3011637E76}">
      <dgm:prSet phldrT="[Text]" custT="1"/>
      <dgm:spPr/>
      <dgm:t>
        <a:bodyPr/>
        <a:lstStyle/>
        <a:p>
          <a:r>
            <a:rPr lang="en-US" sz="1800" dirty="0"/>
            <a:t>Cluster</a:t>
          </a:r>
          <a:r>
            <a:rPr lang="en-US" sz="1400" dirty="0"/>
            <a:t> the downtowns using </a:t>
          </a:r>
          <a:r>
            <a:rPr lang="en-US" sz="1600" b="1" dirty="0"/>
            <a:t>k-Means</a:t>
          </a:r>
          <a:r>
            <a:rPr lang="en-US" sz="1400" dirty="0"/>
            <a:t> by available Asian Restaurants</a:t>
          </a:r>
          <a:endParaRPr lang="en-GB" sz="1400" dirty="0"/>
        </a:p>
      </dgm:t>
    </dgm:pt>
    <dgm:pt modelId="{CE3AAC92-1C9A-4DFA-B39F-7A2684567508}" type="parTrans" cxnId="{7EC83FC8-5B2C-4689-B287-61C71BE32197}">
      <dgm:prSet/>
      <dgm:spPr/>
      <dgm:t>
        <a:bodyPr/>
        <a:lstStyle/>
        <a:p>
          <a:endParaRPr lang="en-GB"/>
        </a:p>
      </dgm:t>
    </dgm:pt>
    <dgm:pt modelId="{03A5AF57-0425-46F4-A1EF-391AE3DA04A0}" type="sibTrans" cxnId="{7EC83FC8-5B2C-4689-B287-61C71BE32197}">
      <dgm:prSet/>
      <dgm:spPr/>
      <dgm:t>
        <a:bodyPr/>
        <a:lstStyle/>
        <a:p>
          <a:endParaRPr lang="en-GB"/>
        </a:p>
      </dgm:t>
    </dgm:pt>
    <dgm:pt modelId="{962E3816-2392-421A-8D63-0F12FC0544C5}">
      <dgm:prSet phldrT="[Text]" custT="1"/>
      <dgm:spPr/>
      <dgm:t>
        <a:bodyPr/>
        <a:lstStyle/>
        <a:p>
          <a:r>
            <a:rPr lang="en-US" sz="1600" b="1" dirty="0"/>
            <a:t>Explore</a:t>
          </a:r>
          <a:r>
            <a:rPr lang="en-US" sz="1400" dirty="0"/>
            <a:t> the Asian Restaurants available in downtowns using </a:t>
          </a:r>
          <a:r>
            <a:rPr lang="en-US" sz="1600" b="1" dirty="0"/>
            <a:t>Foursquare API</a:t>
          </a:r>
          <a:endParaRPr lang="en-GB" sz="1400" b="1" dirty="0"/>
        </a:p>
      </dgm:t>
    </dgm:pt>
    <dgm:pt modelId="{2BDE965F-7D8A-42FE-B5EC-A22E3F03E07D}" type="parTrans" cxnId="{6E1F2276-EADB-411C-8E27-1E6FFF507C2E}">
      <dgm:prSet/>
      <dgm:spPr/>
      <dgm:t>
        <a:bodyPr/>
        <a:lstStyle/>
        <a:p>
          <a:endParaRPr lang="en-GB"/>
        </a:p>
      </dgm:t>
    </dgm:pt>
    <dgm:pt modelId="{5973C24C-1CD6-4319-966D-512D9833E2C7}" type="sibTrans" cxnId="{6E1F2276-EADB-411C-8E27-1E6FFF507C2E}">
      <dgm:prSet/>
      <dgm:spPr/>
      <dgm:t>
        <a:bodyPr/>
        <a:lstStyle/>
        <a:p>
          <a:endParaRPr lang="en-GB"/>
        </a:p>
      </dgm:t>
    </dgm:pt>
    <dgm:pt modelId="{3F5EFF43-A23D-49AA-BFC9-ABF1833B89E1}">
      <dgm:prSet phldrT="[Text]"/>
      <dgm:spPr/>
      <dgm:t>
        <a:bodyPr/>
        <a:lstStyle/>
        <a:p>
          <a:r>
            <a:rPr lang="en-US" dirty="0"/>
            <a:t>Find the cluster where maximum number of </a:t>
          </a:r>
          <a:r>
            <a:rPr lang="en-US" dirty="0" err="1"/>
            <a:t>asian</a:t>
          </a:r>
          <a:r>
            <a:rPr lang="en-US" dirty="0"/>
            <a:t> restaurants available</a:t>
          </a:r>
          <a:endParaRPr lang="en-GB" dirty="0"/>
        </a:p>
      </dgm:t>
    </dgm:pt>
    <dgm:pt modelId="{B2AC8C09-5F98-4892-BA5F-2EEEA6FAD202}" type="parTrans" cxnId="{D77F3AFC-DD12-425A-A751-28D76A09530B}">
      <dgm:prSet/>
      <dgm:spPr/>
      <dgm:t>
        <a:bodyPr/>
        <a:lstStyle/>
        <a:p>
          <a:endParaRPr lang="en-GB"/>
        </a:p>
      </dgm:t>
    </dgm:pt>
    <dgm:pt modelId="{FF49E453-0321-4761-A191-2C00ED729A47}" type="sibTrans" cxnId="{D77F3AFC-DD12-425A-A751-28D76A09530B}">
      <dgm:prSet/>
      <dgm:spPr/>
      <dgm:t>
        <a:bodyPr/>
        <a:lstStyle/>
        <a:p>
          <a:endParaRPr lang="en-GB"/>
        </a:p>
      </dgm:t>
    </dgm:pt>
    <dgm:pt modelId="{D2DAF4D8-6FB0-4721-BE49-B8EF6BF9971F}">
      <dgm:prSet phldrT="[Text]" custT="1"/>
      <dgm:spPr/>
      <dgm:t>
        <a:bodyPr/>
        <a:lstStyle/>
        <a:p>
          <a:r>
            <a:rPr lang="en-US" sz="1400" dirty="0"/>
            <a:t>Find the </a:t>
          </a:r>
          <a:r>
            <a:rPr lang="en-US" sz="1600" b="1" dirty="0"/>
            <a:t>ratings</a:t>
          </a:r>
          <a:r>
            <a:rPr lang="en-US" sz="1400" dirty="0"/>
            <a:t> of the restaurants using </a:t>
          </a:r>
          <a:r>
            <a:rPr lang="en-US" sz="1600" b="1" dirty="0"/>
            <a:t>Foursquare API</a:t>
          </a:r>
          <a:endParaRPr lang="en-GB" sz="1600" b="1" dirty="0"/>
        </a:p>
      </dgm:t>
    </dgm:pt>
    <dgm:pt modelId="{0DBDB478-2C76-4CD8-A87C-548B8C04ABC5}" type="parTrans" cxnId="{F48D4417-785A-40A6-9C5E-463844B132C4}">
      <dgm:prSet/>
      <dgm:spPr/>
      <dgm:t>
        <a:bodyPr/>
        <a:lstStyle/>
        <a:p>
          <a:endParaRPr lang="en-GB"/>
        </a:p>
      </dgm:t>
    </dgm:pt>
    <dgm:pt modelId="{F4205DC4-8502-4668-AE6C-306CE8C40B21}" type="sibTrans" cxnId="{F48D4417-785A-40A6-9C5E-463844B132C4}">
      <dgm:prSet/>
      <dgm:spPr/>
      <dgm:t>
        <a:bodyPr/>
        <a:lstStyle/>
        <a:p>
          <a:endParaRPr lang="en-GB"/>
        </a:p>
      </dgm:t>
    </dgm:pt>
    <dgm:pt modelId="{B7D43721-D469-40F5-899A-3F9517E7EBFA}">
      <dgm:prSet phldrT="[Text]" custT="1"/>
      <dgm:spPr/>
      <dgm:t>
        <a:bodyPr/>
        <a:lstStyle/>
        <a:p>
          <a:r>
            <a:rPr lang="en-US" sz="1600" b="1" dirty="0"/>
            <a:t>Sort and conclude the highly rated restaurant</a:t>
          </a:r>
          <a:endParaRPr lang="en-GB" sz="1600" b="1" dirty="0"/>
        </a:p>
      </dgm:t>
    </dgm:pt>
    <dgm:pt modelId="{ED406027-C6E8-44EE-9C2B-BA097A2E76D7}" type="parTrans" cxnId="{E005EFC7-296A-469D-908C-E64965F68009}">
      <dgm:prSet/>
      <dgm:spPr/>
      <dgm:t>
        <a:bodyPr/>
        <a:lstStyle/>
        <a:p>
          <a:endParaRPr lang="en-GB"/>
        </a:p>
      </dgm:t>
    </dgm:pt>
    <dgm:pt modelId="{E2AFDCE7-D05F-475D-AC2D-BD7A3EAA79DF}" type="sibTrans" cxnId="{E005EFC7-296A-469D-908C-E64965F68009}">
      <dgm:prSet/>
      <dgm:spPr/>
      <dgm:t>
        <a:bodyPr/>
        <a:lstStyle/>
        <a:p>
          <a:endParaRPr lang="en-GB"/>
        </a:p>
      </dgm:t>
    </dgm:pt>
    <dgm:pt modelId="{6CF0BB0C-9119-4AA4-A9A6-EA1AC4CC710C}" type="pres">
      <dgm:prSet presAssocID="{2A85819E-DF80-4267-BC39-6694443D5CDA}" presName="Name0" presStyleCnt="0">
        <dgm:presLayoutVars>
          <dgm:dir/>
          <dgm:animLvl val="lvl"/>
          <dgm:resizeHandles val="exact"/>
        </dgm:presLayoutVars>
      </dgm:prSet>
      <dgm:spPr/>
    </dgm:pt>
    <dgm:pt modelId="{9653230F-07D1-496D-B00B-C0D117BC6ACC}" type="pres">
      <dgm:prSet presAssocID="{B7D43721-D469-40F5-899A-3F9517E7EBFA}" presName="boxAndChildren" presStyleCnt="0"/>
      <dgm:spPr/>
    </dgm:pt>
    <dgm:pt modelId="{1640A0ED-E1A3-4B4C-A291-23E49BDA8741}" type="pres">
      <dgm:prSet presAssocID="{B7D43721-D469-40F5-899A-3F9517E7EBFA}" presName="parentTextBox" presStyleLbl="node1" presStyleIdx="0" presStyleCnt="9"/>
      <dgm:spPr/>
    </dgm:pt>
    <dgm:pt modelId="{F6F48FAB-650C-41BE-AFED-1639B2778A80}" type="pres">
      <dgm:prSet presAssocID="{F4205DC4-8502-4668-AE6C-306CE8C40B21}" presName="sp" presStyleCnt="0"/>
      <dgm:spPr/>
    </dgm:pt>
    <dgm:pt modelId="{8B94F578-8457-4173-97E5-D45937DCA719}" type="pres">
      <dgm:prSet presAssocID="{D2DAF4D8-6FB0-4721-BE49-B8EF6BF9971F}" presName="arrowAndChildren" presStyleCnt="0"/>
      <dgm:spPr/>
    </dgm:pt>
    <dgm:pt modelId="{95BC9D8F-76C7-48C6-BEF2-76DE6FDE8F36}" type="pres">
      <dgm:prSet presAssocID="{D2DAF4D8-6FB0-4721-BE49-B8EF6BF9971F}" presName="parentTextArrow" presStyleLbl="node1" presStyleIdx="1" presStyleCnt="9"/>
      <dgm:spPr/>
    </dgm:pt>
    <dgm:pt modelId="{350072F0-6B6F-49B0-8489-4E2FC01278E8}" type="pres">
      <dgm:prSet presAssocID="{FF49E453-0321-4761-A191-2C00ED729A47}" presName="sp" presStyleCnt="0"/>
      <dgm:spPr/>
    </dgm:pt>
    <dgm:pt modelId="{9FA38061-DA37-4BCE-9991-E913DEBD9D59}" type="pres">
      <dgm:prSet presAssocID="{3F5EFF43-A23D-49AA-BFC9-ABF1833B89E1}" presName="arrowAndChildren" presStyleCnt="0"/>
      <dgm:spPr/>
    </dgm:pt>
    <dgm:pt modelId="{237D1935-65EF-4C5C-98F5-627EC0239C80}" type="pres">
      <dgm:prSet presAssocID="{3F5EFF43-A23D-49AA-BFC9-ABF1833B89E1}" presName="parentTextArrow" presStyleLbl="node1" presStyleIdx="2" presStyleCnt="9"/>
      <dgm:spPr/>
    </dgm:pt>
    <dgm:pt modelId="{2300066B-0237-46E7-AEFA-8E5D90029CBB}" type="pres">
      <dgm:prSet presAssocID="{03A5AF57-0425-46F4-A1EF-391AE3DA04A0}" presName="sp" presStyleCnt="0"/>
      <dgm:spPr/>
    </dgm:pt>
    <dgm:pt modelId="{4FB367F3-F664-4278-91D0-4452A66CA0BE}" type="pres">
      <dgm:prSet presAssocID="{0F720E5A-CA80-4865-850F-FD3011637E76}" presName="arrowAndChildren" presStyleCnt="0"/>
      <dgm:spPr/>
    </dgm:pt>
    <dgm:pt modelId="{F34D9EB9-1700-47F5-A77F-E121F2FE64F5}" type="pres">
      <dgm:prSet presAssocID="{0F720E5A-CA80-4865-850F-FD3011637E76}" presName="parentTextArrow" presStyleLbl="node1" presStyleIdx="3" presStyleCnt="9"/>
      <dgm:spPr/>
    </dgm:pt>
    <dgm:pt modelId="{876C4A5A-16EA-47D9-A25A-4E7E0F0CB8DB}" type="pres">
      <dgm:prSet presAssocID="{5973C24C-1CD6-4319-966D-512D9833E2C7}" presName="sp" presStyleCnt="0"/>
      <dgm:spPr/>
    </dgm:pt>
    <dgm:pt modelId="{E063AA4E-8161-44E1-98AE-25BFE058E0AA}" type="pres">
      <dgm:prSet presAssocID="{962E3816-2392-421A-8D63-0F12FC0544C5}" presName="arrowAndChildren" presStyleCnt="0"/>
      <dgm:spPr/>
    </dgm:pt>
    <dgm:pt modelId="{F25F11A9-BA2A-4CC0-A8FA-FDF02496EB3D}" type="pres">
      <dgm:prSet presAssocID="{962E3816-2392-421A-8D63-0F12FC0544C5}" presName="parentTextArrow" presStyleLbl="node1" presStyleIdx="4" presStyleCnt="9"/>
      <dgm:spPr/>
    </dgm:pt>
    <dgm:pt modelId="{D218E18F-A6E8-440F-A4D9-E72E64A37EC7}" type="pres">
      <dgm:prSet presAssocID="{7020E922-9570-423B-B3F8-6B65C59BA662}" presName="sp" presStyleCnt="0"/>
      <dgm:spPr/>
    </dgm:pt>
    <dgm:pt modelId="{CCCD84FF-A1CD-4666-A71D-2770C6921E04}" type="pres">
      <dgm:prSet presAssocID="{44A4F055-0663-4EBD-B227-90A5612D29DB}" presName="arrowAndChildren" presStyleCnt="0"/>
      <dgm:spPr/>
    </dgm:pt>
    <dgm:pt modelId="{107EA3D9-DB44-49C5-AC83-EEFB1E4F6613}" type="pres">
      <dgm:prSet presAssocID="{44A4F055-0663-4EBD-B227-90A5612D29DB}" presName="parentTextArrow" presStyleLbl="node1" presStyleIdx="5" presStyleCnt="9"/>
      <dgm:spPr/>
    </dgm:pt>
    <dgm:pt modelId="{F0E45514-B19A-4AB3-A289-EDBD5093FFD4}" type="pres">
      <dgm:prSet presAssocID="{CC7B5914-5402-4C1E-9C88-2D5B3328E3EF}" presName="sp" presStyleCnt="0"/>
      <dgm:spPr/>
    </dgm:pt>
    <dgm:pt modelId="{AF95E35C-B5B0-4796-B2AD-AF9CA15FB393}" type="pres">
      <dgm:prSet presAssocID="{4CD3E943-CE14-4D9B-AD08-D00F609600DC}" presName="arrowAndChildren" presStyleCnt="0"/>
      <dgm:spPr/>
    </dgm:pt>
    <dgm:pt modelId="{F4F877F2-2BBF-4FE4-9F62-25013D5BCC16}" type="pres">
      <dgm:prSet presAssocID="{4CD3E943-CE14-4D9B-AD08-D00F609600DC}" presName="parentTextArrow" presStyleLbl="node1" presStyleIdx="6" presStyleCnt="9"/>
      <dgm:spPr/>
    </dgm:pt>
    <dgm:pt modelId="{A6334840-3183-4A4D-835B-10668832F210}" type="pres">
      <dgm:prSet presAssocID="{4519B84D-0CE4-4931-B2A9-B5415DCF5D3A}" presName="sp" presStyleCnt="0"/>
      <dgm:spPr/>
    </dgm:pt>
    <dgm:pt modelId="{501869BB-C13F-4D1E-892E-B6F5BFC1606F}" type="pres">
      <dgm:prSet presAssocID="{CF05625F-5656-448B-80BE-1362E17F02C9}" presName="arrowAndChildren" presStyleCnt="0"/>
      <dgm:spPr/>
    </dgm:pt>
    <dgm:pt modelId="{5E1C3759-76A6-45DB-BD40-8E0FCA43C08B}" type="pres">
      <dgm:prSet presAssocID="{CF05625F-5656-448B-80BE-1362E17F02C9}" presName="parentTextArrow" presStyleLbl="node1" presStyleIdx="7" presStyleCnt="9"/>
      <dgm:spPr/>
    </dgm:pt>
    <dgm:pt modelId="{5E2DAE76-B200-4942-8D03-4AADDDFBA383}" type="pres">
      <dgm:prSet presAssocID="{572E8B43-989D-4D4F-8BA6-2803F7CD0533}" presName="sp" presStyleCnt="0"/>
      <dgm:spPr/>
    </dgm:pt>
    <dgm:pt modelId="{44984CDE-E1BE-4150-9BC5-D75D38D8D7A6}" type="pres">
      <dgm:prSet presAssocID="{6CE4A251-7562-4D8C-936F-AD5F47F8A779}" presName="arrowAndChildren" presStyleCnt="0"/>
      <dgm:spPr/>
    </dgm:pt>
    <dgm:pt modelId="{868CED54-FA4C-4903-ACD1-566C48D0FC81}" type="pres">
      <dgm:prSet presAssocID="{6CE4A251-7562-4D8C-936F-AD5F47F8A779}" presName="parentTextArrow" presStyleLbl="node1" presStyleIdx="8" presStyleCnt="9"/>
      <dgm:spPr/>
    </dgm:pt>
  </dgm:ptLst>
  <dgm:cxnLst>
    <dgm:cxn modelId="{11AEF512-FA90-4006-8F7D-4932B33CCE3E}" type="presOf" srcId="{2A85819E-DF80-4267-BC39-6694443D5CDA}" destId="{6CF0BB0C-9119-4AA4-A9A6-EA1AC4CC710C}" srcOrd="0" destOrd="0" presId="urn:microsoft.com/office/officeart/2005/8/layout/process4"/>
    <dgm:cxn modelId="{F48D4417-785A-40A6-9C5E-463844B132C4}" srcId="{2A85819E-DF80-4267-BC39-6694443D5CDA}" destId="{D2DAF4D8-6FB0-4721-BE49-B8EF6BF9971F}" srcOrd="7" destOrd="0" parTransId="{0DBDB478-2C76-4CD8-A87C-548B8C04ABC5}" sibTransId="{F4205DC4-8502-4668-AE6C-306CE8C40B21}"/>
    <dgm:cxn modelId="{A9583923-B9AC-4A86-BF19-1D9624E954E0}" srcId="{2A85819E-DF80-4267-BC39-6694443D5CDA}" destId="{6CE4A251-7562-4D8C-936F-AD5F47F8A779}" srcOrd="0" destOrd="0" parTransId="{F121E8F6-23F8-4595-9B40-75B9005553E6}" sibTransId="{572E8B43-989D-4D4F-8BA6-2803F7CD0533}"/>
    <dgm:cxn modelId="{57D67E25-7685-4AE0-A97D-596C7796F5D5}" type="presOf" srcId="{44A4F055-0663-4EBD-B227-90A5612D29DB}" destId="{107EA3D9-DB44-49C5-AC83-EEFB1E4F6613}" srcOrd="0" destOrd="0" presId="urn:microsoft.com/office/officeart/2005/8/layout/process4"/>
    <dgm:cxn modelId="{FAF5292F-EAD1-4847-B08C-01BF78E6048F}" type="presOf" srcId="{962E3816-2392-421A-8D63-0F12FC0544C5}" destId="{F25F11A9-BA2A-4CC0-A8FA-FDF02496EB3D}" srcOrd="0" destOrd="0" presId="urn:microsoft.com/office/officeart/2005/8/layout/process4"/>
    <dgm:cxn modelId="{E08D7F5B-1096-45CE-92C4-9ABFFB71DA24}" type="presOf" srcId="{CF05625F-5656-448B-80BE-1362E17F02C9}" destId="{5E1C3759-76A6-45DB-BD40-8E0FCA43C08B}" srcOrd="0" destOrd="0" presId="urn:microsoft.com/office/officeart/2005/8/layout/process4"/>
    <dgm:cxn modelId="{AB562F4D-4641-4B73-B984-6087E2C4E947}" type="presOf" srcId="{4CD3E943-CE14-4D9B-AD08-D00F609600DC}" destId="{F4F877F2-2BBF-4FE4-9F62-25013D5BCC16}" srcOrd="0" destOrd="0" presId="urn:microsoft.com/office/officeart/2005/8/layout/process4"/>
    <dgm:cxn modelId="{9E94E66D-E0F7-413E-AD96-8E4B09D04491}" type="presOf" srcId="{0F720E5A-CA80-4865-850F-FD3011637E76}" destId="{F34D9EB9-1700-47F5-A77F-E121F2FE64F5}" srcOrd="0" destOrd="0" presId="urn:microsoft.com/office/officeart/2005/8/layout/process4"/>
    <dgm:cxn modelId="{6E1F2276-EADB-411C-8E27-1E6FFF507C2E}" srcId="{2A85819E-DF80-4267-BC39-6694443D5CDA}" destId="{962E3816-2392-421A-8D63-0F12FC0544C5}" srcOrd="4" destOrd="0" parTransId="{2BDE965F-7D8A-42FE-B5EC-A22E3F03E07D}" sibTransId="{5973C24C-1CD6-4319-966D-512D9833E2C7}"/>
    <dgm:cxn modelId="{BE4BF78D-C31A-41AF-A4E9-2427F90F915C}" type="presOf" srcId="{6CE4A251-7562-4D8C-936F-AD5F47F8A779}" destId="{868CED54-FA4C-4903-ACD1-566C48D0FC81}" srcOrd="0" destOrd="0" presId="urn:microsoft.com/office/officeart/2005/8/layout/process4"/>
    <dgm:cxn modelId="{2C4BA18F-9F54-49A0-8D0C-BBBEFE2EA909}" srcId="{2A85819E-DF80-4267-BC39-6694443D5CDA}" destId="{CF05625F-5656-448B-80BE-1362E17F02C9}" srcOrd="1" destOrd="0" parTransId="{F14292B5-021E-4B8E-8EC5-8DF9E4F0EB68}" sibTransId="{4519B84D-0CE4-4931-B2A9-B5415DCF5D3A}"/>
    <dgm:cxn modelId="{4793829A-1DF3-4FC3-8F20-0CEA94739421}" type="presOf" srcId="{B7D43721-D469-40F5-899A-3F9517E7EBFA}" destId="{1640A0ED-E1A3-4B4C-A291-23E49BDA8741}" srcOrd="0" destOrd="0" presId="urn:microsoft.com/office/officeart/2005/8/layout/process4"/>
    <dgm:cxn modelId="{A6923ABF-1E9B-4330-AD86-F194F89A43BA}" srcId="{2A85819E-DF80-4267-BC39-6694443D5CDA}" destId="{4CD3E943-CE14-4D9B-AD08-D00F609600DC}" srcOrd="2" destOrd="0" parTransId="{9D4441B3-8DC3-4C25-94A1-C4669308D223}" sibTransId="{CC7B5914-5402-4C1E-9C88-2D5B3328E3EF}"/>
    <dgm:cxn modelId="{4735B9C1-0DA2-474B-8B79-190668051BB0}" srcId="{2A85819E-DF80-4267-BC39-6694443D5CDA}" destId="{44A4F055-0663-4EBD-B227-90A5612D29DB}" srcOrd="3" destOrd="0" parTransId="{B3B7D1C6-9901-4E67-851E-ABC5A38B1C71}" sibTransId="{7020E922-9570-423B-B3F8-6B65C59BA662}"/>
    <dgm:cxn modelId="{E005EFC7-296A-469D-908C-E64965F68009}" srcId="{2A85819E-DF80-4267-BC39-6694443D5CDA}" destId="{B7D43721-D469-40F5-899A-3F9517E7EBFA}" srcOrd="8" destOrd="0" parTransId="{ED406027-C6E8-44EE-9C2B-BA097A2E76D7}" sibTransId="{E2AFDCE7-D05F-475D-AC2D-BD7A3EAA79DF}"/>
    <dgm:cxn modelId="{7EC83FC8-5B2C-4689-B287-61C71BE32197}" srcId="{2A85819E-DF80-4267-BC39-6694443D5CDA}" destId="{0F720E5A-CA80-4865-850F-FD3011637E76}" srcOrd="5" destOrd="0" parTransId="{CE3AAC92-1C9A-4DFA-B39F-7A2684567508}" sibTransId="{03A5AF57-0425-46F4-A1EF-391AE3DA04A0}"/>
    <dgm:cxn modelId="{F6E704C9-B99C-4CE7-9031-704DBC052A28}" type="presOf" srcId="{D2DAF4D8-6FB0-4721-BE49-B8EF6BF9971F}" destId="{95BC9D8F-76C7-48C6-BEF2-76DE6FDE8F36}" srcOrd="0" destOrd="0" presId="urn:microsoft.com/office/officeart/2005/8/layout/process4"/>
    <dgm:cxn modelId="{D57188D2-4523-4795-BF8A-F1EE7CFCF660}" type="presOf" srcId="{3F5EFF43-A23D-49AA-BFC9-ABF1833B89E1}" destId="{237D1935-65EF-4C5C-98F5-627EC0239C80}" srcOrd="0" destOrd="0" presId="urn:microsoft.com/office/officeart/2005/8/layout/process4"/>
    <dgm:cxn modelId="{D77F3AFC-DD12-425A-A751-28D76A09530B}" srcId="{2A85819E-DF80-4267-BC39-6694443D5CDA}" destId="{3F5EFF43-A23D-49AA-BFC9-ABF1833B89E1}" srcOrd="6" destOrd="0" parTransId="{B2AC8C09-5F98-4892-BA5F-2EEEA6FAD202}" sibTransId="{FF49E453-0321-4761-A191-2C00ED729A47}"/>
    <dgm:cxn modelId="{BF79A587-C0E7-48C0-BAE4-012880A99F15}" type="presParOf" srcId="{6CF0BB0C-9119-4AA4-A9A6-EA1AC4CC710C}" destId="{9653230F-07D1-496D-B00B-C0D117BC6ACC}" srcOrd="0" destOrd="0" presId="urn:microsoft.com/office/officeart/2005/8/layout/process4"/>
    <dgm:cxn modelId="{E0BCFE7B-1525-464A-AFB4-8E7931CAC688}" type="presParOf" srcId="{9653230F-07D1-496D-B00B-C0D117BC6ACC}" destId="{1640A0ED-E1A3-4B4C-A291-23E49BDA8741}" srcOrd="0" destOrd="0" presId="urn:microsoft.com/office/officeart/2005/8/layout/process4"/>
    <dgm:cxn modelId="{EB39E71F-B4A6-4872-8AB0-A3E22C51995B}" type="presParOf" srcId="{6CF0BB0C-9119-4AA4-A9A6-EA1AC4CC710C}" destId="{F6F48FAB-650C-41BE-AFED-1639B2778A80}" srcOrd="1" destOrd="0" presId="urn:microsoft.com/office/officeart/2005/8/layout/process4"/>
    <dgm:cxn modelId="{272475F7-8EAA-40F4-8715-DF78452B6E11}" type="presParOf" srcId="{6CF0BB0C-9119-4AA4-A9A6-EA1AC4CC710C}" destId="{8B94F578-8457-4173-97E5-D45937DCA719}" srcOrd="2" destOrd="0" presId="urn:microsoft.com/office/officeart/2005/8/layout/process4"/>
    <dgm:cxn modelId="{ABC7EA8F-E4C5-4D6B-BCAF-9F76E1B940CE}" type="presParOf" srcId="{8B94F578-8457-4173-97E5-D45937DCA719}" destId="{95BC9D8F-76C7-48C6-BEF2-76DE6FDE8F36}" srcOrd="0" destOrd="0" presId="urn:microsoft.com/office/officeart/2005/8/layout/process4"/>
    <dgm:cxn modelId="{84D6E2FC-2570-46D3-8BE1-09EA15B93C64}" type="presParOf" srcId="{6CF0BB0C-9119-4AA4-A9A6-EA1AC4CC710C}" destId="{350072F0-6B6F-49B0-8489-4E2FC01278E8}" srcOrd="3" destOrd="0" presId="urn:microsoft.com/office/officeart/2005/8/layout/process4"/>
    <dgm:cxn modelId="{0D8E2DC3-7DE1-4E9B-AA00-7E0B11729AA4}" type="presParOf" srcId="{6CF0BB0C-9119-4AA4-A9A6-EA1AC4CC710C}" destId="{9FA38061-DA37-4BCE-9991-E913DEBD9D59}" srcOrd="4" destOrd="0" presId="urn:microsoft.com/office/officeart/2005/8/layout/process4"/>
    <dgm:cxn modelId="{AD2AC813-AA03-40FC-91E0-FC2F4431DBAB}" type="presParOf" srcId="{9FA38061-DA37-4BCE-9991-E913DEBD9D59}" destId="{237D1935-65EF-4C5C-98F5-627EC0239C80}" srcOrd="0" destOrd="0" presId="urn:microsoft.com/office/officeart/2005/8/layout/process4"/>
    <dgm:cxn modelId="{3F7F5485-707B-416C-BB3E-DC4F3E5CF8B0}" type="presParOf" srcId="{6CF0BB0C-9119-4AA4-A9A6-EA1AC4CC710C}" destId="{2300066B-0237-46E7-AEFA-8E5D90029CBB}" srcOrd="5" destOrd="0" presId="urn:microsoft.com/office/officeart/2005/8/layout/process4"/>
    <dgm:cxn modelId="{4222DBA4-9A39-4049-A0C6-440C451F4067}" type="presParOf" srcId="{6CF0BB0C-9119-4AA4-A9A6-EA1AC4CC710C}" destId="{4FB367F3-F664-4278-91D0-4452A66CA0BE}" srcOrd="6" destOrd="0" presId="urn:microsoft.com/office/officeart/2005/8/layout/process4"/>
    <dgm:cxn modelId="{55BE8564-FF3D-4C86-8B91-CCD5A81384BD}" type="presParOf" srcId="{4FB367F3-F664-4278-91D0-4452A66CA0BE}" destId="{F34D9EB9-1700-47F5-A77F-E121F2FE64F5}" srcOrd="0" destOrd="0" presId="urn:microsoft.com/office/officeart/2005/8/layout/process4"/>
    <dgm:cxn modelId="{A783C776-D4F9-4D3E-8587-5B3957EDFDC2}" type="presParOf" srcId="{6CF0BB0C-9119-4AA4-A9A6-EA1AC4CC710C}" destId="{876C4A5A-16EA-47D9-A25A-4E7E0F0CB8DB}" srcOrd="7" destOrd="0" presId="urn:microsoft.com/office/officeart/2005/8/layout/process4"/>
    <dgm:cxn modelId="{452D80D9-DE94-4B02-AE42-2335380D598D}" type="presParOf" srcId="{6CF0BB0C-9119-4AA4-A9A6-EA1AC4CC710C}" destId="{E063AA4E-8161-44E1-98AE-25BFE058E0AA}" srcOrd="8" destOrd="0" presId="urn:microsoft.com/office/officeart/2005/8/layout/process4"/>
    <dgm:cxn modelId="{4123032F-DF92-41EC-8EB3-3141BEF5C265}" type="presParOf" srcId="{E063AA4E-8161-44E1-98AE-25BFE058E0AA}" destId="{F25F11A9-BA2A-4CC0-A8FA-FDF02496EB3D}" srcOrd="0" destOrd="0" presId="urn:microsoft.com/office/officeart/2005/8/layout/process4"/>
    <dgm:cxn modelId="{1C63F399-91AB-4D99-AF6B-D5DDF199DF07}" type="presParOf" srcId="{6CF0BB0C-9119-4AA4-A9A6-EA1AC4CC710C}" destId="{D218E18F-A6E8-440F-A4D9-E72E64A37EC7}" srcOrd="9" destOrd="0" presId="urn:microsoft.com/office/officeart/2005/8/layout/process4"/>
    <dgm:cxn modelId="{7DD2566C-1B73-4F98-B37B-07227C34B529}" type="presParOf" srcId="{6CF0BB0C-9119-4AA4-A9A6-EA1AC4CC710C}" destId="{CCCD84FF-A1CD-4666-A71D-2770C6921E04}" srcOrd="10" destOrd="0" presId="urn:microsoft.com/office/officeart/2005/8/layout/process4"/>
    <dgm:cxn modelId="{494420F9-C333-45DF-9E91-5C8612A3B0FD}" type="presParOf" srcId="{CCCD84FF-A1CD-4666-A71D-2770C6921E04}" destId="{107EA3D9-DB44-49C5-AC83-EEFB1E4F6613}" srcOrd="0" destOrd="0" presId="urn:microsoft.com/office/officeart/2005/8/layout/process4"/>
    <dgm:cxn modelId="{7EC79098-CD2B-4537-B879-EACFBAC92D2E}" type="presParOf" srcId="{6CF0BB0C-9119-4AA4-A9A6-EA1AC4CC710C}" destId="{F0E45514-B19A-4AB3-A289-EDBD5093FFD4}" srcOrd="11" destOrd="0" presId="urn:microsoft.com/office/officeart/2005/8/layout/process4"/>
    <dgm:cxn modelId="{3447A70C-7C8A-49AC-ACC3-089F57647CB8}" type="presParOf" srcId="{6CF0BB0C-9119-4AA4-A9A6-EA1AC4CC710C}" destId="{AF95E35C-B5B0-4796-B2AD-AF9CA15FB393}" srcOrd="12" destOrd="0" presId="urn:microsoft.com/office/officeart/2005/8/layout/process4"/>
    <dgm:cxn modelId="{3E23BE32-2F7F-4EA9-AC5A-87C7BF88CBA6}" type="presParOf" srcId="{AF95E35C-B5B0-4796-B2AD-AF9CA15FB393}" destId="{F4F877F2-2BBF-4FE4-9F62-25013D5BCC16}" srcOrd="0" destOrd="0" presId="urn:microsoft.com/office/officeart/2005/8/layout/process4"/>
    <dgm:cxn modelId="{5C9734EF-6773-49BE-AAC5-C6A647D36894}" type="presParOf" srcId="{6CF0BB0C-9119-4AA4-A9A6-EA1AC4CC710C}" destId="{A6334840-3183-4A4D-835B-10668832F210}" srcOrd="13" destOrd="0" presId="urn:microsoft.com/office/officeart/2005/8/layout/process4"/>
    <dgm:cxn modelId="{3EB2FC0A-B46B-42A0-A651-EB9C3B071CED}" type="presParOf" srcId="{6CF0BB0C-9119-4AA4-A9A6-EA1AC4CC710C}" destId="{501869BB-C13F-4D1E-892E-B6F5BFC1606F}" srcOrd="14" destOrd="0" presId="urn:microsoft.com/office/officeart/2005/8/layout/process4"/>
    <dgm:cxn modelId="{14875830-09A2-4271-8645-CF420493E4A2}" type="presParOf" srcId="{501869BB-C13F-4D1E-892E-B6F5BFC1606F}" destId="{5E1C3759-76A6-45DB-BD40-8E0FCA43C08B}" srcOrd="0" destOrd="0" presId="urn:microsoft.com/office/officeart/2005/8/layout/process4"/>
    <dgm:cxn modelId="{EA94870B-AAD9-4EFB-9752-FE1A7A4773C7}" type="presParOf" srcId="{6CF0BB0C-9119-4AA4-A9A6-EA1AC4CC710C}" destId="{5E2DAE76-B200-4942-8D03-4AADDDFBA383}" srcOrd="15" destOrd="0" presId="urn:microsoft.com/office/officeart/2005/8/layout/process4"/>
    <dgm:cxn modelId="{50A954BE-92DC-42F5-945E-5F1109474F6F}" type="presParOf" srcId="{6CF0BB0C-9119-4AA4-A9A6-EA1AC4CC710C}" destId="{44984CDE-E1BE-4150-9BC5-D75D38D8D7A6}" srcOrd="16" destOrd="0" presId="urn:microsoft.com/office/officeart/2005/8/layout/process4"/>
    <dgm:cxn modelId="{942819AC-51BA-4ECF-8097-B6C5F804A6F6}" type="presParOf" srcId="{44984CDE-E1BE-4150-9BC5-D75D38D8D7A6}" destId="{868CED54-FA4C-4903-ACD1-566C48D0FC8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0A0ED-E1A3-4B4C-A291-23E49BDA8741}">
      <dsp:nvSpPr>
        <dsp:cNvPr id="0" name=""/>
        <dsp:cNvSpPr/>
      </dsp:nvSpPr>
      <dsp:spPr>
        <a:xfrm>
          <a:off x="0" y="5006335"/>
          <a:ext cx="9249144" cy="410765"/>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Sort and conclude the highly rated restaurant</a:t>
          </a:r>
          <a:endParaRPr lang="en-GB" sz="1600" b="1" kern="1200" dirty="0"/>
        </a:p>
      </dsp:txBody>
      <dsp:txXfrm>
        <a:off x="0" y="5006335"/>
        <a:ext cx="9249144" cy="410765"/>
      </dsp:txXfrm>
    </dsp:sp>
    <dsp:sp modelId="{95BC9D8F-76C7-48C6-BEF2-76DE6FDE8F36}">
      <dsp:nvSpPr>
        <dsp:cNvPr id="0" name=""/>
        <dsp:cNvSpPr/>
      </dsp:nvSpPr>
      <dsp:spPr>
        <a:xfrm rot="10800000">
          <a:off x="0" y="4380738"/>
          <a:ext cx="9249144" cy="631757"/>
        </a:xfrm>
        <a:prstGeom prst="upArrowCallout">
          <a:avLst/>
        </a:prstGeom>
        <a:gradFill rotWithShape="0">
          <a:gsLst>
            <a:gs pos="0">
              <a:schemeClr val="accent4">
                <a:hueOff val="1225111"/>
                <a:satOff val="-5097"/>
                <a:lumOff val="1201"/>
                <a:alphaOff val="0"/>
                <a:lumMod val="110000"/>
                <a:satMod val="105000"/>
                <a:tint val="67000"/>
              </a:schemeClr>
            </a:gs>
            <a:gs pos="50000">
              <a:schemeClr val="accent4">
                <a:hueOff val="1225111"/>
                <a:satOff val="-5097"/>
                <a:lumOff val="1201"/>
                <a:alphaOff val="0"/>
                <a:lumMod val="105000"/>
                <a:satMod val="103000"/>
                <a:tint val="73000"/>
              </a:schemeClr>
            </a:gs>
            <a:gs pos="100000">
              <a:schemeClr val="accent4">
                <a:hueOff val="1225111"/>
                <a:satOff val="-5097"/>
                <a:lumOff val="120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Find the </a:t>
          </a:r>
          <a:r>
            <a:rPr lang="en-US" sz="1600" b="1" kern="1200" dirty="0"/>
            <a:t>ratings</a:t>
          </a:r>
          <a:r>
            <a:rPr lang="en-US" sz="1400" kern="1200" dirty="0"/>
            <a:t> of the restaurants using </a:t>
          </a:r>
          <a:r>
            <a:rPr lang="en-US" sz="1600" b="1" kern="1200" dirty="0"/>
            <a:t>Foursquare API</a:t>
          </a:r>
          <a:endParaRPr lang="en-GB" sz="1600" b="1" kern="1200" dirty="0"/>
        </a:p>
      </dsp:txBody>
      <dsp:txXfrm rot="10800000">
        <a:off x="0" y="4380738"/>
        <a:ext cx="9249144" cy="410497"/>
      </dsp:txXfrm>
    </dsp:sp>
    <dsp:sp modelId="{237D1935-65EF-4C5C-98F5-627EC0239C80}">
      <dsp:nvSpPr>
        <dsp:cNvPr id="0" name=""/>
        <dsp:cNvSpPr/>
      </dsp:nvSpPr>
      <dsp:spPr>
        <a:xfrm rot="10800000">
          <a:off x="0" y="3755142"/>
          <a:ext cx="9249144" cy="631757"/>
        </a:xfrm>
        <a:prstGeom prst="upArrowCallout">
          <a:avLst/>
        </a:prstGeom>
        <a:gradFill rotWithShape="0">
          <a:gsLst>
            <a:gs pos="0">
              <a:schemeClr val="accent4">
                <a:hueOff val="2450223"/>
                <a:satOff val="-10194"/>
                <a:lumOff val="2402"/>
                <a:alphaOff val="0"/>
                <a:lumMod val="110000"/>
                <a:satMod val="105000"/>
                <a:tint val="67000"/>
              </a:schemeClr>
            </a:gs>
            <a:gs pos="50000">
              <a:schemeClr val="accent4">
                <a:hueOff val="2450223"/>
                <a:satOff val="-10194"/>
                <a:lumOff val="2402"/>
                <a:alphaOff val="0"/>
                <a:lumMod val="105000"/>
                <a:satMod val="103000"/>
                <a:tint val="73000"/>
              </a:schemeClr>
            </a:gs>
            <a:gs pos="100000">
              <a:schemeClr val="accent4">
                <a:hueOff val="2450223"/>
                <a:satOff val="-10194"/>
                <a:lumOff val="2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Find the cluster where maximum number of </a:t>
          </a:r>
          <a:r>
            <a:rPr lang="en-US" sz="1400" kern="1200" dirty="0" err="1"/>
            <a:t>asian</a:t>
          </a:r>
          <a:r>
            <a:rPr lang="en-US" sz="1400" kern="1200" dirty="0"/>
            <a:t> restaurants available</a:t>
          </a:r>
          <a:endParaRPr lang="en-GB" sz="1400" kern="1200" dirty="0"/>
        </a:p>
      </dsp:txBody>
      <dsp:txXfrm rot="10800000">
        <a:off x="0" y="3755142"/>
        <a:ext cx="9249144" cy="410497"/>
      </dsp:txXfrm>
    </dsp:sp>
    <dsp:sp modelId="{F34D9EB9-1700-47F5-A77F-E121F2FE64F5}">
      <dsp:nvSpPr>
        <dsp:cNvPr id="0" name=""/>
        <dsp:cNvSpPr/>
      </dsp:nvSpPr>
      <dsp:spPr>
        <a:xfrm rot="10800000">
          <a:off x="0" y="3129546"/>
          <a:ext cx="9249144" cy="631757"/>
        </a:xfrm>
        <a:prstGeom prst="upArrowCallout">
          <a:avLst/>
        </a:prstGeom>
        <a:gradFill rotWithShape="0">
          <a:gsLst>
            <a:gs pos="0">
              <a:schemeClr val="accent4">
                <a:hueOff val="3675334"/>
                <a:satOff val="-15291"/>
                <a:lumOff val="3603"/>
                <a:alphaOff val="0"/>
                <a:lumMod val="110000"/>
                <a:satMod val="105000"/>
                <a:tint val="67000"/>
              </a:schemeClr>
            </a:gs>
            <a:gs pos="50000">
              <a:schemeClr val="accent4">
                <a:hueOff val="3675334"/>
                <a:satOff val="-15291"/>
                <a:lumOff val="3603"/>
                <a:alphaOff val="0"/>
                <a:lumMod val="105000"/>
                <a:satMod val="103000"/>
                <a:tint val="73000"/>
              </a:schemeClr>
            </a:gs>
            <a:gs pos="100000">
              <a:schemeClr val="accent4">
                <a:hueOff val="3675334"/>
                <a:satOff val="-15291"/>
                <a:lumOff val="360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Cluster</a:t>
          </a:r>
          <a:r>
            <a:rPr lang="en-US" sz="1400" kern="1200" dirty="0"/>
            <a:t> the downtowns using </a:t>
          </a:r>
          <a:r>
            <a:rPr lang="en-US" sz="1600" b="1" kern="1200" dirty="0"/>
            <a:t>k-Means</a:t>
          </a:r>
          <a:r>
            <a:rPr lang="en-US" sz="1400" kern="1200" dirty="0"/>
            <a:t> by available Asian Restaurants</a:t>
          </a:r>
          <a:endParaRPr lang="en-GB" sz="1400" kern="1200" dirty="0"/>
        </a:p>
      </dsp:txBody>
      <dsp:txXfrm rot="10800000">
        <a:off x="0" y="3129546"/>
        <a:ext cx="9249144" cy="410497"/>
      </dsp:txXfrm>
    </dsp:sp>
    <dsp:sp modelId="{F25F11A9-BA2A-4CC0-A8FA-FDF02496EB3D}">
      <dsp:nvSpPr>
        <dsp:cNvPr id="0" name=""/>
        <dsp:cNvSpPr/>
      </dsp:nvSpPr>
      <dsp:spPr>
        <a:xfrm rot="10800000">
          <a:off x="0" y="2503950"/>
          <a:ext cx="9249144" cy="631757"/>
        </a:xfrm>
        <a:prstGeom prst="upArrowCallout">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Explore</a:t>
          </a:r>
          <a:r>
            <a:rPr lang="en-US" sz="1400" kern="1200" dirty="0"/>
            <a:t> the Asian Restaurants available in downtowns using </a:t>
          </a:r>
          <a:r>
            <a:rPr lang="en-US" sz="1600" b="1" kern="1200" dirty="0"/>
            <a:t>Foursquare API</a:t>
          </a:r>
          <a:endParaRPr lang="en-GB" sz="1400" b="1" kern="1200" dirty="0"/>
        </a:p>
      </dsp:txBody>
      <dsp:txXfrm rot="10800000">
        <a:off x="0" y="2503950"/>
        <a:ext cx="9249144" cy="410497"/>
      </dsp:txXfrm>
    </dsp:sp>
    <dsp:sp modelId="{107EA3D9-DB44-49C5-AC83-EEFB1E4F6613}">
      <dsp:nvSpPr>
        <dsp:cNvPr id="0" name=""/>
        <dsp:cNvSpPr/>
      </dsp:nvSpPr>
      <dsp:spPr>
        <a:xfrm rot="10800000">
          <a:off x="0" y="1878354"/>
          <a:ext cx="9249144" cy="631757"/>
        </a:xfrm>
        <a:prstGeom prst="upArrowCallout">
          <a:avLst/>
        </a:prstGeom>
        <a:gradFill rotWithShape="0">
          <a:gsLst>
            <a:gs pos="0">
              <a:schemeClr val="accent4">
                <a:hueOff val="6125556"/>
                <a:satOff val="-25486"/>
                <a:lumOff val="6005"/>
                <a:alphaOff val="0"/>
                <a:lumMod val="110000"/>
                <a:satMod val="105000"/>
                <a:tint val="67000"/>
              </a:schemeClr>
            </a:gs>
            <a:gs pos="50000">
              <a:schemeClr val="accent4">
                <a:hueOff val="6125556"/>
                <a:satOff val="-25486"/>
                <a:lumOff val="6005"/>
                <a:alphaOff val="0"/>
                <a:lumMod val="105000"/>
                <a:satMod val="103000"/>
                <a:tint val="73000"/>
              </a:schemeClr>
            </a:gs>
            <a:gs pos="100000">
              <a:schemeClr val="accent4">
                <a:hueOff val="6125556"/>
                <a:satOff val="-25486"/>
                <a:lumOff val="600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Filter only the downtowns </a:t>
          </a:r>
          <a:r>
            <a:rPr lang="en-US" sz="1400" kern="1200" dirty="0"/>
            <a:t>as most business visitors will be traveling to downtowns</a:t>
          </a:r>
          <a:endParaRPr lang="en-GB" sz="1400" kern="1200" dirty="0"/>
        </a:p>
      </dsp:txBody>
      <dsp:txXfrm rot="10800000">
        <a:off x="0" y="1878354"/>
        <a:ext cx="9249144" cy="410497"/>
      </dsp:txXfrm>
    </dsp:sp>
    <dsp:sp modelId="{F4F877F2-2BBF-4FE4-9F62-25013D5BCC16}">
      <dsp:nvSpPr>
        <dsp:cNvPr id="0" name=""/>
        <dsp:cNvSpPr/>
      </dsp:nvSpPr>
      <dsp:spPr>
        <a:xfrm rot="10800000">
          <a:off x="0" y="1252758"/>
          <a:ext cx="9249144" cy="631757"/>
        </a:xfrm>
        <a:prstGeom prst="upArrowCallout">
          <a:avLst/>
        </a:prstGeom>
        <a:gradFill rotWithShape="0">
          <a:gsLst>
            <a:gs pos="0">
              <a:schemeClr val="accent4">
                <a:hueOff val="7350668"/>
                <a:satOff val="-30583"/>
                <a:lumOff val="7206"/>
                <a:alphaOff val="0"/>
                <a:lumMod val="110000"/>
                <a:satMod val="105000"/>
                <a:tint val="67000"/>
              </a:schemeClr>
            </a:gs>
            <a:gs pos="50000">
              <a:schemeClr val="accent4">
                <a:hueOff val="7350668"/>
                <a:satOff val="-30583"/>
                <a:lumOff val="7206"/>
                <a:alphaOff val="0"/>
                <a:lumMod val="105000"/>
                <a:satMod val="103000"/>
                <a:tint val="73000"/>
              </a:schemeClr>
            </a:gs>
            <a:gs pos="100000">
              <a:schemeClr val="accent4">
                <a:hueOff val="7350668"/>
                <a:satOff val="-30583"/>
                <a:lumOff val="72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t>Clean up the data </a:t>
          </a:r>
          <a:r>
            <a:rPr lang="en-US" sz="1400" kern="1200" dirty="0"/>
            <a:t>to pull only the neighborhoods with assigned Boroughs</a:t>
          </a:r>
        </a:p>
      </dsp:txBody>
      <dsp:txXfrm rot="10800000">
        <a:off x="0" y="1252758"/>
        <a:ext cx="9249144" cy="410497"/>
      </dsp:txXfrm>
    </dsp:sp>
    <dsp:sp modelId="{5E1C3759-76A6-45DB-BD40-8E0FCA43C08B}">
      <dsp:nvSpPr>
        <dsp:cNvPr id="0" name=""/>
        <dsp:cNvSpPr/>
      </dsp:nvSpPr>
      <dsp:spPr>
        <a:xfrm rot="10800000">
          <a:off x="0" y="627162"/>
          <a:ext cx="9249144" cy="631757"/>
        </a:xfrm>
        <a:prstGeom prst="upArrowCallout">
          <a:avLst/>
        </a:prstGeom>
        <a:gradFill rotWithShape="0">
          <a:gsLst>
            <a:gs pos="0">
              <a:schemeClr val="accent4">
                <a:hueOff val="8575779"/>
                <a:satOff val="-35680"/>
                <a:lumOff val="8407"/>
                <a:alphaOff val="0"/>
                <a:lumMod val="110000"/>
                <a:satMod val="105000"/>
                <a:tint val="67000"/>
              </a:schemeClr>
            </a:gs>
            <a:gs pos="50000">
              <a:schemeClr val="accent4">
                <a:hueOff val="8575779"/>
                <a:satOff val="-35680"/>
                <a:lumOff val="8407"/>
                <a:alphaOff val="0"/>
                <a:lumMod val="105000"/>
                <a:satMod val="103000"/>
                <a:tint val="73000"/>
              </a:schemeClr>
            </a:gs>
            <a:gs pos="100000">
              <a:schemeClr val="accent4">
                <a:hueOff val="8575779"/>
                <a:satOff val="-35680"/>
                <a:lumOff val="840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Pull the data for </a:t>
          </a:r>
          <a:r>
            <a:rPr lang="en-US" sz="1600" b="1" kern="1200" dirty="0"/>
            <a:t>Canada Toronto neighborhoods  </a:t>
          </a:r>
          <a:r>
            <a:rPr lang="en-US" sz="1400" kern="1200" dirty="0"/>
            <a:t>from Wikipedia and </a:t>
          </a:r>
          <a:r>
            <a:rPr lang="en-US" sz="1600" b="1" kern="1200" dirty="0"/>
            <a:t>data scrape </a:t>
          </a:r>
          <a:r>
            <a:rPr lang="en-US" sz="1400" kern="1200" dirty="0"/>
            <a:t>to postal codes </a:t>
          </a:r>
          <a:endParaRPr lang="en-GB" sz="1400" kern="1200" dirty="0"/>
        </a:p>
      </dsp:txBody>
      <dsp:txXfrm rot="10800000">
        <a:off x="0" y="627162"/>
        <a:ext cx="9249144" cy="410497"/>
      </dsp:txXfrm>
    </dsp:sp>
    <dsp:sp modelId="{868CED54-FA4C-4903-ACD1-566C48D0FC81}">
      <dsp:nvSpPr>
        <dsp:cNvPr id="0" name=""/>
        <dsp:cNvSpPr/>
      </dsp:nvSpPr>
      <dsp:spPr>
        <a:xfrm rot="10800000">
          <a:off x="0" y="1566"/>
          <a:ext cx="9249144" cy="631757"/>
        </a:xfrm>
        <a:prstGeom prst="upArrowCallou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Setup the environment with all the required libraries</a:t>
          </a:r>
          <a:endParaRPr lang="en-GB" sz="1400" kern="1200" dirty="0"/>
        </a:p>
      </dsp:txBody>
      <dsp:txXfrm rot="10800000">
        <a:off x="0" y="1566"/>
        <a:ext cx="9249144" cy="4104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7/20/2020</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7/20/2020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5BF1-DFE9-4581-AC2E-6A58201DAA3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3A6190BA-B0F7-499D-97B4-0AF28802133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22EF3BD-41AA-449F-B5B4-98B420921689}"/>
              </a:ext>
            </a:extLst>
          </p:cNvPr>
          <p:cNvSpPr>
            <a:spLocks noGrp="1"/>
          </p:cNvSpPr>
          <p:nvPr>
            <p:ph type="dt" sz="half" idx="10"/>
          </p:nvPr>
        </p:nvSpPr>
        <p:spPr/>
        <p:txBody>
          <a:bodyPr/>
          <a:lstStyle/>
          <a:p>
            <a:pPr algn="r"/>
            <a:fld id="{A2E209FB-7A34-414B-812A-BCC5C4256F49}" type="datetime1">
              <a:rPr lang="en-US" smtClean="0"/>
              <a:pPr algn="r"/>
              <a:t>7/20/2020</a:t>
            </a:fld>
            <a:endParaRPr lang="en-US" sz="1000" dirty="0"/>
          </a:p>
        </p:txBody>
      </p:sp>
      <p:sp>
        <p:nvSpPr>
          <p:cNvPr id="5" name="Footer Placeholder 4">
            <a:extLst>
              <a:ext uri="{FF2B5EF4-FFF2-40B4-BE49-F238E27FC236}">
                <a16:creationId xmlns:a16="http://schemas.microsoft.com/office/drawing/2014/main" id="{87750888-8892-4BA5-BEBA-EB852F0E724B}"/>
              </a:ext>
            </a:extLst>
          </p:cNvPr>
          <p:cNvSpPr>
            <a:spLocks noGrp="1"/>
          </p:cNvSpPr>
          <p:nvPr>
            <p:ph type="ftr" sz="quarter" idx="11"/>
          </p:nvPr>
        </p:nvSpPr>
        <p:spPr/>
        <p:txBody>
          <a:bodyPr/>
          <a:lstStyle/>
          <a:p>
            <a:pPr algn="r"/>
            <a:endParaRPr lang="en-US" sz="1100" dirty="0"/>
          </a:p>
        </p:txBody>
      </p:sp>
      <p:sp>
        <p:nvSpPr>
          <p:cNvPr id="6" name="Slide Number Placeholder 5">
            <a:extLst>
              <a:ext uri="{FF2B5EF4-FFF2-40B4-BE49-F238E27FC236}">
                <a16:creationId xmlns:a16="http://schemas.microsoft.com/office/drawing/2014/main" id="{48B9AEE9-4886-4837-A3A4-E662906CC85D}"/>
              </a:ext>
            </a:extLst>
          </p:cNvPr>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308AAE11-DE66-4851-AC41-E16A33509081}"/>
              </a:ext>
            </a:extLst>
          </p:cNvPr>
          <p:cNvGrpSpPr/>
          <p:nvPr userDrawn="1"/>
        </p:nvGrpSpPr>
        <p:grpSpPr>
          <a:xfrm>
            <a:off x="-1" y="-10825"/>
            <a:ext cx="9144002" cy="6515395"/>
            <a:chOff x="-1" y="-10825"/>
            <a:chExt cx="9144002" cy="6515395"/>
          </a:xfrm>
        </p:grpSpPr>
        <p:pic>
          <p:nvPicPr>
            <p:cNvPr id="8" name="Graphic 7">
              <a:extLst>
                <a:ext uri="{FF2B5EF4-FFF2-40B4-BE49-F238E27FC236}">
                  <a16:creationId xmlns:a16="http://schemas.microsoft.com/office/drawing/2014/main" id="{248A1086-F3DB-4B33-8AFA-CC993759AB2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9" name="Graphic 8">
              <a:extLst>
                <a:ext uri="{FF2B5EF4-FFF2-40B4-BE49-F238E27FC236}">
                  <a16:creationId xmlns:a16="http://schemas.microsoft.com/office/drawing/2014/main" id="{0E2A9EF1-60E7-4FAB-BB6C-6511DF47E67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0" name="Graphic 9">
              <a:extLst>
                <a:ext uri="{FF2B5EF4-FFF2-40B4-BE49-F238E27FC236}">
                  <a16:creationId xmlns:a16="http://schemas.microsoft.com/office/drawing/2014/main" id="{4C25D508-A615-41B5-9B07-023CDA4A879B}"/>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1" name="Graphic 10">
              <a:extLst>
                <a:ext uri="{FF2B5EF4-FFF2-40B4-BE49-F238E27FC236}">
                  <a16:creationId xmlns:a16="http://schemas.microsoft.com/office/drawing/2014/main" id="{378234B2-686D-4802-B276-FD12B6DABFCF}"/>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2" name="Graphic 11">
              <a:extLst>
                <a:ext uri="{FF2B5EF4-FFF2-40B4-BE49-F238E27FC236}">
                  <a16:creationId xmlns:a16="http://schemas.microsoft.com/office/drawing/2014/main" id="{37527528-03ED-49E2-9EB5-AA22F4C2737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Tree>
    <p:extLst>
      <p:ext uri="{BB962C8B-B14F-4D97-AF65-F5344CB8AC3E}">
        <p14:creationId xmlns:p14="http://schemas.microsoft.com/office/powerpoint/2010/main" val="13065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22E1-B0E2-4633-9383-20324E86340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250701-67BC-4F96-9D8C-79EC49DA3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420135-ED48-4475-A117-55316DB22C12}"/>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5" name="Footer Placeholder 4">
            <a:extLst>
              <a:ext uri="{FF2B5EF4-FFF2-40B4-BE49-F238E27FC236}">
                <a16:creationId xmlns:a16="http://schemas.microsoft.com/office/drawing/2014/main" id="{F729AD0E-069D-4183-A64B-CFC721B01A84}"/>
              </a:ext>
            </a:extLst>
          </p:cNvPr>
          <p:cNvSpPr>
            <a:spLocks noGrp="1"/>
          </p:cNvSpPr>
          <p:nvPr>
            <p:ph type="ftr" sz="quarter" idx="11"/>
          </p:nvPr>
        </p:nvSpPr>
        <p:spPr/>
        <p:txBody>
          <a:bodyPr/>
          <a:lstStyle/>
          <a:p>
            <a:r>
              <a:rPr lang="en-US"/>
              <a:t>www.website.com</a:t>
            </a:r>
            <a:endParaRPr lang="en-US" dirty="0"/>
          </a:p>
        </p:txBody>
      </p:sp>
      <p:sp>
        <p:nvSpPr>
          <p:cNvPr id="6" name="Slide Number Placeholder 5">
            <a:extLst>
              <a:ext uri="{FF2B5EF4-FFF2-40B4-BE49-F238E27FC236}">
                <a16:creationId xmlns:a16="http://schemas.microsoft.com/office/drawing/2014/main" id="{0BF7ABAD-B050-428F-BBD6-23B36AAD4DD9}"/>
              </a:ext>
            </a:extLst>
          </p:cNvPr>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val="1991836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6076F-E23B-432F-8109-FD167A15261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F7D182-096D-409D-85CC-41431C5D874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D4A56E-CB6C-439C-B530-421D3DE3B6BD}"/>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5" name="Footer Placeholder 4">
            <a:extLst>
              <a:ext uri="{FF2B5EF4-FFF2-40B4-BE49-F238E27FC236}">
                <a16:creationId xmlns:a16="http://schemas.microsoft.com/office/drawing/2014/main" id="{32EEAF39-DB49-4B53-9EDB-E7C286E525E0}"/>
              </a:ext>
            </a:extLst>
          </p:cNvPr>
          <p:cNvSpPr>
            <a:spLocks noGrp="1"/>
          </p:cNvSpPr>
          <p:nvPr>
            <p:ph type="ftr" sz="quarter" idx="11"/>
          </p:nvPr>
        </p:nvSpPr>
        <p:spPr/>
        <p:txBody>
          <a:bodyPr/>
          <a:lstStyle/>
          <a:p>
            <a:r>
              <a:rPr lang="en-US"/>
              <a:t>www.website.com</a:t>
            </a:r>
            <a:endParaRPr lang="en-US" dirty="0"/>
          </a:p>
        </p:txBody>
      </p:sp>
      <p:sp>
        <p:nvSpPr>
          <p:cNvPr id="6" name="Slide Number Placeholder 5">
            <a:extLst>
              <a:ext uri="{FF2B5EF4-FFF2-40B4-BE49-F238E27FC236}">
                <a16:creationId xmlns:a16="http://schemas.microsoft.com/office/drawing/2014/main" id="{1726BD3C-455F-4F4B-A341-AAD0DB3E148D}"/>
              </a:ext>
            </a:extLst>
          </p:cNvPr>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val="201125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E9A8-5DA2-497B-8BB5-49B70F9255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DFAFBCF-AC03-4EF5-A899-65A5E863C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B8F49E-5F9C-4F47-BF37-CC6C710ADA13}"/>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5" name="Footer Placeholder 4">
            <a:extLst>
              <a:ext uri="{FF2B5EF4-FFF2-40B4-BE49-F238E27FC236}">
                <a16:creationId xmlns:a16="http://schemas.microsoft.com/office/drawing/2014/main" id="{31E6DD50-0C90-423B-BEF8-F27ED1915D0E}"/>
              </a:ext>
            </a:extLst>
          </p:cNvPr>
          <p:cNvSpPr>
            <a:spLocks noGrp="1"/>
          </p:cNvSpPr>
          <p:nvPr>
            <p:ph type="ftr" sz="quarter" idx="11"/>
          </p:nvPr>
        </p:nvSpPr>
        <p:spPr/>
        <p:txBody>
          <a:bodyPr/>
          <a:lstStyle/>
          <a:p>
            <a:r>
              <a:rPr lang="en-US"/>
              <a:t>www.website.com</a:t>
            </a:r>
            <a:endParaRPr lang="en-US" dirty="0"/>
          </a:p>
        </p:txBody>
      </p:sp>
      <p:sp>
        <p:nvSpPr>
          <p:cNvPr id="6" name="Slide Number Placeholder 5">
            <a:extLst>
              <a:ext uri="{FF2B5EF4-FFF2-40B4-BE49-F238E27FC236}">
                <a16:creationId xmlns:a16="http://schemas.microsoft.com/office/drawing/2014/main" id="{5E5DDBD0-7497-4DA3-92F8-A92391E75BAD}"/>
              </a:ext>
            </a:extLst>
          </p:cNvPr>
          <p:cNvSpPr>
            <a:spLocks noGrp="1"/>
          </p:cNvSpPr>
          <p:nvPr>
            <p:ph type="sldNum" sz="quarter" idx="12"/>
          </p:nvPr>
        </p:nvSpPr>
        <p:spPr/>
        <p:txBody>
          <a:bodyPr/>
          <a:lstStyle/>
          <a:p>
            <a:fld id="{FEA1243F-3000-4347-94A4-FBDEAD3122CB}" type="slidenum">
              <a:rPr lang="en-US" smtClean="0"/>
              <a:pPr/>
              <a:t>‹#›</a:t>
            </a:fld>
            <a:endParaRPr lang="en-US" dirty="0"/>
          </a:p>
        </p:txBody>
      </p:sp>
    </p:spTree>
    <p:extLst>
      <p:ext uri="{BB962C8B-B14F-4D97-AF65-F5344CB8AC3E}">
        <p14:creationId xmlns:p14="http://schemas.microsoft.com/office/powerpoint/2010/main" val="9243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9B97-6895-4013-BC42-8D02708FAA1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7EF8BB7-D3B5-4A28-B0A6-71B90CC5302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DB5D4-EAC1-4CDA-B9EC-F5628ADEC08B}"/>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5" name="Footer Placeholder 4">
            <a:extLst>
              <a:ext uri="{FF2B5EF4-FFF2-40B4-BE49-F238E27FC236}">
                <a16:creationId xmlns:a16="http://schemas.microsoft.com/office/drawing/2014/main" id="{2090220C-44AD-475F-A7A3-4A1610487D52}"/>
              </a:ext>
            </a:extLst>
          </p:cNvPr>
          <p:cNvSpPr>
            <a:spLocks noGrp="1"/>
          </p:cNvSpPr>
          <p:nvPr>
            <p:ph type="ftr" sz="quarter" idx="11"/>
          </p:nvPr>
        </p:nvSpPr>
        <p:spPr/>
        <p:txBody>
          <a:bodyPr/>
          <a:lstStyle/>
          <a:p>
            <a:r>
              <a:rPr lang="en-US"/>
              <a:t>www.website.com</a:t>
            </a:r>
            <a:endParaRPr lang="en-US" dirty="0"/>
          </a:p>
        </p:txBody>
      </p:sp>
      <p:sp>
        <p:nvSpPr>
          <p:cNvPr id="6" name="Slide Number Placeholder 5">
            <a:extLst>
              <a:ext uri="{FF2B5EF4-FFF2-40B4-BE49-F238E27FC236}">
                <a16:creationId xmlns:a16="http://schemas.microsoft.com/office/drawing/2014/main" id="{C07CC316-7F19-4DA6-96D3-36330AF197FB}"/>
              </a:ext>
            </a:extLst>
          </p:cNvPr>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val="2642645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7F04-5344-431B-8755-36AD8D4A1D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E2478C-AAD5-4140-B802-EF5F3790625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8BE4FCA-30DA-498B-ACD1-04B64DB2D8A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5DD4E17-9045-45AD-83C7-AB32FA72FFAC}"/>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6" name="Footer Placeholder 5">
            <a:extLst>
              <a:ext uri="{FF2B5EF4-FFF2-40B4-BE49-F238E27FC236}">
                <a16:creationId xmlns:a16="http://schemas.microsoft.com/office/drawing/2014/main" id="{A9F09DC9-4329-4556-944E-FC8910802D04}"/>
              </a:ext>
            </a:extLst>
          </p:cNvPr>
          <p:cNvSpPr>
            <a:spLocks noGrp="1"/>
          </p:cNvSpPr>
          <p:nvPr>
            <p:ph type="ftr" sz="quarter" idx="11"/>
          </p:nvPr>
        </p:nvSpPr>
        <p:spPr/>
        <p:txBody>
          <a:bodyPr/>
          <a:lstStyle/>
          <a:p>
            <a:r>
              <a:rPr lang="en-US"/>
              <a:t>www.website.com</a:t>
            </a:r>
            <a:endParaRPr lang="en-US" dirty="0"/>
          </a:p>
        </p:txBody>
      </p:sp>
      <p:sp>
        <p:nvSpPr>
          <p:cNvPr id="7" name="Slide Number Placeholder 6">
            <a:extLst>
              <a:ext uri="{FF2B5EF4-FFF2-40B4-BE49-F238E27FC236}">
                <a16:creationId xmlns:a16="http://schemas.microsoft.com/office/drawing/2014/main" id="{7B4424B2-D5FE-40D9-9CB5-6D9B77FD8A24}"/>
              </a:ext>
            </a:extLst>
          </p:cNvPr>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val="62895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655C-6CB3-45E3-9387-047ACDD267A1}"/>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6D0475-D098-49CB-BF5F-D53113F5761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A550ED8-3644-4FFB-B5ED-98BD9AB99EA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9367B7-5A04-456C-BA6C-96CD9D537B4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6651A9A-1345-48E3-8532-84C969C8F93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432AB5-7E1A-46D8-A18A-F7D35EC8BDD3}"/>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8" name="Footer Placeholder 7">
            <a:extLst>
              <a:ext uri="{FF2B5EF4-FFF2-40B4-BE49-F238E27FC236}">
                <a16:creationId xmlns:a16="http://schemas.microsoft.com/office/drawing/2014/main" id="{C6A428DB-B8B5-4951-8470-542F806BEA85}"/>
              </a:ext>
            </a:extLst>
          </p:cNvPr>
          <p:cNvSpPr>
            <a:spLocks noGrp="1"/>
          </p:cNvSpPr>
          <p:nvPr>
            <p:ph type="ftr" sz="quarter" idx="11"/>
          </p:nvPr>
        </p:nvSpPr>
        <p:spPr/>
        <p:txBody>
          <a:bodyPr/>
          <a:lstStyle/>
          <a:p>
            <a:r>
              <a:rPr lang="en-US"/>
              <a:t>www.website.com</a:t>
            </a:r>
            <a:endParaRPr lang="en-US" dirty="0"/>
          </a:p>
        </p:txBody>
      </p:sp>
      <p:sp>
        <p:nvSpPr>
          <p:cNvPr id="9" name="Slide Number Placeholder 8">
            <a:extLst>
              <a:ext uri="{FF2B5EF4-FFF2-40B4-BE49-F238E27FC236}">
                <a16:creationId xmlns:a16="http://schemas.microsoft.com/office/drawing/2014/main" id="{7A7A8378-F9DB-4EF8-AF00-8C6AD696B4CA}"/>
              </a:ext>
            </a:extLst>
          </p:cNvPr>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val="709826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0E22-8A30-4CFF-8621-BD472E514D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E16B525-51E3-46B5-977F-3B229B9E91C6}"/>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4" name="Footer Placeholder 3">
            <a:extLst>
              <a:ext uri="{FF2B5EF4-FFF2-40B4-BE49-F238E27FC236}">
                <a16:creationId xmlns:a16="http://schemas.microsoft.com/office/drawing/2014/main" id="{F35ECCFE-86E3-457C-87B9-9AD96E80E767}"/>
              </a:ext>
            </a:extLst>
          </p:cNvPr>
          <p:cNvSpPr>
            <a:spLocks noGrp="1"/>
          </p:cNvSpPr>
          <p:nvPr>
            <p:ph type="ftr" sz="quarter" idx="11"/>
          </p:nvPr>
        </p:nvSpPr>
        <p:spPr/>
        <p:txBody>
          <a:bodyPr/>
          <a:lstStyle/>
          <a:p>
            <a:r>
              <a:rPr lang="en-US"/>
              <a:t>www.website.com</a:t>
            </a:r>
            <a:endParaRPr lang="en-US" dirty="0"/>
          </a:p>
        </p:txBody>
      </p:sp>
      <p:sp>
        <p:nvSpPr>
          <p:cNvPr id="5" name="Slide Number Placeholder 4">
            <a:extLst>
              <a:ext uri="{FF2B5EF4-FFF2-40B4-BE49-F238E27FC236}">
                <a16:creationId xmlns:a16="http://schemas.microsoft.com/office/drawing/2014/main" id="{812AEB38-EDC6-47EB-B045-3D54B8DD1B56}"/>
              </a:ext>
            </a:extLst>
          </p:cNvPr>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val="948727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A4D5CA-AEAE-44FC-BCD7-357D43C28575}"/>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3" name="Footer Placeholder 2">
            <a:extLst>
              <a:ext uri="{FF2B5EF4-FFF2-40B4-BE49-F238E27FC236}">
                <a16:creationId xmlns:a16="http://schemas.microsoft.com/office/drawing/2014/main" id="{EA16C6FD-71B2-4547-B5CB-2A24C3E3FE40}"/>
              </a:ext>
            </a:extLst>
          </p:cNvPr>
          <p:cNvSpPr>
            <a:spLocks noGrp="1"/>
          </p:cNvSpPr>
          <p:nvPr>
            <p:ph type="ftr" sz="quarter" idx="11"/>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C423797B-0671-487C-A34B-CEEA64E0CF36}"/>
              </a:ext>
            </a:extLst>
          </p:cNvPr>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val="51050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4C78-0377-4FE8-AA20-7B0724F3F90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979FD91-BA2A-4C4C-BF9B-DCB1ABB7E9C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E5F9FF-4642-4BAC-B474-9FDCB0275A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9402619-3522-4E55-814A-186F96E6AD72}"/>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6" name="Footer Placeholder 5">
            <a:extLst>
              <a:ext uri="{FF2B5EF4-FFF2-40B4-BE49-F238E27FC236}">
                <a16:creationId xmlns:a16="http://schemas.microsoft.com/office/drawing/2014/main" id="{B96A87B5-853B-421E-BA44-5408C30457AF}"/>
              </a:ext>
            </a:extLst>
          </p:cNvPr>
          <p:cNvSpPr>
            <a:spLocks noGrp="1"/>
          </p:cNvSpPr>
          <p:nvPr>
            <p:ph type="ftr" sz="quarter" idx="11"/>
          </p:nvPr>
        </p:nvSpPr>
        <p:spPr/>
        <p:txBody>
          <a:bodyPr/>
          <a:lstStyle/>
          <a:p>
            <a:r>
              <a:rPr lang="en-US"/>
              <a:t>www.website.com</a:t>
            </a:r>
            <a:endParaRPr lang="en-US" dirty="0"/>
          </a:p>
        </p:txBody>
      </p:sp>
      <p:sp>
        <p:nvSpPr>
          <p:cNvPr id="7" name="Slide Number Placeholder 6">
            <a:extLst>
              <a:ext uri="{FF2B5EF4-FFF2-40B4-BE49-F238E27FC236}">
                <a16:creationId xmlns:a16="http://schemas.microsoft.com/office/drawing/2014/main" id="{1223DEDE-4142-454C-BEB8-1799ED3995BD}"/>
              </a:ext>
            </a:extLst>
          </p:cNvPr>
          <p:cNvSpPr>
            <a:spLocks noGrp="1"/>
          </p:cNvSpPr>
          <p:nvPr>
            <p:ph type="sldNum" sz="quarter" idx="12"/>
          </p:nvPr>
        </p:nvSpPr>
        <p:spPr/>
        <p:txBody>
          <a:bodyPr/>
          <a:lstStyle/>
          <a:p>
            <a:fld id="{FEA1243F-3000-4347-94A4-FBDEAD3122CB}" type="slidenum">
              <a:rPr lang="en-US" smtClean="0"/>
              <a:pPr/>
              <a:t>‹#›</a:t>
            </a:fld>
            <a:endParaRPr lang="en-US" dirty="0"/>
          </a:p>
        </p:txBody>
      </p:sp>
    </p:spTree>
    <p:extLst>
      <p:ext uri="{BB962C8B-B14F-4D97-AF65-F5344CB8AC3E}">
        <p14:creationId xmlns:p14="http://schemas.microsoft.com/office/powerpoint/2010/main" val="138662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2C2A-1C82-4F64-8F8E-49AF378544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D60E1C-21F0-47DD-8E18-DD268D1C9C2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0E45AEC9-DB6B-4E19-9250-CDB4D800C58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201EB4-A4A5-4B36-9C60-D0532D569985}"/>
              </a:ext>
            </a:extLst>
          </p:cNvPr>
          <p:cNvSpPr>
            <a:spLocks noGrp="1"/>
          </p:cNvSpPr>
          <p:nvPr>
            <p:ph type="dt" sz="half" idx="10"/>
          </p:nvPr>
        </p:nvSpPr>
        <p:spPr/>
        <p:txBody>
          <a:bodyPr/>
          <a:lstStyle/>
          <a:p>
            <a:fld id="{B61BEF0D-F0BB-DE4B-95CE-6DB70DBA9567}" type="datetimeFigureOut">
              <a:rPr lang="en-US" smtClean="0"/>
              <a:pPr/>
              <a:t>7/20/2020</a:t>
            </a:fld>
            <a:endParaRPr lang="en-US" dirty="0"/>
          </a:p>
        </p:txBody>
      </p:sp>
      <p:sp>
        <p:nvSpPr>
          <p:cNvPr id="6" name="Footer Placeholder 5">
            <a:extLst>
              <a:ext uri="{FF2B5EF4-FFF2-40B4-BE49-F238E27FC236}">
                <a16:creationId xmlns:a16="http://schemas.microsoft.com/office/drawing/2014/main" id="{99CC19CA-B21E-4B6B-86D4-593433D53580}"/>
              </a:ext>
            </a:extLst>
          </p:cNvPr>
          <p:cNvSpPr>
            <a:spLocks noGrp="1"/>
          </p:cNvSpPr>
          <p:nvPr>
            <p:ph type="ftr" sz="quarter" idx="11"/>
          </p:nvPr>
        </p:nvSpPr>
        <p:spPr/>
        <p:txBody>
          <a:bodyPr/>
          <a:lstStyle/>
          <a:p>
            <a:r>
              <a:rPr lang="en-US"/>
              <a:t>www.website.com</a:t>
            </a:r>
            <a:endParaRPr lang="en-US" dirty="0"/>
          </a:p>
        </p:txBody>
      </p:sp>
      <p:sp>
        <p:nvSpPr>
          <p:cNvPr id="7" name="Slide Number Placeholder 6">
            <a:extLst>
              <a:ext uri="{FF2B5EF4-FFF2-40B4-BE49-F238E27FC236}">
                <a16:creationId xmlns:a16="http://schemas.microsoft.com/office/drawing/2014/main" id="{EFD38CB4-CCA1-41B9-A60D-3DAB665F0391}"/>
              </a:ext>
            </a:extLst>
          </p:cNvPr>
          <p:cNvSpPr>
            <a:spLocks noGrp="1"/>
          </p:cNvSpPr>
          <p:nvPr>
            <p:ph type="sldNum" sz="quarter" idx="12"/>
          </p:nvPr>
        </p:nvSpPr>
        <p:spPr/>
        <p:txBody>
          <a:bodyPr/>
          <a:lstStyle/>
          <a:p>
            <a:fld id="{49598980-D22C-4904-9F8F-3DB09B2ECD84}" type="slidenum">
              <a:rPr lang="en-US" smtClean="0"/>
              <a:pPr/>
              <a:t>‹#›</a:t>
            </a:fld>
            <a:endParaRPr lang="en-US" dirty="0"/>
          </a:p>
        </p:txBody>
      </p:sp>
    </p:spTree>
    <p:extLst>
      <p:ext uri="{BB962C8B-B14F-4D97-AF65-F5344CB8AC3E}">
        <p14:creationId xmlns:p14="http://schemas.microsoft.com/office/powerpoint/2010/main" val="235840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svg"/><Relationship Id="rId20" Type="http://schemas.openxmlformats.org/officeDocument/2006/relationships/image" Target="../media/image8.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AAEAB-F3F4-4455-96E6-A3F2B932154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C4CC57-1A08-437F-8D23-44319CFFE62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0468AC-2C0D-4C4D-8564-5F901530569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7/20/2020</a:t>
            </a:fld>
            <a:endParaRPr lang="en-US" dirty="0"/>
          </a:p>
        </p:txBody>
      </p:sp>
      <p:sp>
        <p:nvSpPr>
          <p:cNvPr id="5" name="Footer Placeholder 4">
            <a:extLst>
              <a:ext uri="{FF2B5EF4-FFF2-40B4-BE49-F238E27FC236}">
                <a16:creationId xmlns:a16="http://schemas.microsoft.com/office/drawing/2014/main" id="{32122154-27DF-4365-BF44-9D82120D567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www.website.com</a:t>
            </a:r>
            <a:endParaRPr lang="en-US" dirty="0"/>
          </a:p>
        </p:txBody>
      </p:sp>
      <p:sp>
        <p:nvSpPr>
          <p:cNvPr id="6" name="Slide Number Placeholder 5">
            <a:extLst>
              <a:ext uri="{FF2B5EF4-FFF2-40B4-BE49-F238E27FC236}">
                <a16:creationId xmlns:a16="http://schemas.microsoft.com/office/drawing/2014/main" id="{D7D37AD8-6D7F-4AFC-AF8E-1DC9755AE06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598980-D22C-4904-9F8F-3DB09B2ECD84}" type="slidenum">
              <a:rPr lang="en-US" smtClean="0"/>
              <a:pPr/>
              <a:t>‹#›</a:t>
            </a:fld>
            <a:endParaRPr lang="en-US" dirty="0"/>
          </a:p>
        </p:txBody>
      </p:sp>
      <p:grpSp>
        <p:nvGrpSpPr>
          <p:cNvPr id="7" name="Group 6">
            <a:extLst>
              <a:ext uri="{FF2B5EF4-FFF2-40B4-BE49-F238E27FC236}">
                <a16:creationId xmlns:a16="http://schemas.microsoft.com/office/drawing/2014/main" id="{26BD8814-2F02-41C9-B662-9195523B6C85}"/>
              </a:ext>
            </a:extLst>
          </p:cNvPr>
          <p:cNvGrpSpPr/>
          <p:nvPr userDrawn="1"/>
        </p:nvGrpSpPr>
        <p:grpSpPr>
          <a:xfrm>
            <a:off x="5105399" y="3142"/>
            <a:ext cx="4038601" cy="1101851"/>
            <a:chOff x="5334000" y="-37306"/>
            <a:chExt cx="3281716" cy="895350"/>
          </a:xfrm>
        </p:grpSpPr>
        <p:pic>
          <p:nvPicPr>
            <p:cNvPr id="8" name="Graphic 7">
              <a:extLst>
                <a:ext uri="{FF2B5EF4-FFF2-40B4-BE49-F238E27FC236}">
                  <a16:creationId xmlns:a16="http://schemas.microsoft.com/office/drawing/2014/main" id="{71C18620-7687-44C3-9559-620E711EDD7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5448301" y="-37306"/>
              <a:ext cx="3167415" cy="609600"/>
            </a:xfrm>
            <a:prstGeom prst="rect">
              <a:avLst/>
            </a:prstGeom>
          </p:spPr>
        </p:pic>
        <p:pic>
          <p:nvPicPr>
            <p:cNvPr id="9" name="Graphic 8">
              <a:extLst>
                <a:ext uri="{FF2B5EF4-FFF2-40B4-BE49-F238E27FC236}">
                  <a16:creationId xmlns:a16="http://schemas.microsoft.com/office/drawing/2014/main" id="{5287214F-470C-44DD-BD5A-E70C593B0B3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5334000" y="-37306"/>
              <a:ext cx="819150" cy="895350"/>
            </a:xfrm>
            <a:prstGeom prst="rect">
              <a:avLst/>
            </a:prstGeom>
          </p:spPr>
        </p:pic>
      </p:grpSp>
      <p:pic>
        <p:nvPicPr>
          <p:cNvPr id="10" name="Graphic 9">
            <a:extLst>
              <a:ext uri="{FF2B5EF4-FFF2-40B4-BE49-F238E27FC236}">
                <a16:creationId xmlns:a16="http://schemas.microsoft.com/office/drawing/2014/main" id="{D4E34C66-45FE-468C-A2AC-6E83EB69791F}"/>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0" y="5307178"/>
            <a:ext cx="1219200" cy="1550822"/>
          </a:xfrm>
          <a:prstGeom prst="rect">
            <a:avLst/>
          </a:prstGeom>
        </p:spPr>
      </p:pic>
      <p:pic>
        <p:nvPicPr>
          <p:cNvPr id="11" name="Graphic 10">
            <a:extLst>
              <a:ext uri="{FF2B5EF4-FFF2-40B4-BE49-F238E27FC236}">
                <a16:creationId xmlns:a16="http://schemas.microsoft.com/office/drawing/2014/main" id="{87A3F034-161C-42EA-B5E4-9551E5DC0BFC}"/>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6459" y="4545317"/>
            <a:ext cx="1248460" cy="1570328"/>
          </a:xfrm>
          <a:prstGeom prst="rect">
            <a:avLst/>
          </a:prstGeom>
        </p:spPr>
      </p:pic>
    </p:spTree>
    <p:extLst>
      <p:ext uri="{BB962C8B-B14F-4D97-AF65-F5344CB8AC3E}">
        <p14:creationId xmlns:p14="http://schemas.microsoft.com/office/powerpoint/2010/main" val="119209980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Rectangle 1"/>
          <p:cNvSpPr>
            <a:spLocks noGrp="1"/>
          </p:cNvSpPr>
          <p:nvPr>
            <p:ph type="ctrTitle"/>
          </p:nvPr>
        </p:nvSpPr>
        <p:spPr>
          <a:xfrm>
            <a:off x="1799425" y="2073715"/>
            <a:ext cx="5201819" cy="2993042"/>
          </a:xfrm>
        </p:spPr>
        <p:txBody>
          <a:bodyPr anchor="ctr">
            <a:normAutofit/>
          </a:bodyPr>
          <a:lstStyle/>
          <a:p>
            <a:r>
              <a:rPr lang="en-GB" sz="4800">
                <a:solidFill>
                  <a:schemeClr val="bg1"/>
                </a:solidFill>
              </a:rPr>
              <a:t>Final capstone project – Coursera – IBM – Data science - Report</a:t>
            </a:r>
          </a:p>
        </p:txBody>
      </p:sp>
      <p:sp>
        <p:nvSpPr>
          <p:cNvPr id="3" name="Rectangle 2"/>
          <p:cNvSpPr>
            <a:spLocks noGrp="1"/>
          </p:cNvSpPr>
          <p:nvPr>
            <p:ph type="subTitle" idx="1"/>
          </p:nvPr>
        </p:nvSpPr>
        <p:spPr>
          <a:xfrm>
            <a:off x="1799425" y="1369077"/>
            <a:ext cx="5201819" cy="2201159"/>
          </a:xfrm>
        </p:spPr>
        <p:txBody>
          <a:bodyPr>
            <a:normAutofit/>
          </a:bodyPr>
          <a:lstStyle/>
          <a:p>
            <a:endParaRPr lang="en-US" sz="1700">
              <a:solidFill>
                <a:schemeClr val="bg1"/>
              </a:solidFill>
            </a:endParaRPr>
          </a:p>
          <a:p>
            <a:r>
              <a:rPr lang="en-US" sz="1700">
                <a:solidFill>
                  <a:schemeClr val="bg1"/>
                </a:solidFill>
              </a:rPr>
              <a:t>Krishnaveni Singaram</a:t>
            </a:r>
          </a:p>
        </p:txBody>
      </p:sp>
      <p:sp>
        <p:nvSpPr>
          <p:cNvPr id="11" name="Rectangle 10">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9424" y="1883640"/>
            <a:ext cx="5201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9424" y="5066757"/>
            <a:ext cx="5201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9867A6A6-F376-41B8-A40E-C47DD294F350}"/>
              </a:ext>
            </a:extLst>
          </p:cNvPr>
          <p:cNvSpPr>
            <a:spLocks noChangeArrowheads="1"/>
          </p:cNvSpPr>
          <p:nvPr/>
        </p:nvSpPr>
        <p:spPr bwMode="auto">
          <a:xfrm>
            <a:off x="827584" y="3605628"/>
            <a:ext cx="62494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GB" altLang="en-US" sz="1400" b="1" i="0" u="none" strike="noStrike" cap="none" normalizeH="0" baseline="0">
                <a:ln>
                  <a:noFill/>
                </a:ln>
                <a:effectLst/>
                <a:latin typeface="Calibri" panose="020F0502020204030204" pitchFamily="34" charset="0"/>
                <a:ea typeface="Calibri" panose="020F0502020204030204" pitchFamily="34" charset="0"/>
                <a:cs typeface="Times New Roman" panose="02020603050405020304" pitchFamily="18" charset="0"/>
              </a:rPr>
              <a:t>THE BATTLE OF NEIGHBOURHOODS – ASIAN RESTAURANTS IN TORONTO CANADA</a:t>
            </a:r>
            <a:endParaRPr kumimoji="0" lang="en-GB" altLang="en-US" sz="1800" b="1" i="0" u="none" strike="noStrike" cap="none" normalizeH="0" baseline="0">
              <a:ln>
                <a:noFill/>
              </a:ln>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p:txBody>
          <a:bodyPr/>
          <a:lstStyle/>
          <a:p>
            <a:r>
              <a:rPr lang="en-US" b="1" dirty="0"/>
              <a:t>Neighborhood with more Asian Restaurants</a:t>
            </a:r>
            <a:endParaRPr lang="en-GB" b="1" dirty="0"/>
          </a:p>
        </p:txBody>
      </p:sp>
      <p:sp>
        <p:nvSpPr>
          <p:cNvPr id="3" name="TextBox 2">
            <a:extLst>
              <a:ext uri="{FF2B5EF4-FFF2-40B4-BE49-F238E27FC236}">
                <a16:creationId xmlns:a16="http://schemas.microsoft.com/office/drawing/2014/main" id="{AB5768EF-0CCC-4A39-A7D8-5F572A54653B}"/>
              </a:ext>
            </a:extLst>
          </p:cNvPr>
          <p:cNvSpPr txBox="1"/>
          <p:nvPr/>
        </p:nvSpPr>
        <p:spPr>
          <a:xfrm>
            <a:off x="179512" y="1250504"/>
            <a:ext cx="8496944" cy="88036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E</a:t>
            </a:r>
            <a:r>
              <a:rPr lang="en-GB" b="1" dirty="0"/>
              <a:t>explored Asian Restaurants in Downtowns using Four Square places API</a:t>
            </a:r>
          </a:p>
          <a:p>
            <a:pPr marL="285750" indent="-285750">
              <a:lnSpc>
                <a:spcPct val="150000"/>
              </a:lnSpc>
              <a:buFont typeface="Wingdings" panose="05000000000000000000" pitchFamily="2" charset="2"/>
              <a:buChar char="Ø"/>
            </a:pPr>
            <a:r>
              <a:rPr lang="en-GB" b="1" dirty="0"/>
              <a:t>East Toronto seems have more number of Asian Restaurants</a:t>
            </a:r>
          </a:p>
        </p:txBody>
      </p:sp>
      <p:pic>
        <p:nvPicPr>
          <p:cNvPr id="6" name="Picture 5">
            <a:extLst>
              <a:ext uri="{FF2B5EF4-FFF2-40B4-BE49-F238E27FC236}">
                <a16:creationId xmlns:a16="http://schemas.microsoft.com/office/drawing/2014/main" id="{BEB24D40-E590-493B-A1A3-F326EFE60D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327625"/>
            <a:ext cx="5720715" cy="4884420"/>
          </a:xfrm>
          <a:prstGeom prst="rect">
            <a:avLst/>
          </a:prstGeom>
          <a:noFill/>
          <a:ln>
            <a:noFill/>
          </a:ln>
        </p:spPr>
      </p:pic>
    </p:spTree>
    <p:extLst>
      <p:ext uri="{BB962C8B-B14F-4D97-AF65-F5344CB8AC3E}">
        <p14:creationId xmlns:p14="http://schemas.microsoft.com/office/powerpoint/2010/main" val="59215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a:xfrm>
            <a:off x="442170" y="856180"/>
            <a:ext cx="3420438" cy="1128068"/>
          </a:xfrm>
        </p:spPr>
        <p:txBody>
          <a:bodyPr vert="horz" lIns="91440" tIns="45720" rIns="91440" bIns="45720" rtlCol="0" anchor="ctr">
            <a:normAutofit/>
          </a:bodyPr>
          <a:lstStyle/>
          <a:p>
            <a:pPr defTabSz="914400"/>
            <a:r>
              <a:rPr lang="en-US" sz="2500" b="1"/>
              <a:t>Best Rated Asian Restaurant in East Toronto</a:t>
            </a: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5768EF-0CCC-4A39-A7D8-5F572A54653B}"/>
              </a:ext>
            </a:extLst>
          </p:cNvPr>
          <p:cNvSpPr txBox="1"/>
          <p:nvPr/>
        </p:nvSpPr>
        <p:spPr>
          <a:xfrm>
            <a:off x="443039" y="2330505"/>
            <a:ext cx="3419569"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b="1"/>
              <a:t>Eexplored Asian Restaurant details in East Downtown using Four Square places API</a:t>
            </a:r>
          </a:p>
          <a:p>
            <a:pPr marL="285750" indent="-228600">
              <a:lnSpc>
                <a:spcPct val="90000"/>
              </a:lnSpc>
              <a:spcAft>
                <a:spcPts val="600"/>
              </a:spcAft>
              <a:buFont typeface="Arial" panose="020B0604020202020204" pitchFamily="34" charset="0"/>
              <a:buChar char="•"/>
            </a:pPr>
            <a:r>
              <a:rPr lang="en-US" sz="1700" b="1"/>
              <a:t>Sorted and picked the top rated Asian Restaurant</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77A10AC7-A4E9-402B-9060-AD2FCA53B845}"/>
              </a:ext>
            </a:extLst>
          </p:cNvPr>
          <p:cNvPicPr/>
          <p:nvPr/>
        </p:nvPicPr>
        <p:blipFill rotWithShape="1">
          <a:blip r:embed="rId2">
            <a:extLst>
              <a:ext uri="{28A0092B-C50C-407E-A947-70E740481C1C}">
                <a14:useLocalDpi xmlns:a14="http://schemas.microsoft.com/office/drawing/2010/main" val="0"/>
              </a:ext>
            </a:extLst>
          </a:blip>
          <a:srcRect l="14504" r="24955" b="1"/>
          <a:stretch/>
        </p:blipFill>
        <p:spPr bwMode="auto">
          <a:xfrm>
            <a:off x="4483341" y="799352"/>
            <a:ext cx="4069057" cy="5259296"/>
          </a:xfrm>
          <a:prstGeom prst="rect">
            <a:avLst/>
          </a:prstGeom>
          <a:noFill/>
        </p:spPr>
      </p:pic>
    </p:spTree>
    <p:extLst>
      <p:ext uri="{BB962C8B-B14F-4D97-AF65-F5344CB8AC3E}">
        <p14:creationId xmlns:p14="http://schemas.microsoft.com/office/powerpoint/2010/main" val="191818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p:txBody>
          <a:bodyPr/>
          <a:lstStyle/>
          <a:p>
            <a:r>
              <a:rPr lang="en-US" b="1" dirty="0"/>
              <a:t>Conclusion</a:t>
            </a:r>
            <a:endParaRPr lang="en-GB" b="1" dirty="0"/>
          </a:p>
        </p:txBody>
      </p:sp>
      <p:sp>
        <p:nvSpPr>
          <p:cNvPr id="3" name="TextBox 2">
            <a:extLst>
              <a:ext uri="{FF2B5EF4-FFF2-40B4-BE49-F238E27FC236}">
                <a16:creationId xmlns:a16="http://schemas.microsoft.com/office/drawing/2014/main" id="{AB5768EF-0CCC-4A39-A7D8-5F572A54653B}"/>
              </a:ext>
            </a:extLst>
          </p:cNvPr>
          <p:cNvSpPr txBox="1"/>
          <p:nvPr/>
        </p:nvSpPr>
        <p:spPr>
          <a:xfrm>
            <a:off x="179512" y="1772816"/>
            <a:ext cx="8496944"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b="1" dirty="0"/>
              <a:t>k-Means algorithm</a:t>
            </a:r>
            <a:r>
              <a:rPr lang="en-GB" dirty="0"/>
              <a:t> has been used to cluster and explore the neighbourhoods. </a:t>
            </a:r>
            <a:r>
              <a:rPr lang="en-GB" b="1" dirty="0"/>
              <a:t>Three clusters</a:t>
            </a:r>
            <a:r>
              <a:rPr lang="en-GB" dirty="0"/>
              <a:t> are created and the cluster with higher dense of Asian Restaurants was explored to find the best rated Asian Restaurant. The chosen downtown was </a:t>
            </a:r>
            <a:r>
              <a:rPr lang="en-GB" b="1" dirty="0"/>
              <a:t>East Downtown.</a:t>
            </a:r>
            <a:endParaRPr lang="en-GB" dirty="0"/>
          </a:p>
          <a:p>
            <a:pPr marL="285750" indent="-285750">
              <a:lnSpc>
                <a:spcPct val="150000"/>
              </a:lnSpc>
              <a:buFont typeface="Arial" panose="020B0604020202020204" pitchFamily="34" charset="0"/>
              <a:buChar char="•"/>
            </a:pPr>
            <a:r>
              <a:rPr lang="en-GB" dirty="0"/>
              <a:t>As per the statistics explained above and as per the graph show here, </a:t>
            </a:r>
            <a:r>
              <a:rPr lang="en-GB" b="1" dirty="0"/>
              <a:t>India Bazaar, The Beaches West is the best rated in East Toronto and the East Toronto has the maximum number of Asian Restaurants.</a:t>
            </a:r>
            <a:endParaRPr lang="en-GB" dirty="0"/>
          </a:p>
        </p:txBody>
      </p:sp>
    </p:spTree>
    <p:extLst>
      <p:ext uri="{BB962C8B-B14F-4D97-AF65-F5344CB8AC3E}">
        <p14:creationId xmlns:p14="http://schemas.microsoft.com/office/powerpoint/2010/main" val="177222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p:txBody>
          <a:bodyPr/>
          <a:lstStyle/>
          <a:p>
            <a:r>
              <a:rPr lang="en-US" b="1" dirty="0"/>
              <a:t>Introduction</a:t>
            </a:r>
            <a:endParaRPr lang="en-GB" b="1" dirty="0"/>
          </a:p>
        </p:txBody>
      </p:sp>
      <p:sp>
        <p:nvSpPr>
          <p:cNvPr id="3" name="TextBox 2">
            <a:extLst>
              <a:ext uri="{FF2B5EF4-FFF2-40B4-BE49-F238E27FC236}">
                <a16:creationId xmlns:a16="http://schemas.microsoft.com/office/drawing/2014/main" id="{AB5768EF-0CCC-4A39-A7D8-5F572A54653B}"/>
              </a:ext>
            </a:extLst>
          </p:cNvPr>
          <p:cNvSpPr txBox="1"/>
          <p:nvPr/>
        </p:nvSpPr>
        <p:spPr>
          <a:xfrm>
            <a:off x="179512" y="1772816"/>
            <a:ext cx="8496944"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The project is intended to submit to Coursera-IBM as a Final Capstone project. </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The problem take to analyse is to explore the neighbourhoods of Toronto Canada, cluster the neighbourhoods and short list the good Asian restaurants for the Indians or any traveller who visits Canada Toronto for a short time</a:t>
            </a:r>
          </a:p>
        </p:txBody>
      </p:sp>
    </p:spTree>
    <p:extLst>
      <p:ext uri="{BB962C8B-B14F-4D97-AF65-F5344CB8AC3E}">
        <p14:creationId xmlns:p14="http://schemas.microsoft.com/office/powerpoint/2010/main" val="268181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p:txBody>
          <a:bodyPr/>
          <a:lstStyle/>
          <a:p>
            <a:r>
              <a:rPr lang="en-US" b="1" dirty="0"/>
              <a:t>Problem Statement</a:t>
            </a:r>
            <a:endParaRPr lang="en-GB" b="1" dirty="0"/>
          </a:p>
        </p:txBody>
      </p:sp>
      <p:sp>
        <p:nvSpPr>
          <p:cNvPr id="3" name="TextBox 2">
            <a:extLst>
              <a:ext uri="{FF2B5EF4-FFF2-40B4-BE49-F238E27FC236}">
                <a16:creationId xmlns:a16="http://schemas.microsoft.com/office/drawing/2014/main" id="{AB5768EF-0CCC-4A39-A7D8-5F572A54653B}"/>
              </a:ext>
            </a:extLst>
          </p:cNvPr>
          <p:cNvSpPr txBox="1"/>
          <p:nvPr/>
        </p:nvSpPr>
        <p:spPr>
          <a:xfrm>
            <a:off x="179512" y="1772816"/>
            <a:ext cx="8496944"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Many Indian people go to Canada on business trips who usually search for Good Asian restaurants where they get good Asian food.</a:t>
            </a:r>
          </a:p>
          <a:p>
            <a:pPr marL="285750" indent="-285750">
              <a:lnSpc>
                <a:spcPct val="150000"/>
              </a:lnSpc>
              <a:buFont typeface="Arial" panose="020B0604020202020204" pitchFamily="34" charset="0"/>
              <a:buChar char="•"/>
            </a:pPr>
            <a:r>
              <a:rPr lang="en-GB" dirty="0"/>
              <a:t>Now-a-days Indian people prefer also the other Asian countries food than Indian food. Some of the Chinese, Japanese, Thai food items became regular in-takes whenever they visit hotels both within India or other countries</a:t>
            </a:r>
          </a:p>
          <a:p>
            <a:pPr marL="285750" indent="-285750">
              <a:lnSpc>
                <a:spcPct val="150000"/>
              </a:lnSpc>
              <a:buFont typeface="Arial" panose="020B0604020202020204" pitchFamily="34" charset="0"/>
              <a:buChar char="•"/>
            </a:pPr>
            <a:r>
              <a:rPr lang="en-GB" dirty="0"/>
              <a:t>And people check the ratings of the hotels before they choose to visit</a:t>
            </a:r>
          </a:p>
          <a:p>
            <a:pPr marL="285750" indent="-285750">
              <a:lnSpc>
                <a:spcPct val="150000"/>
              </a:lnSpc>
              <a:buFont typeface="Arial" panose="020B0604020202020204" pitchFamily="34" charset="0"/>
              <a:buChar char="•"/>
            </a:pPr>
            <a:r>
              <a:rPr lang="en-GB" dirty="0"/>
              <a:t>The project is to help the people who go on business trips to Canada - Toronto to find better staying place which has good Asian restaurants</a:t>
            </a:r>
          </a:p>
          <a:p>
            <a:pPr marL="285750" indent="-285750">
              <a:lnSpc>
                <a:spcPct val="150000"/>
              </a:lnSpc>
              <a:buFont typeface="Arial" panose="020B0604020202020204" pitchFamily="34" charset="0"/>
              <a:buChar char="•"/>
            </a:pPr>
            <a:endParaRPr lang="en-GB" dirty="0"/>
          </a:p>
        </p:txBody>
      </p:sp>
    </p:spTree>
    <p:extLst>
      <p:ext uri="{BB962C8B-B14F-4D97-AF65-F5344CB8AC3E}">
        <p14:creationId xmlns:p14="http://schemas.microsoft.com/office/powerpoint/2010/main" val="218947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p:txBody>
          <a:bodyPr/>
          <a:lstStyle/>
          <a:p>
            <a:r>
              <a:rPr lang="en-GB" b="1" dirty="0"/>
              <a:t>Target Audience</a:t>
            </a:r>
          </a:p>
        </p:txBody>
      </p:sp>
      <p:sp>
        <p:nvSpPr>
          <p:cNvPr id="3" name="TextBox 2">
            <a:extLst>
              <a:ext uri="{FF2B5EF4-FFF2-40B4-BE49-F238E27FC236}">
                <a16:creationId xmlns:a16="http://schemas.microsoft.com/office/drawing/2014/main" id="{AB5768EF-0CCC-4A39-A7D8-5F572A54653B}"/>
              </a:ext>
            </a:extLst>
          </p:cNvPr>
          <p:cNvSpPr txBox="1"/>
          <p:nvPr/>
        </p:nvSpPr>
        <p:spPr>
          <a:xfrm>
            <a:off x="179512" y="1772816"/>
            <a:ext cx="8496944"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The Indian business people or anyone who is visiting Canada - Toronto for a short term stay</a:t>
            </a:r>
          </a:p>
          <a:p>
            <a:pPr marL="285750" indent="-285750">
              <a:lnSpc>
                <a:spcPct val="150000"/>
              </a:lnSpc>
              <a:buFont typeface="Arial" panose="020B0604020202020204" pitchFamily="34" charset="0"/>
              <a:buChar char="•"/>
            </a:pPr>
            <a:r>
              <a:rPr lang="en-GB" dirty="0"/>
              <a:t>The audience is not restricted to Indian people but all the visitors of Toronto who are interested in Asian food items</a:t>
            </a:r>
          </a:p>
          <a:p>
            <a:pPr marL="285750" indent="-285750">
              <a:lnSpc>
                <a:spcPct val="150000"/>
              </a:lnSpc>
              <a:buFont typeface="Arial" panose="020B0604020202020204" pitchFamily="34" charset="0"/>
              <a:buChar char="•"/>
            </a:pPr>
            <a:r>
              <a:rPr lang="en-GB" dirty="0"/>
              <a:t>The visitors who usually refer the ratings of the restaurants before they choose to visit them</a:t>
            </a:r>
          </a:p>
        </p:txBody>
      </p:sp>
    </p:spTree>
    <p:extLst>
      <p:ext uri="{BB962C8B-B14F-4D97-AF65-F5344CB8AC3E}">
        <p14:creationId xmlns:p14="http://schemas.microsoft.com/office/powerpoint/2010/main" val="3901542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p:txBody>
          <a:bodyPr/>
          <a:lstStyle/>
          <a:p>
            <a:r>
              <a:rPr lang="en-US" b="1" dirty="0"/>
              <a:t>D</a:t>
            </a:r>
            <a:r>
              <a:rPr lang="en-GB" b="1" dirty="0" err="1"/>
              <a:t>ata</a:t>
            </a:r>
            <a:r>
              <a:rPr lang="en-GB" b="1" dirty="0"/>
              <a:t> Source</a:t>
            </a:r>
          </a:p>
        </p:txBody>
      </p:sp>
      <p:sp>
        <p:nvSpPr>
          <p:cNvPr id="3" name="TextBox 2">
            <a:extLst>
              <a:ext uri="{FF2B5EF4-FFF2-40B4-BE49-F238E27FC236}">
                <a16:creationId xmlns:a16="http://schemas.microsoft.com/office/drawing/2014/main" id="{AB5768EF-0CCC-4A39-A7D8-5F572A54653B}"/>
              </a:ext>
            </a:extLst>
          </p:cNvPr>
          <p:cNvSpPr txBox="1"/>
          <p:nvPr/>
        </p:nvSpPr>
        <p:spPr>
          <a:xfrm>
            <a:off x="179512" y="1772816"/>
            <a:ext cx="8496944" cy="420435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b="1" dirty="0"/>
              <a:t>Toronto Postal codes</a:t>
            </a:r>
          </a:p>
          <a:p>
            <a:pPr marL="742950" lvl="1" indent="-285750">
              <a:lnSpc>
                <a:spcPct val="150000"/>
              </a:lnSpc>
              <a:buFont typeface="Wingdings" panose="05000000000000000000" pitchFamily="2" charset="2"/>
              <a:buChar char="§"/>
            </a:pPr>
            <a:r>
              <a:rPr lang="en-GB" dirty="0"/>
              <a:t>Wikipedia lists the postal codes of Toronto in the </a:t>
            </a:r>
            <a:r>
              <a:rPr lang="en-GB" dirty="0" err="1"/>
              <a:t>follwing</a:t>
            </a:r>
            <a:r>
              <a:rPr lang="en-GB" dirty="0"/>
              <a:t> link </a:t>
            </a:r>
            <a:r>
              <a:rPr lang="en-GB" dirty="0">
                <a:hlinkClick r:id="rId2"/>
              </a:rPr>
              <a:t>https://en.wikipedia.org/wiki/List_of_postal_codes_of_Canada:_M</a:t>
            </a:r>
            <a:endParaRPr lang="en-GB" dirty="0"/>
          </a:p>
          <a:p>
            <a:pPr marL="742950" lvl="1" indent="-285750">
              <a:lnSpc>
                <a:spcPct val="150000"/>
              </a:lnSpc>
              <a:buFont typeface="Wingdings" panose="05000000000000000000" pitchFamily="2" charset="2"/>
              <a:buChar char="§"/>
            </a:pPr>
            <a:r>
              <a:rPr lang="en-GB" dirty="0"/>
              <a:t>The data source will be scraped to obtain the postal codes</a:t>
            </a:r>
          </a:p>
          <a:p>
            <a:pPr marL="285750" indent="-285750">
              <a:lnSpc>
                <a:spcPct val="150000"/>
              </a:lnSpc>
              <a:buFont typeface="Wingdings" panose="05000000000000000000" pitchFamily="2" charset="2"/>
              <a:buChar char="Ø"/>
            </a:pPr>
            <a:r>
              <a:rPr lang="en-GB" b="1" dirty="0"/>
              <a:t>Geographical coordinates</a:t>
            </a:r>
          </a:p>
          <a:p>
            <a:pPr marL="742950" lvl="1" indent="-285750">
              <a:lnSpc>
                <a:spcPct val="150000"/>
              </a:lnSpc>
              <a:buFont typeface="Wingdings" panose="05000000000000000000" pitchFamily="2" charset="2"/>
              <a:buChar char="§"/>
            </a:pPr>
            <a:r>
              <a:rPr lang="en-GB" dirty="0"/>
              <a:t>To get the geographical coordinates of the neighbourhoods using the Geocoder package, the following link is used to pull a csv file that has the geographical coordinates of each postal code: </a:t>
            </a:r>
            <a:r>
              <a:rPr lang="en-GB" dirty="0">
                <a:hlinkClick r:id="rId3"/>
              </a:rPr>
              <a:t>http://cocl.us/Geospatial_data</a:t>
            </a:r>
            <a:endParaRPr lang="en-GB" dirty="0"/>
          </a:p>
          <a:p>
            <a:pPr lvl="1">
              <a:lnSpc>
                <a:spcPct val="150000"/>
              </a:lnSpc>
            </a:pPr>
            <a:endParaRPr lang="en-GB" b="1" dirty="0"/>
          </a:p>
          <a:p>
            <a:pPr marL="742950" lvl="1" indent="-285750">
              <a:lnSpc>
                <a:spcPct val="150000"/>
              </a:lnSpc>
              <a:buFont typeface="Wingdings" panose="05000000000000000000" pitchFamily="2" charset="2"/>
              <a:buChar char="§"/>
            </a:pPr>
            <a:endParaRPr lang="en-GB" dirty="0"/>
          </a:p>
        </p:txBody>
      </p:sp>
    </p:spTree>
    <p:extLst>
      <p:ext uri="{BB962C8B-B14F-4D97-AF65-F5344CB8AC3E}">
        <p14:creationId xmlns:p14="http://schemas.microsoft.com/office/powerpoint/2010/main" val="310786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a:xfrm>
            <a:off x="251520" y="170573"/>
            <a:ext cx="7886700" cy="1325563"/>
          </a:xfrm>
        </p:spPr>
        <p:txBody>
          <a:bodyPr/>
          <a:lstStyle/>
          <a:p>
            <a:r>
              <a:rPr lang="en-US" b="1" dirty="0"/>
              <a:t>Methodology</a:t>
            </a:r>
            <a:endParaRPr lang="en-GB" b="1" dirty="0"/>
          </a:p>
        </p:txBody>
      </p:sp>
      <p:graphicFrame>
        <p:nvGraphicFramePr>
          <p:cNvPr id="4" name="Diagram 3">
            <a:extLst>
              <a:ext uri="{FF2B5EF4-FFF2-40B4-BE49-F238E27FC236}">
                <a16:creationId xmlns:a16="http://schemas.microsoft.com/office/drawing/2014/main" id="{78B677EE-E19C-4627-ACD4-E418667433B7}"/>
              </a:ext>
            </a:extLst>
          </p:cNvPr>
          <p:cNvGraphicFramePr/>
          <p:nvPr>
            <p:extLst>
              <p:ext uri="{D42A27DB-BD31-4B8C-83A1-F6EECF244321}">
                <p14:modId xmlns:p14="http://schemas.microsoft.com/office/powerpoint/2010/main" val="2623578988"/>
              </p:ext>
            </p:extLst>
          </p:nvPr>
        </p:nvGraphicFramePr>
        <p:xfrm>
          <a:off x="0" y="1268760"/>
          <a:ext cx="924914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47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p:txBody>
          <a:bodyPr/>
          <a:lstStyle/>
          <a:p>
            <a:r>
              <a:rPr lang="en-US" b="1" dirty="0"/>
              <a:t>K-Means - Algorithm</a:t>
            </a:r>
            <a:endParaRPr lang="en-GB" b="1" dirty="0"/>
          </a:p>
        </p:txBody>
      </p:sp>
      <p:sp>
        <p:nvSpPr>
          <p:cNvPr id="3" name="TextBox 2">
            <a:extLst>
              <a:ext uri="{FF2B5EF4-FFF2-40B4-BE49-F238E27FC236}">
                <a16:creationId xmlns:a16="http://schemas.microsoft.com/office/drawing/2014/main" id="{AB5768EF-0CCC-4A39-A7D8-5F572A54653B}"/>
              </a:ext>
            </a:extLst>
          </p:cNvPr>
          <p:cNvSpPr txBox="1"/>
          <p:nvPr/>
        </p:nvSpPr>
        <p:spPr>
          <a:xfrm>
            <a:off x="179512" y="1772816"/>
            <a:ext cx="8496944" cy="337335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b="1" dirty="0"/>
              <a:t>Why</a:t>
            </a:r>
          </a:p>
          <a:p>
            <a:pPr marL="742950" lvl="1" indent="-285750">
              <a:lnSpc>
                <a:spcPct val="150000"/>
              </a:lnSpc>
              <a:buFont typeface="Wingdings" panose="05000000000000000000" pitchFamily="2" charset="2"/>
              <a:buChar char="§"/>
            </a:pPr>
            <a:r>
              <a:rPr lang="en-GB" dirty="0"/>
              <a:t>The </a:t>
            </a:r>
            <a:r>
              <a:rPr lang="en-GB" b="1" dirty="0"/>
              <a:t>K</a:t>
            </a:r>
            <a:r>
              <a:rPr lang="en-GB" dirty="0"/>
              <a:t>-</a:t>
            </a:r>
            <a:r>
              <a:rPr lang="en-GB" b="1" dirty="0"/>
              <a:t>means clustering algorithm</a:t>
            </a:r>
            <a:r>
              <a:rPr lang="en-GB" dirty="0"/>
              <a:t> is used to find groups which have not been explicitly labelled in the data. This can be used to confirm business assumptions about what types of groups exist or to identify unknown groups in complex data sets.</a:t>
            </a:r>
          </a:p>
          <a:p>
            <a:pPr marL="742950" lvl="1" indent="-285750">
              <a:lnSpc>
                <a:spcPct val="150000"/>
              </a:lnSpc>
              <a:buFont typeface="Wingdings" panose="05000000000000000000" pitchFamily="2" charset="2"/>
              <a:buChar char="§"/>
            </a:pPr>
            <a:r>
              <a:rPr lang="en-GB" dirty="0"/>
              <a:t>As we are using data source which has to clustered using unlabelled data, k-means is a better algorithm as fit-to-purpose</a:t>
            </a:r>
          </a:p>
          <a:p>
            <a:pPr marL="742950" lvl="1" indent="-285750">
              <a:lnSpc>
                <a:spcPct val="150000"/>
              </a:lnSpc>
              <a:buFont typeface="Wingdings" panose="05000000000000000000" pitchFamily="2" charset="2"/>
              <a:buChar char="§"/>
            </a:pPr>
            <a:endParaRPr lang="en-GB" dirty="0"/>
          </a:p>
        </p:txBody>
      </p:sp>
    </p:spTree>
    <p:extLst>
      <p:ext uri="{BB962C8B-B14F-4D97-AF65-F5344CB8AC3E}">
        <p14:creationId xmlns:p14="http://schemas.microsoft.com/office/powerpoint/2010/main" val="184040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p:txBody>
          <a:bodyPr/>
          <a:lstStyle/>
          <a:p>
            <a:r>
              <a:rPr lang="en-US" b="1" dirty="0"/>
              <a:t>K-Means –How is it used</a:t>
            </a:r>
            <a:endParaRPr lang="en-GB" b="1" dirty="0"/>
          </a:p>
        </p:txBody>
      </p:sp>
      <p:sp>
        <p:nvSpPr>
          <p:cNvPr id="3" name="TextBox 2">
            <a:extLst>
              <a:ext uri="{FF2B5EF4-FFF2-40B4-BE49-F238E27FC236}">
                <a16:creationId xmlns:a16="http://schemas.microsoft.com/office/drawing/2014/main" id="{AB5768EF-0CCC-4A39-A7D8-5F572A54653B}"/>
              </a:ext>
            </a:extLst>
          </p:cNvPr>
          <p:cNvSpPr txBox="1"/>
          <p:nvPr/>
        </p:nvSpPr>
        <p:spPr>
          <a:xfrm>
            <a:off x="179512" y="1772816"/>
            <a:ext cx="8496944"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b="1" dirty="0"/>
              <a:t>The </a:t>
            </a:r>
            <a:r>
              <a:rPr lang="en-GB" b="1" dirty="0" err="1"/>
              <a:t>Neighborhoods</a:t>
            </a:r>
            <a:r>
              <a:rPr lang="en-GB" b="1" dirty="0"/>
              <a:t> of </a:t>
            </a:r>
            <a:r>
              <a:rPr lang="en-GB" b="1" dirty="0" err="1"/>
              <a:t>Toronta</a:t>
            </a:r>
            <a:r>
              <a:rPr lang="en-GB" b="1" dirty="0"/>
              <a:t> which have Boroughs assigned</a:t>
            </a:r>
          </a:p>
          <a:p>
            <a:pPr>
              <a:lnSpc>
                <a:spcPct val="150000"/>
              </a:lnSpc>
            </a:pPr>
            <a:endParaRPr lang="en-GB" dirty="0"/>
          </a:p>
          <a:p>
            <a:pPr marL="742950" lvl="1" indent="-285750">
              <a:lnSpc>
                <a:spcPct val="150000"/>
              </a:lnSpc>
              <a:buFont typeface="Wingdings" panose="05000000000000000000" pitchFamily="2" charset="2"/>
              <a:buChar char="§"/>
            </a:pPr>
            <a:endParaRPr lang="en-GB" dirty="0"/>
          </a:p>
        </p:txBody>
      </p:sp>
      <p:pic>
        <p:nvPicPr>
          <p:cNvPr id="4" name="Picture 3">
            <a:extLst>
              <a:ext uri="{FF2B5EF4-FFF2-40B4-BE49-F238E27FC236}">
                <a16:creationId xmlns:a16="http://schemas.microsoft.com/office/drawing/2014/main" id="{DD7A505F-4715-43BA-B375-1ADA714D1E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53322"/>
            <a:ext cx="6984776" cy="3207926"/>
          </a:xfrm>
          <a:prstGeom prst="rect">
            <a:avLst/>
          </a:prstGeom>
          <a:noFill/>
          <a:ln>
            <a:noFill/>
          </a:ln>
        </p:spPr>
      </p:pic>
    </p:spTree>
    <p:extLst>
      <p:ext uri="{BB962C8B-B14F-4D97-AF65-F5344CB8AC3E}">
        <p14:creationId xmlns:p14="http://schemas.microsoft.com/office/powerpoint/2010/main" val="2914978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670-4E5B-4A03-8165-0CF945D706EA}"/>
              </a:ext>
            </a:extLst>
          </p:cNvPr>
          <p:cNvSpPr>
            <a:spLocks noGrp="1"/>
          </p:cNvSpPr>
          <p:nvPr>
            <p:ph type="title"/>
          </p:nvPr>
        </p:nvSpPr>
        <p:spPr/>
        <p:txBody>
          <a:bodyPr/>
          <a:lstStyle/>
          <a:p>
            <a:r>
              <a:rPr lang="en-US" b="1" dirty="0"/>
              <a:t>K-Means – How is it used (2)</a:t>
            </a:r>
            <a:endParaRPr lang="en-GB" b="1" dirty="0"/>
          </a:p>
        </p:txBody>
      </p:sp>
      <p:sp>
        <p:nvSpPr>
          <p:cNvPr id="3" name="TextBox 2">
            <a:extLst>
              <a:ext uri="{FF2B5EF4-FFF2-40B4-BE49-F238E27FC236}">
                <a16:creationId xmlns:a16="http://schemas.microsoft.com/office/drawing/2014/main" id="{AB5768EF-0CCC-4A39-A7D8-5F572A54653B}"/>
              </a:ext>
            </a:extLst>
          </p:cNvPr>
          <p:cNvSpPr txBox="1"/>
          <p:nvPr/>
        </p:nvSpPr>
        <p:spPr>
          <a:xfrm>
            <a:off x="179512" y="1772816"/>
            <a:ext cx="8496944"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b="1" dirty="0"/>
              <a:t>The clustered downtowns which has Asian Restaurants</a:t>
            </a:r>
          </a:p>
        </p:txBody>
      </p:sp>
      <p:pic>
        <p:nvPicPr>
          <p:cNvPr id="5" name="Picture 4">
            <a:extLst>
              <a:ext uri="{FF2B5EF4-FFF2-40B4-BE49-F238E27FC236}">
                <a16:creationId xmlns:a16="http://schemas.microsoft.com/office/drawing/2014/main" id="{BEE41E0E-A606-4F68-82ED-683A71D677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4904"/>
            <a:ext cx="7200800" cy="3312368"/>
          </a:xfrm>
          <a:prstGeom prst="rect">
            <a:avLst/>
          </a:prstGeom>
          <a:noFill/>
          <a:ln>
            <a:noFill/>
          </a:ln>
        </p:spPr>
      </p:pic>
    </p:spTree>
    <p:extLst>
      <p:ext uri="{BB962C8B-B14F-4D97-AF65-F5344CB8AC3E}">
        <p14:creationId xmlns:p14="http://schemas.microsoft.com/office/powerpoint/2010/main" val="2543205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www.w3.org/XML/1998/namespace"/>
    <ds:schemaRef ds:uri="71af3243-3dd4-4a8d-8c0d-dd76da1f02a5"/>
    <ds:schemaRef ds:uri="http://purl.org/dc/terms/"/>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515</Words>
  <Application>Microsoft Office PowerPoint</Application>
  <PresentationFormat>On-screen Show (4:3)</PresentationFormat>
  <Paragraphs>51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Final capstone project – Coursera – IBM – Data science - Report</vt:lpstr>
      <vt:lpstr>Introduction</vt:lpstr>
      <vt:lpstr>Problem Statement</vt:lpstr>
      <vt:lpstr>Target Audience</vt:lpstr>
      <vt:lpstr>Data Source</vt:lpstr>
      <vt:lpstr>Methodology</vt:lpstr>
      <vt:lpstr>K-Means - Algorithm</vt:lpstr>
      <vt:lpstr>K-Means –How is it used</vt:lpstr>
      <vt:lpstr>K-Means – How is it used (2)</vt:lpstr>
      <vt:lpstr>Neighborhood with more Asian Restaurants</vt:lpstr>
      <vt:lpstr>Best Rated Asian Restaurant in East Toronto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2020-07-20T05:48:43Z</dcterms:created>
  <dcterms:modified xsi:type="dcterms:W3CDTF">2020-07-20T05:50:02Z</dcterms:modified>
</cp:coreProperties>
</file>