
<file path=[Content_Types].xml><?xml version="1.0" encoding="utf-8"?>
<Types xmlns="http://schemas.openxmlformats.org/package/2006/content-types">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2" r:id="rId7"/>
    <p:sldId id="268" r:id="rId8"/>
    <p:sldId id="263" r:id="rId9"/>
    <p:sldId id="264" r:id="rId10"/>
    <p:sldId id="265" r:id="rId11"/>
    <p:sldId id="266" r:id="rId12"/>
    <p:sldId id="269" r:id="rId13"/>
    <p:sldId id="270" r:id="rId14"/>
    <p:sldId id="274" r:id="rId15"/>
    <p:sldId id="273" r:id="rId16"/>
    <p:sldId id="261"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GIF"/><Relationship Id="rId1" Type="http://schemas.openxmlformats.org/officeDocument/2006/relationships/hyperlink" Target="https://www.kaggle.com/datasets/bitext/training-dataset-for-chatbotsvirtual-assistants"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data-flair.training/blogs/voice-assistant-project-python/" TargetMode="External"/><Relationship Id="rId2" Type="http://schemas.openxmlformats.org/officeDocument/2006/relationships/hyperlink" Target="https://github.com/rafaballerini/AssistentePessoal/blob/main/assistente.py" TargetMode="External"/><Relationship Id="rId1" Type="http://schemas.openxmlformats.org/officeDocument/2006/relationships/hyperlink" Target="https://www.kaggle.com/datasets/bitext/training-dataset-for-chatbotsvirtual-assistant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7479" y="1418416"/>
            <a:ext cx="7766936" cy="1646302"/>
          </a:xfrm>
        </p:spPr>
        <p:txBody>
          <a:bodyPr/>
          <a:lstStyle/>
          <a:p>
            <a:r>
              <a:rPr lang="en-US" dirty="0"/>
              <a:t>Virtual Assistant Using NLP</a:t>
            </a:r>
            <a:endParaRPr lang="en-US" dirty="0"/>
          </a:p>
        </p:txBody>
      </p:sp>
      <p:sp>
        <p:nvSpPr>
          <p:cNvPr id="3" name="Subtitle 2"/>
          <p:cNvSpPr>
            <a:spLocks noGrp="1"/>
          </p:cNvSpPr>
          <p:nvPr>
            <p:ph type="subTitle" idx="1"/>
          </p:nvPr>
        </p:nvSpPr>
        <p:spPr>
          <a:xfrm>
            <a:off x="7790167" y="4284962"/>
            <a:ext cx="4494820" cy="1982163"/>
          </a:xfrm>
        </p:spPr>
        <p:txBody>
          <a:bodyPr vert="horz" lIns="91440" tIns="45720" rIns="91440" bIns="45720" rtlCol="0" anchor="t">
            <a:noAutofit/>
          </a:bodyPr>
          <a:lstStyle/>
          <a:p>
            <a:pPr algn="l"/>
            <a:r>
              <a:rPr lang="en-US" sz="1400" b="1" dirty="0"/>
              <a:t>Created by,</a:t>
            </a:r>
            <a:endParaRPr lang="en-US" sz="1400" b="1" dirty="0"/>
          </a:p>
          <a:p>
            <a:pPr algn="l"/>
            <a:r>
              <a:rPr lang="en-US" sz="1400" b="1" dirty="0"/>
              <a:t>G.KRISHNAVENI</a:t>
            </a:r>
            <a:endParaRPr lang="en-US" sz="1400" b="1" dirty="0"/>
          </a:p>
          <a:p>
            <a:pPr algn="l"/>
            <a:r>
              <a:rPr lang="en-US" sz="1400" b="1" dirty="0"/>
              <a:t>Reg.No:912321104016</a:t>
            </a:r>
            <a:endParaRPr lang="en-US" sz="1400" b="1" dirty="0"/>
          </a:p>
          <a:p>
            <a:pPr algn="l"/>
            <a:r>
              <a:rPr lang="en-US" sz="1400" b="1" dirty="0"/>
              <a:t>NM id: au912321104016</a:t>
            </a:r>
            <a:endParaRPr lang="en-US" sz="1400" b="1" dirty="0"/>
          </a:p>
          <a:p>
            <a:pPr algn="l"/>
            <a:r>
              <a:rPr lang="en-US" sz="1400" b="1" dirty="0"/>
              <a:t>CSE 3rd year,</a:t>
            </a:r>
            <a:endParaRPr lang="en-US" sz="1400" b="1" dirty="0"/>
          </a:p>
          <a:p>
            <a:pPr algn="l"/>
            <a:r>
              <a:rPr lang="en-US" sz="1400" b="1" dirty="0"/>
              <a:t>SACS MAVMM ENGINEERING COLLEGE,</a:t>
            </a:r>
            <a:endParaRPr lang="en-US" sz="1400" b="1" dirty="0"/>
          </a:p>
          <a:p>
            <a:pPr algn="l"/>
            <a:r>
              <a:rPr lang="en-US" sz="1400" b="1" dirty="0"/>
              <a:t>MADURAI.</a:t>
            </a:r>
            <a:endParaRPr lang="en-US" sz="1400" b="1" dirty="0"/>
          </a:p>
          <a:p>
            <a:pPr algn="l"/>
            <a:endParaRPr lang="en-US" sz="1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Algorithm and deployment: </a:t>
            </a:r>
            <a:r>
              <a:rPr lang="en-US"/>
              <a:t>CONTD...</a:t>
            </a:r>
            <a:endParaRPr lang="en-US">
              <a:solidFill>
                <a:srgbClr val="000000"/>
              </a:solidFill>
            </a:endParaRPr>
          </a:p>
          <a:p>
            <a:endParaRPr lang="en-US" b="1" dirty="0"/>
          </a:p>
        </p:txBody>
      </p:sp>
      <p:sp>
        <p:nvSpPr>
          <p:cNvPr id="3" name="Content Placeholder 2"/>
          <p:cNvSpPr>
            <a:spLocks noGrp="1"/>
          </p:cNvSpPr>
          <p:nvPr>
            <p:ph idx="1"/>
          </p:nvPr>
        </p:nvSpPr>
        <p:spPr/>
        <p:txBody>
          <a:bodyPr vert="horz" lIns="91440" tIns="45720" rIns="91440" bIns="45720" rtlCol="0" anchor="t">
            <a:normAutofit/>
          </a:bodyPr>
          <a:lstStyle/>
          <a:p>
            <a:pPr lvl="0" rtl="0">
              <a:buFont typeface="Wingdings" panose="05000000000000000000" pitchFamily="2" charset="2"/>
              <a:buChar char="§"/>
            </a:pPr>
            <a:r>
              <a:rPr lang="en-US" sz="2200" b="1" baseline="0" dirty="0">
                <a:solidFill>
                  <a:srgbClr val="404040"/>
                </a:solidFill>
                <a:latin typeface="Times New Roman" panose="02020603050405020304" charset="0"/>
                <a:ea typeface="Arial" panose="020B0604020202020204"/>
                <a:cs typeface="Times New Roman" panose="02020603050405020304" charset="0"/>
              </a:rPr>
              <a:t>Dialog Management: </a:t>
            </a:r>
            <a:r>
              <a:rPr lang="en-US" sz="2200" dirty="0">
                <a:latin typeface="Times New Roman" panose="02020603050405020304" charset="0"/>
                <a:ea typeface="Arial" panose="020B0604020202020204"/>
                <a:cs typeface="Times New Roman" panose="02020603050405020304" charset="0"/>
              </a:rPr>
              <a:t>​</a:t>
            </a:r>
            <a:endParaRPr lang="en-US" dirty="0">
              <a:latin typeface="Times New Roman" panose="02020603050405020304" charset="0"/>
              <a:cs typeface="Times New Roman" panose="02020603050405020304" charset="0"/>
            </a:endParaRPr>
          </a:p>
          <a:p>
            <a:pPr marL="0" indent="0" algn="just">
              <a:buNone/>
            </a:pPr>
            <a:r>
              <a:rPr lang="en-US" sz="2200" b="1" dirty="0">
                <a:solidFill>
                  <a:srgbClr val="404040"/>
                </a:solidFill>
                <a:latin typeface="Times New Roman" panose="02020603050405020304" charset="0"/>
                <a:ea typeface="Segoe UI" panose="020B0502040204020203"/>
                <a:cs typeface="Times New Roman" panose="02020603050405020304" charset="0"/>
              </a:rPr>
              <a:t>   </a:t>
            </a:r>
            <a:r>
              <a:rPr lang="en-US" sz="2200" baseline="0" dirty="0">
                <a:solidFill>
                  <a:srgbClr val="404040"/>
                </a:solidFill>
                <a:latin typeface="Times New Roman" panose="02020603050405020304" charset="0"/>
                <a:ea typeface="Segoe UI" panose="020B0502040204020203"/>
                <a:cs typeface="Times New Roman" panose="02020603050405020304" charset="0"/>
              </a:rPr>
              <a:t>Implement a dialog management system to maintain    context and manage the conversation flow.</a:t>
            </a:r>
            <a:r>
              <a:rPr lang="en-US" sz="2200" dirty="0">
                <a:latin typeface="Times New Roman" panose="02020603050405020304" charset="0"/>
                <a:ea typeface="Segoe UI" panose="020B0502040204020203"/>
                <a:cs typeface="Times New Roman" panose="02020603050405020304" charset="0"/>
              </a:rPr>
              <a:t>​</a:t>
            </a:r>
            <a:endParaRPr lang="en-US" sz="2200" dirty="0">
              <a:latin typeface="Times New Roman" panose="02020603050405020304" charset="0"/>
              <a:ea typeface="Segoe UI" panose="020B0502040204020203"/>
              <a:cs typeface="Times New Roman" panose="02020603050405020304" charset="0"/>
            </a:endParaRPr>
          </a:p>
          <a:p>
            <a:pPr marL="0" indent="0">
              <a:buNone/>
            </a:pPr>
            <a:endParaRPr lang="en-US" sz="2200" b="1" dirty="0">
              <a:solidFill>
                <a:srgbClr val="404040"/>
              </a:solidFill>
              <a:latin typeface="Times New Roman" panose="02020603050405020304" charset="0"/>
              <a:ea typeface="Arial" panose="020B0604020202020204"/>
              <a:cs typeface="Times New Roman" panose="02020603050405020304" charset="0"/>
            </a:endParaRPr>
          </a:p>
          <a:p>
            <a:pPr lvl="0">
              <a:buFont typeface="Wingdings" panose="05000000000000000000" pitchFamily="2" charset="2"/>
              <a:buChar char="§"/>
            </a:pPr>
            <a:r>
              <a:rPr lang="en-US" sz="2200" b="1" baseline="0" dirty="0">
                <a:solidFill>
                  <a:srgbClr val="404040"/>
                </a:solidFill>
                <a:latin typeface="Times New Roman" panose="02020603050405020304" charset="0"/>
                <a:ea typeface="Arial" panose="020B0604020202020204"/>
                <a:cs typeface="Times New Roman" panose="02020603050405020304" charset="0"/>
              </a:rPr>
              <a:t>Integration with External Services: </a:t>
            </a:r>
            <a:r>
              <a:rPr lang="en-US" sz="2200" dirty="0">
                <a:latin typeface="Times New Roman" panose="02020603050405020304" charset="0"/>
                <a:ea typeface="Arial" panose="020B0604020202020204"/>
                <a:cs typeface="Times New Roman" panose="02020603050405020304" charset="0"/>
              </a:rPr>
              <a:t>​</a:t>
            </a:r>
            <a:endParaRPr lang="en-US" dirty="0">
              <a:latin typeface="Times New Roman" panose="02020603050405020304" charset="0"/>
              <a:cs typeface="Times New Roman" panose="02020603050405020304" charset="0"/>
            </a:endParaRPr>
          </a:p>
          <a:p>
            <a:pPr marL="0" indent="0">
              <a:buNone/>
            </a:pPr>
            <a:r>
              <a:rPr lang="en-US" sz="2200" b="1" dirty="0">
                <a:solidFill>
                  <a:srgbClr val="404040"/>
                </a:solidFill>
                <a:latin typeface="Times New Roman" panose="02020603050405020304" charset="0"/>
                <a:ea typeface="Segoe UI" panose="020B0502040204020203"/>
                <a:cs typeface="Times New Roman" panose="02020603050405020304" charset="0"/>
              </a:rPr>
              <a:t>   </a:t>
            </a:r>
            <a:r>
              <a:rPr lang="en-US" sz="2200" baseline="0" dirty="0">
                <a:solidFill>
                  <a:srgbClr val="404040"/>
                </a:solidFill>
                <a:latin typeface="Times New Roman" panose="02020603050405020304" charset="0"/>
                <a:ea typeface="Segoe UI" panose="020B0502040204020203"/>
                <a:cs typeface="Times New Roman" panose="02020603050405020304" charset="0"/>
              </a:rPr>
              <a:t>Integrate with APIs or services for tasks like fetching information from the web, sending emails, or performing other actions.</a:t>
            </a:r>
            <a:r>
              <a:rPr lang="en-US" sz="2200" dirty="0">
                <a:latin typeface="Times New Roman" panose="02020603050405020304" charset="0"/>
                <a:ea typeface="Segoe UI" panose="020B0502040204020203"/>
                <a:cs typeface="Times New Roman" panose="02020603050405020304" charset="0"/>
              </a:rPr>
              <a:t>​</a:t>
            </a:r>
            <a:endParaRPr lang="en-US"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a:grpSpLocks noGrp="1" noRot="1" noChangeAspect="1" noMove="1" noResize="1" noUngrp="1"/>
          </p:cNvGrpSpPr>
          <p:nvPr/>
        </p:nvGrpSpPr>
        <p:grpSpPr>
          <a:xfrm>
            <a:off x="0" y="-8467"/>
            <a:ext cx="12192000" cy="6866467"/>
            <a:chOff x="0" y="-8467"/>
            <a:chExt cx="12192000" cy="6866467"/>
          </a:xfrm>
        </p:grpSpPr>
        <p:cxnSp>
          <p:nvCxnSpPr>
            <p:cNvPr id="11" name="Straight Connector 10"/>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960138" y="498322"/>
            <a:ext cx="8288032" cy="1096316"/>
          </a:xfrm>
        </p:spPr>
        <p:txBody>
          <a:bodyPr vert="horz" lIns="91440" tIns="45720" rIns="91440" bIns="45720" rtlCol="0" anchor="b">
            <a:normAutofit/>
          </a:bodyPr>
          <a:lstStyle/>
          <a:p>
            <a:r>
              <a:rPr lang="en-US" sz="4800" dirty="0"/>
              <a:t>Dataset:</a:t>
            </a:r>
            <a:endParaRPr lang="en-US" dirty="0">
              <a:ea typeface="+mj-ea"/>
              <a:cs typeface="+mj-cs"/>
            </a:endParaRPr>
          </a:p>
        </p:txBody>
      </p:sp>
      <p:sp>
        <p:nvSpPr>
          <p:cNvPr id="7" name="TextBox 6"/>
          <p:cNvSpPr txBox="1"/>
          <p:nvPr/>
        </p:nvSpPr>
        <p:spPr>
          <a:xfrm>
            <a:off x="258305" y="2208508"/>
            <a:ext cx="2743199" cy="365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a:p>
        </p:txBody>
      </p:sp>
      <p:sp>
        <p:nvSpPr>
          <p:cNvPr id="9" name="TextBox 8"/>
          <p:cNvSpPr txBox="1"/>
          <p:nvPr/>
        </p:nvSpPr>
        <p:spPr>
          <a:xfrm>
            <a:off x="1513366" y="2063697"/>
            <a:ext cx="7857636" cy="13220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2000" dirty="0">
                <a:solidFill>
                  <a:srgbClr val="0D0D0D"/>
                </a:solidFill>
                <a:latin typeface="Times New Roman" panose="02020603050405020304" charset="0"/>
                <a:ea typeface="+mn-lt"/>
                <a:cs typeface="Times New Roman" panose="02020603050405020304" charset="0"/>
              </a:rPr>
              <a:t>  Embrace the power of data-driven insights and embark on a journey of discovery with [Virtual Assistant], fostering informed decision-making and transformative discoveries. Access the data set at [</a:t>
            </a:r>
            <a:r>
              <a:rPr lang="en-US" sz="2000" dirty="0">
                <a:solidFill>
                  <a:srgbClr val="0D0D0D"/>
                </a:solidFill>
                <a:latin typeface="Times New Roman" panose="02020603050405020304" charset="0"/>
                <a:ea typeface="+mn-lt"/>
                <a:cs typeface="Times New Roman" panose="02020603050405020304" charset="0"/>
                <a:hlinkClick r:id="rId1"/>
              </a:rPr>
              <a:t>Training Dataset for chatbots/Virtual Assistants (kaggle.com)</a:t>
            </a:r>
            <a:r>
              <a:rPr lang="en-US" sz="2000" dirty="0">
                <a:solidFill>
                  <a:srgbClr val="0D0D0D"/>
                </a:solidFill>
                <a:latin typeface="Times New Roman" panose="02020603050405020304" charset="0"/>
                <a:ea typeface="+mn-lt"/>
                <a:cs typeface="Times New Roman" panose="02020603050405020304" charset="0"/>
              </a:rPr>
              <a:t>] and unlock its full potential today.</a:t>
            </a:r>
            <a:endParaRPr lang="en-US" sz="2000">
              <a:latin typeface="Times New Roman" panose="02020603050405020304" charset="0"/>
              <a:cs typeface="Times New Roman" panose="02020603050405020304" charset="0"/>
            </a:endParaRPr>
          </a:p>
        </p:txBody>
      </p:sp>
      <p:pic>
        <p:nvPicPr>
          <p:cNvPr id="10" name="Picture 9" descr="A robot with a computer&#10;&#10;Description automatically generated"/>
          <p:cNvPicPr>
            <a:picLocks noChangeAspect="1"/>
          </p:cNvPicPr>
          <p:nvPr/>
        </p:nvPicPr>
        <p:blipFill>
          <a:blip r:embed="rId2"/>
          <a:stretch>
            <a:fillRect/>
          </a:stretch>
        </p:blipFill>
        <p:spPr>
          <a:xfrm>
            <a:off x="0" y="4423913"/>
            <a:ext cx="6096000" cy="2438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endParaRPr lang="en-US" dirty="0"/>
          </a:p>
        </p:txBody>
      </p:sp>
      <p:pic>
        <p:nvPicPr>
          <p:cNvPr id="4" name="Content Placeholder 3" descr="result"/>
          <p:cNvPicPr>
            <a:picLocks noChangeAspect="1"/>
          </p:cNvPicPr>
          <p:nvPr>
            <p:ph idx="1"/>
          </p:nvPr>
        </p:nvPicPr>
        <p:blipFill>
          <a:blip r:embed="rId1"/>
          <a:stretch>
            <a:fillRect/>
          </a:stretch>
        </p:blipFill>
        <p:spPr>
          <a:xfrm>
            <a:off x="1084580" y="1615440"/>
            <a:ext cx="8038465" cy="3933825"/>
          </a:xfrm>
          <a:prstGeom prst="rect">
            <a:avLst/>
          </a:prstGeom>
        </p:spPr>
      </p:pic>
      <p:sp>
        <p:nvSpPr>
          <p:cNvPr id="5" name="Text Box 4"/>
          <p:cNvSpPr txBox="1"/>
          <p:nvPr/>
        </p:nvSpPr>
        <p:spPr>
          <a:xfrm>
            <a:off x="4309745" y="5725795"/>
            <a:ext cx="1990725" cy="645160"/>
          </a:xfrm>
          <a:prstGeom prst="rect">
            <a:avLst/>
          </a:prstGeom>
          <a:noFill/>
        </p:spPr>
        <p:txBody>
          <a:bodyPr wrap="square" rtlCol="0">
            <a:spAutoFit/>
          </a:bodyPr>
          <a:p>
            <a:r>
              <a:rPr lang="en-US"/>
              <a:t>Fig.1 : Output</a:t>
            </a:r>
            <a:endParaRPr lang="en-US"/>
          </a:p>
          <a:p>
            <a:r>
              <a:rPr lang="en-US"/>
              <a:t>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sz="2400" dirty="0">
                <a:latin typeface="Times New Roman" panose="02020603050405020304" charset="0"/>
                <a:cs typeface="Times New Roman" panose="02020603050405020304" charset="0"/>
                <a:hlinkClick r:id="rId1"/>
              </a:rPr>
              <a:t>Training Dataset for chatbots/Virtual Assistants (kaggle.com)</a:t>
            </a:r>
            <a:r>
              <a:rPr lang="en-US" sz="2400" dirty="0">
                <a:solidFill>
                  <a:srgbClr val="0D0D0D"/>
                </a:solidFill>
                <a:latin typeface="Times New Roman" panose="02020603050405020304" charset="0"/>
                <a:cs typeface="Times New Roman" panose="02020603050405020304" charset="0"/>
              </a:rPr>
              <a:t>]</a:t>
            </a:r>
            <a:endParaRPr lang="en-US" sz="2400" dirty="0">
              <a:solidFill>
                <a:srgbClr val="0D0D0D"/>
              </a:solidFill>
              <a:latin typeface="Times New Roman" panose="02020603050405020304" charset="0"/>
              <a:cs typeface="Times New Roman" panose="02020603050405020304" charset="0"/>
            </a:endParaRPr>
          </a:p>
          <a:p>
            <a:r>
              <a:rPr lang="en-US" sz="2400" dirty="0">
                <a:solidFill>
                  <a:srgbClr val="0D0D0D"/>
                </a:solidFill>
                <a:latin typeface="Times New Roman" panose="02020603050405020304" charset="0"/>
                <a:ea typeface="+mn-lt"/>
                <a:cs typeface="Times New Roman" panose="02020603050405020304" charset="0"/>
                <a:hlinkClick r:id="rId2"/>
              </a:rPr>
              <a:t>AssistentePessoal/assistente.py at main · rafaballerini/AssistentePessoal · GitHub</a:t>
            </a:r>
            <a:endParaRPr lang="en-US" sz="2400" dirty="0">
              <a:solidFill>
                <a:srgbClr val="0D0D0D"/>
              </a:solidFill>
              <a:latin typeface="Times New Roman" panose="02020603050405020304" charset="0"/>
              <a:ea typeface="+mn-lt"/>
              <a:cs typeface="Times New Roman" panose="02020603050405020304" charset="0"/>
            </a:endParaRPr>
          </a:p>
          <a:p>
            <a:r>
              <a:rPr lang="en-US" sz="2400">
                <a:solidFill>
                  <a:srgbClr val="0D0D0D"/>
                </a:solidFill>
                <a:latin typeface="Times New Roman" panose="02020603050405020304" charset="0"/>
                <a:cs typeface="Times New Roman" panose="02020603050405020304" charset="0"/>
                <a:hlinkClick r:id="rId3"/>
              </a:rPr>
              <a:t>https://data-flair.training/blogs/voice-assistant-project-python/</a:t>
            </a:r>
            <a:endParaRPr lang="en-US" sz="2400">
              <a:solidFill>
                <a:srgbClr val="0D0D0D"/>
              </a:solidFill>
              <a:latin typeface="Times New Roman" panose="02020603050405020304" charset="0"/>
              <a:cs typeface="Times New Roman" panose="02020603050405020304" charset="0"/>
            </a:endParaRPr>
          </a:p>
          <a:p>
            <a:endParaRPr lang="en-US" sz="2400" dirty="0">
              <a:solidFill>
                <a:srgbClr val="0D0D0D"/>
              </a:solidFill>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a:xfrm>
            <a:off x="907372" y="1930551"/>
            <a:ext cx="8596668" cy="3880773"/>
          </a:xfrm>
        </p:spPr>
        <p:txBody>
          <a:bodyPr vert="horz" lIns="91440" tIns="45720" rIns="91440" bIns="45720" rtlCol="0" anchor="t">
            <a:normAutofit/>
          </a:bodyPr>
          <a:lstStyle/>
          <a:p>
            <a:pPr marL="914400" lvl="2" indent="0" algn="just">
              <a:buNone/>
            </a:pPr>
            <a:r>
              <a:rPr lang="en-US" sz="2400" dirty="0">
                <a:solidFill>
                  <a:srgbClr val="111111"/>
                </a:solidFill>
                <a:latin typeface="Times New Roman" panose="02020603050405020304" charset="0"/>
                <a:ea typeface="+mn-lt"/>
                <a:cs typeface="Times New Roman" panose="02020603050405020304" charset="0"/>
              </a:rPr>
              <a:t>   Virtual assistants powered by Natural Language Processing (NLP) revolutionize human-computer interactions. NLP enables conversational interactions, task execution, and even simulates empathy. Ultimately, it enhances user experiences by bridging the gap between humans and machines.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4709" y="2500312"/>
            <a:ext cx="8596668" cy="1410890"/>
          </a:xfrm>
        </p:spPr>
        <p:txBody>
          <a:bodyPr>
            <a:noAutofit/>
          </a:bodyPr>
          <a:lstStyle/>
          <a:p>
            <a:r>
              <a:rPr lang="en-US" sz="9600" i="1" dirty="0">
                <a:ln w="9525" cmpd="sng">
                  <a:solidFill>
                    <a:schemeClr val="accent1"/>
                  </a:solidFill>
                  <a:prstDash val="solid"/>
                </a:ln>
                <a:solidFill>
                  <a:srgbClr val="70AD47">
                    <a:tint val="1000"/>
                  </a:srgbClr>
                </a:solidFill>
                <a:effectLst>
                  <a:glow rad="38100">
                    <a:schemeClr val="accent1">
                      <a:alpha val="40000"/>
                    </a:schemeClr>
                  </a:glow>
                </a:effectLst>
              </a:rPr>
              <a:t>Thank you</a:t>
            </a:r>
            <a:endParaRPr lang="en-US" sz="9600" i="1"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Project outline:</a:t>
            </a:r>
            <a:endParaRPr lang="en-US" b="1"/>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pPr>
              <a:buFont typeface="Wingdings" panose="05000000000000000000"/>
              <a:buChar char="§"/>
            </a:pPr>
            <a:r>
              <a:rPr lang="en-US" sz="3600" b="1" dirty="0"/>
              <a:t> Problem statement</a:t>
            </a:r>
            <a:endParaRPr lang="en-US" dirty="0"/>
          </a:p>
          <a:p>
            <a:pPr>
              <a:buFont typeface="Wingdings" panose="05000000000000000000"/>
              <a:buChar char="§"/>
            </a:pPr>
            <a:r>
              <a:rPr lang="en-US" sz="3600" b="1" dirty="0"/>
              <a:t> Proposed system/solution</a:t>
            </a:r>
            <a:endParaRPr lang="en-US" sz="3600" b="1" dirty="0"/>
          </a:p>
          <a:p>
            <a:pPr>
              <a:buFont typeface="Wingdings" panose="05000000000000000000"/>
              <a:buChar char="§"/>
            </a:pPr>
            <a:r>
              <a:rPr lang="en-US" sz="3600" b="1" dirty="0"/>
              <a:t> System development approach</a:t>
            </a:r>
            <a:endParaRPr lang="en-US" sz="3600" b="1" dirty="0"/>
          </a:p>
          <a:p>
            <a:pPr>
              <a:buFont typeface="Wingdings" panose="05000000000000000000"/>
              <a:buChar char="§"/>
            </a:pPr>
            <a:r>
              <a:rPr lang="en-US" sz="3600" b="1" dirty="0"/>
              <a:t> Algorithm and deployment</a:t>
            </a:r>
            <a:endParaRPr lang="en-US" sz="3600" b="1" dirty="0"/>
          </a:p>
          <a:p>
            <a:pPr>
              <a:buFont typeface="Wingdings" panose="05000000000000000000"/>
              <a:buChar char="§"/>
            </a:pPr>
            <a:r>
              <a:rPr lang="en-US" sz="3600" b="1" dirty="0"/>
              <a:t> Result</a:t>
            </a:r>
            <a:endParaRPr lang="en-US" sz="3600" b="1" dirty="0"/>
          </a:p>
          <a:p>
            <a:pPr>
              <a:buFont typeface="Wingdings" panose="05000000000000000000"/>
              <a:buChar char="§"/>
            </a:pPr>
            <a:r>
              <a:rPr lang="en-US" sz="3600" b="1" dirty="0"/>
              <a:t> References</a:t>
            </a:r>
            <a:endParaRPr lang="en-US" sz="3600" b="1" dirty="0"/>
          </a:p>
          <a:p>
            <a:pPr>
              <a:buFont typeface="Wingdings" panose="05000000000000000000"/>
              <a:buChar char="§"/>
            </a:pPr>
            <a:r>
              <a:rPr lang="en-US" sz="3600" b="1" dirty="0"/>
              <a:t> conclusion</a:t>
            </a:r>
            <a:endParaRPr lang="en-US" sz="3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b="1"/>
              <a:t>Problem Statement:</a:t>
            </a:r>
            <a:endParaRPr lang="en-US" b="1"/>
          </a:p>
        </p:txBody>
      </p:sp>
      <p:sp>
        <p:nvSpPr>
          <p:cNvPr id="3" name="Content Placeholder 2"/>
          <p:cNvSpPr>
            <a:spLocks noGrp="1"/>
          </p:cNvSpPr>
          <p:nvPr>
            <p:ph idx="1"/>
          </p:nvPr>
        </p:nvSpPr>
        <p:spPr>
          <a:xfrm>
            <a:off x="677334" y="2160590"/>
            <a:ext cx="5220430" cy="3701270"/>
          </a:xfrm>
        </p:spPr>
        <p:txBody>
          <a:bodyPr vert="horz" lIns="91440" tIns="45720" rIns="91440" bIns="45720" rtlCol="0">
            <a:noAutofit/>
          </a:bodyPr>
          <a:lstStyle/>
          <a:p>
            <a:pPr marL="0" indent="0" algn="just">
              <a:buNone/>
            </a:pPr>
            <a:r>
              <a:rPr lang="en-US" sz="2400"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sym typeface="+mn-ea"/>
              </a:rPr>
              <a:t>Design and implement a Python-based virtual assistant  capable of understanding and executing user commands. The virtual assistant should utilize NLP algorithms for speech recognition, intent recognition, and language generation. It should be able to perform tasks such as web searches, answering queries, setting reminders, and providing personalized assistance.</a:t>
            </a:r>
            <a:endParaRPr lang="en-US" sz="2400" dirty="0">
              <a:latin typeface="Times New Roman" panose="02020603050405020304" charset="0"/>
              <a:cs typeface="Times New Roman" panose="02020603050405020304" charset="0"/>
            </a:endParaRPr>
          </a:p>
          <a:p>
            <a:pPr marL="0" indent="0" algn="just">
              <a:buNone/>
            </a:pPr>
            <a:endParaRPr lang="en-US" sz="2400" dirty="0">
              <a:latin typeface="Times New Roman" panose="02020603050405020304" charset="0"/>
              <a:cs typeface="Times New Roman" panose="02020603050405020304" charset="0"/>
            </a:endParaRPr>
          </a:p>
        </p:txBody>
      </p:sp>
      <p:pic>
        <p:nvPicPr>
          <p:cNvPr id="4" name="Picture 3" descr="A group of colorful rectangular shapes&#10;&#10;Description automatically generated"/>
          <p:cNvPicPr>
            <a:picLocks noChangeAspect="1"/>
          </p:cNvPicPr>
          <p:nvPr/>
        </p:nvPicPr>
        <p:blipFill>
          <a:blip r:embed="rId1"/>
          <a:stretch>
            <a:fillRect/>
          </a:stretch>
        </p:blipFill>
        <p:spPr>
          <a:xfrm>
            <a:off x="6087417" y="2159000"/>
            <a:ext cx="3145536" cy="169858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8952" y="339725"/>
            <a:ext cx="8596668" cy="1320800"/>
          </a:xfrm>
        </p:spPr>
        <p:txBody>
          <a:bodyPr>
            <a:normAutofit/>
          </a:bodyPr>
          <a:lstStyle/>
          <a:p>
            <a:r>
              <a:rPr lang="en-US" b="1"/>
              <a:t>Proposed system/solution:</a:t>
            </a:r>
            <a:endParaRPr lang="en-US" b="1"/>
          </a:p>
        </p:txBody>
      </p:sp>
      <p:sp>
        <p:nvSpPr>
          <p:cNvPr id="3" name="Content Placeholder 2"/>
          <p:cNvSpPr>
            <a:spLocks noGrp="1"/>
          </p:cNvSpPr>
          <p:nvPr>
            <p:ph idx="1"/>
          </p:nvPr>
        </p:nvSpPr>
        <p:spPr>
          <a:xfrm>
            <a:off x="1348105" y="1360170"/>
            <a:ext cx="8470900" cy="4415790"/>
          </a:xfrm>
        </p:spPr>
        <p:txBody>
          <a:bodyPr vert="horz" lIns="91440" tIns="45720" rIns="91440" bIns="45720" rtlCol="0">
            <a:noAutofit/>
          </a:bodyPr>
          <a:lstStyle/>
          <a:p>
            <a:pPr marL="0" indent="0" algn="just">
              <a:buNone/>
            </a:pPr>
            <a:r>
              <a:rPr lang="en-US" sz="2000">
                <a:latin typeface="Times New Roman" panose="02020603050405020304" charset="0"/>
                <a:cs typeface="Times New Roman" panose="02020603050405020304" charset="0"/>
              </a:rPr>
              <a:t>	The proposed system aims to develop a Python-based virtual assistant leveraging Natural Language Processing (NLP) techniques for understanding and executing user commands.</a:t>
            </a:r>
            <a:endParaRPr lang="en-US" sz="2000">
              <a:latin typeface="Times New Roman" panose="02020603050405020304" charset="0"/>
              <a:cs typeface="Times New Roman" panose="02020603050405020304" charset="0"/>
            </a:endParaRPr>
          </a:p>
          <a:p>
            <a:pPr marL="0" indent="0" algn="just">
              <a:buNone/>
            </a:pPr>
            <a:endParaRPr lang="en-US" sz="2000">
              <a:latin typeface="Times New Roman" panose="02020603050405020304" charset="0"/>
              <a:cs typeface="Times New Roman" panose="02020603050405020304" charset="0"/>
            </a:endParaRPr>
          </a:p>
          <a:p>
            <a:pPr marL="0" indent="0" algn="just">
              <a:buNone/>
            </a:pPr>
            <a:r>
              <a:rPr lang="en-US" sz="2000" b="1">
                <a:latin typeface="Times New Roman" panose="02020603050405020304" charset="0"/>
                <a:cs typeface="Times New Roman" panose="02020603050405020304" charset="0"/>
              </a:rPr>
              <a:t>1.Speech Recognition:</a:t>
            </a:r>
            <a:endParaRPr lang="en-US" sz="2000" b="1">
              <a:latin typeface="Times New Roman" panose="02020603050405020304" charset="0"/>
              <a:cs typeface="Times New Roman" panose="02020603050405020304" charset="0"/>
            </a:endParaRPr>
          </a:p>
          <a:p>
            <a:pPr marL="457200" lvl="1" indent="0" algn="just">
              <a:buNone/>
            </a:pPr>
            <a:r>
              <a:rPr lang="en-US" sz="2000">
                <a:latin typeface="Times New Roman" panose="02020603050405020304" charset="0"/>
                <a:cs typeface="Times New Roman" panose="02020603050405020304" charset="0"/>
              </a:rPr>
              <a:t> Implementing speech-to-text functionality to convert user voice commands into text.</a:t>
            </a:r>
            <a:endParaRPr lang="en-US" sz="2000">
              <a:latin typeface="Times New Roman" panose="02020603050405020304" charset="0"/>
              <a:cs typeface="Times New Roman" panose="02020603050405020304" charset="0"/>
            </a:endParaRPr>
          </a:p>
          <a:p>
            <a:pPr marL="457200" lvl="1" indent="0" algn="just">
              <a:buNone/>
            </a:pPr>
            <a:endParaRPr lang="en-US" sz="2000">
              <a:latin typeface="Times New Roman" panose="02020603050405020304" charset="0"/>
              <a:cs typeface="Times New Roman" panose="02020603050405020304" charset="0"/>
            </a:endParaRPr>
          </a:p>
          <a:p>
            <a:pPr marL="0" indent="0" algn="just">
              <a:buNone/>
            </a:pPr>
            <a:r>
              <a:rPr lang="en-US" sz="2000" b="1">
                <a:latin typeface="Times New Roman" panose="02020603050405020304" charset="0"/>
                <a:cs typeface="Times New Roman" panose="02020603050405020304" charset="0"/>
              </a:rPr>
              <a:t>2.Intent Recognition: </a:t>
            </a:r>
            <a:endParaRPr lang="en-US" sz="2000" b="1">
              <a:latin typeface="Times New Roman" panose="02020603050405020304" charset="0"/>
              <a:cs typeface="Times New Roman" panose="02020603050405020304" charset="0"/>
            </a:endParaRPr>
          </a:p>
          <a:p>
            <a:pPr marL="0" indent="0" algn="just">
              <a:buFont typeface="+mj-lt"/>
              <a:buNone/>
            </a:pPr>
            <a:r>
              <a:rPr lang="en-US" sz="2000">
                <a:latin typeface="Times New Roman" panose="02020603050405020304" charset="0"/>
                <a:cs typeface="Times New Roman" panose="02020603050405020304" charset="0"/>
              </a:rPr>
              <a:t>	Utilizing NLP algorithms to understand user intents and extract relevant information from the input text.</a:t>
            </a:r>
            <a:endParaRPr lang="en-US" sz="2000">
              <a:latin typeface="Times New Roman" panose="02020603050405020304" charset="0"/>
              <a:cs typeface="Times New Roman" panose="02020603050405020304" charset="0"/>
            </a:endParaRPr>
          </a:p>
          <a:p>
            <a:pPr marL="0" indent="0" algn="just">
              <a:buFont typeface="+mj-lt"/>
              <a:buNone/>
            </a:pPr>
            <a:endParaRPr lang="en-US" sz="2000">
              <a:latin typeface="Times New Roman" panose="02020603050405020304" charset="0"/>
              <a:cs typeface="Times New Roman" panose="02020603050405020304" charset="0"/>
            </a:endParaRPr>
          </a:p>
          <a:p>
            <a:pPr marL="0" indent="0" algn="just">
              <a:buFont typeface="+mj-lt"/>
              <a:buNone/>
            </a:pPr>
            <a:endParaRPr lang="en-US" sz="2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44" y="480695"/>
            <a:ext cx="8596668" cy="1320800"/>
          </a:xfrm>
        </p:spPr>
        <p:txBody>
          <a:bodyPr>
            <a:normAutofit fontScale="90000"/>
          </a:bodyPr>
          <a:lstStyle/>
          <a:p>
            <a:r>
              <a:rPr lang="en-US" b="1" dirty="0"/>
              <a:t>Proposed system/solution: </a:t>
            </a:r>
            <a:r>
              <a:rPr lang="en-US" dirty="0"/>
              <a:t>CONTD...</a:t>
            </a:r>
            <a:endParaRPr lang="en-US" dirty="0">
              <a:solidFill>
                <a:srgbClr val="000000"/>
              </a:solidFill>
            </a:endParaRPr>
          </a:p>
          <a:p>
            <a:br>
              <a:rPr lang="en-US" dirty="0"/>
            </a:br>
            <a:endParaRPr lang="en-US"/>
          </a:p>
        </p:txBody>
      </p:sp>
      <p:sp>
        <p:nvSpPr>
          <p:cNvPr id="3" name="Content Placeholder 2"/>
          <p:cNvSpPr>
            <a:spLocks noGrp="1"/>
          </p:cNvSpPr>
          <p:nvPr>
            <p:ph idx="1"/>
          </p:nvPr>
        </p:nvSpPr>
        <p:spPr>
          <a:xfrm>
            <a:off x="978324" y="1930084"/>
            <a:ext cx="8596668" cy="3880773"/>
          </a:xfrm>
        </p:spPr>
        <p:txBody>
          <a:bodyPr vert="horz" lIns="91440" tIns="45720" rIns="91440" bIns="45720" rtlCol="0" anchor="t">
            <a:normAutofit/>
          </a:bodyPr>
          <a:lstStyle/>
          <a:p>
            <a:pPr marL="0" indent="0" algn="just" rtl="0">
              <a:buNone/>
            </a:pPr>
            <a:r>
              <a:rPr lang="en-US" sz="2400" b="1" baseline="0" dirty="0">
                <a:solidFill>
                  <a:srgbClr val="404040"/>
                </a:solidFill>
                <a:latin typeface="Times New Roman" panose="02020603050405020304" charset="0"/>
                <a:ea typeface="Segoe UI" panose="020B0502040204020203"/>
                <a:cs typeface="Times New Roman" panose="02020603050405020304" charset="0"/>
              </a:rPr>
              <a:t>3.Task Execution</a:t>
            </a:r>
            <a:r>
              <a:rPr lang="en-US" sz="2400" baseline="0" dirty="0">
                <a:solidFill>
                  <a:srgbClr val="404040"/>
                </a:solidFill>
                <a:latin typeface="Times New Roman" panose="02020603050405020304" charset="0"/>
                <a:ea typeface="Segoe UI" panose="020B0502040204020203"/>
                <a:cs typeface="Times New Roman" panose="02020603050405020304" charset="0"/>
              </a:rPr>
              <a:t>: </a:t>
            </a:r>
            <a:r>
              <a:rPr lang="en-US" sz="2400" dirty="0">
                <a:latin typeface="Times New Roman" panose="02020603050405020304" charset="0"/>
                <a:ea typeface="Segoe UI" panose="020B0502040204020203"/>
                <a:cs typeface="Times New Roman" panose="02020603050405020304" charset="0"/>
              </a:rPr>
              <a:t>​</a:t>
            </a:r>
            <a:endParaRPr lang="en-US" sz="2400" dirty="0">
              <a:latin typeface="Times New Roman" panose="02020603050405020304" charset="0"/>
              <a:cs typeface="Times New Roman" panose="02020603050405020304" charset="0"/>
            </a:endParaRPr>
          </a:p>
          <a:p>
            <a:pPr marL="0" indent="0" algn="just">
              <a:buNone/>
            </a:pPr>
            <a:r>
              <a:rPr lang="en-US" sz="2400" dirty="0">
                <a:solidFill>
                  <a:srgbClr val="404040"/>
                </a:solidFill>
                <a:latin typeface="Times New Roman" panose="02020603050405020304" charset="0"/>
                <a:ea typeface="Segoe UI" panose="020B0502040204020203"/>
                <a:cs typeface="Times New Roman" panose="02020603050405020304" charset="0"/>
              </a:rPr>
              <a:t>  </a:t>
            </a:r>
            <a:r>
              <a:rPr lang="en-US" sz="2400" baseline="0" dirty="0">
                <a:solidFill>
                  <a:srgbClr val="404040"/>
                </a:solidFill>
                <a:latin typeface="Times New Roman" panose="02020603050405020304" charset="0"/>
                <a:ea typeface="Segoe UI" panose="020B0502040204020203"/>
                <a:cs typeface="Times New Roman" panose="02020603050405020304" charset="0"/>
              </a:rPr>
              <a:t>Executing tasks based on recognized intents, such as </a:t>
            </a:r>
            <a:r>
              <a:rPr lang="en-US" sz="2400" dirty="0">
                <a:solidFill>
                  <a:srgbClr val="404040"/>
                </a:solidFill>
                <a:latin typeface="Times New Roman" panose="02020603050405020304" charset="0"/>
                <a:ea typeface="Segoe UI" panose="020B0502040204020203"/>
                <a:cs typeface="Times New Roman" panose="02020603050405020304" charset="0"/>
              </a:rPr>
              <a:t>web searches</a:t>
            </a:r>
            <a:r>
              <a:rPr lang="en-US" sz="2400" baseline="0" dirty="0">
                <a:solidFill>
                  <a:srgbClr val="404040"/>
                </a:solidFill>
                <a:latin typeface="Times New Roman" panose="02020603050405020304" charset="0"/>
                <a:ea typeface="Segoe UI" panose="020B0502040204020203"/>
                <a:cs typeface="Times New Roman" panose="02020603050405020304" charset="0"/>
              </a:rPr>
              <a:t>, information retrieval, setting reminders, etc</a:t>
            </a:r>
            <a:r>
              <a:rPr lang="en-US" sz="2400" b="1" baseline="0" dirty="0">
                <a:solidFill>
                  <a:srgbClr val="404040"/>
                </a:solidFill>
                <a:latin typeface="Times New Roman" panose="02020603050405020304" charset="0"/>
                <a:ea typeface="Segoe UI" panose="020B0502040204020203"/>
                <a:cs typeface="Times New Roman" panose="02020603050405020304" charset="0"/>
              </a:rPr>
              <a:t>.</a:t>
            </a:r>
            <a:endParaRPr lang="en-US" sz="2400" b="1" baseline="0" dirty="0">
              <a:solidFill>
                <a:srgbClr val="404040"/>
              </a:solidFill>
              <a:latin typeface="Times New Roman" panose="02020603050405020304" charset="0"/>
              <a:ea typeface="Segoe UI" panose="020B0502040204020203"/>
              <a:cs typeface="Times New Roman" panose="02020603050405020304" charset="0"/>
            </a:endParaRPr>
          </a:p>
          <a:p>
            <a:pPr marL="0" indent="0" algn="just">
              <a:buNone/>
            </a:pPr>
            <a:endParaRPr lang="en-US" sz="2400" b="1" dirty="0">
              <a:latin typeface="Times New Roman" panose="02020603050405020304" charset="0"/>
              <a:cs typeface="Times New Roman" panose="02020603050405020304" charset="0"/>
            </a:endParaRPr>
          </a:p>
          <a:p>
            <a:pPr marL="0" indent="0" algn="just">
              <a:buNone/>
            </a:pPr>
            <a:r>
              <a:rPr lang="en-US" sz="2400" b="1" dirty="0">
                <a:latin typeface="Times New Roman" panose="02020603050405020304" charset="0"/>
                <a:cs typeface="Times New Roman" panose="02020603050405020304" charset="0"/>
              </a:rPr>
              <a:t>4.Text-to-Speech Conversion:</a:t>
            </a:r>
            <a:r>
              <a:rPr lang="en-US" sz="2400" dirty="0">
                <a:latin typeface="Times New Roman" panose="02020603050405020304" charset="0"/>
                <a:cs typeface="Times New Roman" panose="02020603050405020304" charset="0"/>
              </a:rPr>
              <a:t> </a:t>
            </a:r>
            <a:endParaRPr lang="en-US" sz="2400" dirty="0">
              <a:solidFill>
                <a:srgbClr val="000000"/>
              </a:solidFill>
              <a:latin typeface="Times New Roman" panose="02020603050405020304" charset="0"/>
              <a:cs typeface="Times New Roman" panose="02020603050405020304" charset="0"/>
            </a:endParaRPr>
          </a:p>
          <a:p>
            <a:pPr marL="0" indent="0" algn="just">
              <a:buNone/>
            </a:pPr>
            <a:r>
              <a:rPr lang="en-US" sz="2400" dirty="0">
                <a:latin typeface="Times New Roman" panose="02020603050405020304" charset="0"/>
                <a:cs typeface="Times New Roman" panose="02020603050405020304" charset="0"/>
              </a:rPr>
              <a:t>  Converting the assistant's responses into natural-sounding speech for user interaction.</a:t>
            </a: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979" y="353060"/>
            <a:ext cx="8596668" cy="1320800"/>
          </a:xfrm>
        </p:spPr>
        <p:txBody>
          <a:bodyPr/>
          <a:lstStyle/>
          <a:p>
            <a:r>
              <a:rPr lang="en-US" sz="3200" b="1"/>
              <a:t>Proposed system/solution: </a:t>
            </a:r>
            <a:r>
              <a:rPr lang="en-US" sz="3200"/>
              <a:t>CONTD...</a:t>
            </a:r>
            <a:endParaRPr lang="en-US" sz="3200">
              <a:solidFill>
                <a:srgbClr val="000000"/>
              </a:solidFill>
            </a:endParaRPr>
          </a:p>
          <a:p>
            <a:endParaRPr lang="en-US" dirty="0"/>
          </a:p>
        </p:txBody>
      </p:sp>
      <p:sp>
        <p:nvSpPr>
          <p:cNvPr id="3" name="Content Placeholder 2"/>
          <p:cNvSpPr>
            <a:spLocks noGrp="1"/>
          </p:cNvSpPr>
          <p:nvPr>
            <p:ph idx="1"/>
          </p:nvPr>
        </p:nvSpPr>
        <p:spPr>
          <a:xfrm>
            <a:off x="867939" y="1530033"/>
            <a:ext cx="8596668" cy="4597949"/>
          </a:xfrm>
        </p:spPr>
        <p:txBody>
          <a:bodyPr vert="horz" lIns="91440" tIns="45720" rIns="91440" bIns="45720" rtlCol="0" anchor="t">
            <a:normAutofit/>
          </a:bodyPr>
          <a:lstStyle/>
          <a:p>
            <a:pPr marL="0" indent="0" algn="just">
              <a:buNone/>
            </a:pPr>
            <a:endParaRPr lang="en-US" sz="2400" dirty="0">
              <a:latin typeface="Times New Roman" panose="02020603050405020304" charset="0"/>
              <a:cs typeface="Times New Roman" panose="02020603050405020304" charset="0"/>
            </a:endParaRPr>
          </a:p>
          <a:p>
            <a:pPr marL="0" indent="0" algn="just">
              <a:buNone/>
            </a:pPr>
            <a:r>
              <a:rPr lang="en-US" sz="2400" b="1" dirty="0">
                <a:latin typeface="Times New Roman" panose="02020603050405020304" charset="0"/>
                <a:cs typeface="Times New Roman" panose="02020603050405020304" charset="0"/>
                <a:sym typeface="+mn-ea"/>
              </a:rPr>
              <a:t>5.Error Handling</a:t>
            </a:r>
            <a:r>
              <a:rPr lang="en-US" sz="2400" dirty="0">
                <a:latin typeface="Times New Roman" panose="02020603050405020304" charset="0"/>
                <a:cs typeface="Times New Roman" panose="02020603050405020304" charset="0"/>
                <a:sym typeface="+mn-ea"/>
              </a:rPr>
              <a:t>:</a:t>
            </a:r>
            <a:endParaRPr lang="en-US" sz="2400" dirty="0">
              <a:latin typeface="Times New Roman" panose="02020603050405020304" charset="0"/>
              <a:cs typeface="Times New Roman" panose="02020603050405020304" charset="0"/>
            </a:endParaRPr>
          </a:p>
          <a:p>
            <a:pPr marL="0" indent="0" algn="just">
              <a:buNone/>
            </a:pPr>
            <a:r>
              <a:rPr lang="en-US" sz="2400" dirty="0">
                <a:latin typeface="Times New Roman" panose="02020603050405020304" charset="0"/>
                <a:cs typeface="Times New Roman" panose="02020603050405020304" charset="0"/>
                <a:sym typeface="+mn-ea"/>
              </a:rPr>
              <a:t>	 Implementing robust error handling mechanisms to handle unexpected inputs and ensure smooth operation.</a:t>
            </a:r>
            <a:endParaRPr lang="en-US" sz="2400">
              <a:latin typeface="Times New Roman" panose="02020603050405020304" charset="0"/>
              <a:cs typeface="Times New Roman" panose="02020603050405020304" charset="0"/>
            </a:endParaRPr>
          </a:p>
          <a:p>
            <a:pPr marL="0" indent="0" algn="just">
              <a:buNone/>
            </a:pPr>
            <a:endParaRPr lang="en-US" sz="2400" dirty="0">
              <a:latin typeface="Times New Roman" panose="02020603050405020304" charset="0"/>
              <a:cs typeface="Times New Roman" panose="02020603050405020304" charset="0"/>
              <a:sym typeface="+mn-ea"/>
            </a:endParaRPr>
          </a:p>
          <a:p>
            <a:pPr marL="0" indent="0" algn="just">
              <a:buNone/>
            </a:pPr>
            <a:r>
              <a:rPr lang="en-US" sz="2400" b="1" dirty="0">
                <a:latin typeface="Times New Roman" panose="02020603050405020304" charset="0"/>
                <a:cs typeface="Times New Roman" panose="02020603050405020304" charset="0"/>
                <a:sym typeface="+mn-ea"/>
              </a:rPr>
              <a:t>6.User Interface:</a:t>
            </a:r>
            <a:endParaRPr lang="en-US" sz="2400" b="1" dirty="0">
              <a:latin typeface="Times New Roman" panose="02020603050405020304" charset="0"/>
              <a:cs typeface="Times New Roman" panose="02020603050405020304" charset="0"/>
            </a:endParaRPr>
          </a:p>
          <a:p>
            <a:pPr marL="0" indent="0" algn="just">
              <a:buNone/>
            </a:pPr>
            <a:r>
              <a:rPr lang="en-US" sz="2400" b="1" dirty="0">
                <a:latin typeface="Times New Roman" panose="02020603050405020304" charset="0"/>
                <a:cs typeface="Times New Roman" panose="02020603050405020304" charset="0"/>
                <a:sym typeface="+mn-ea"/>
              </a:rPr>
              <a:t>	</a:t>
            </a:r>
            <a:r>
              <a:rPr lang="en-US" sz="2400" dirty="0">
                <a:latin typeface="Times New Roman" panose="02020603050405020304" charset="0"/>
                <a:cs typeface="Times New Roman" panose="02020603050405020304" charset="0"/>
                <a:sym typeface="+mn-ea"/>
              </a:rPr>
              <a:t> </a:t>
            </a:r>
            <a:r>
              <a:rPr lang="en-US" sz="2400" dirty="0">
                <a:latin typeface="Times New Roman" panose="02020603050405020304" charset="0"/>
                <a:cs typeface="Times New Roman" panose="02020603050405020304" charset="0"/>
                <a:sym typeface="+mn-ea"/>
              </a:rPr>
              <a:t>Designing a user-friendly interface for interaction with the virtual assistant, displaying text outputs, and receiving user commands.</a:t>
            </a:r>
            <a:endParaRPr lang="en-US" sz="2400" dirty="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4774" y="217394"/>
            <a:ext cx="7487287" cy="1007036"/>
          </a:xfrm>
        </p:spPr>
        <p:txBody>
          <a:bodyPr anchor="t">
            <a:normAutofit/>
          </a:bodyPr>
          <a:lstStyle/>
          <a:p>
            <a:r>
              <a:rPr lang="en-US" b="1"/>
              <a:t>System Development Approach:</a:t>
            </a:r>
            <a:endParaRPr lang="en-US" b="1"/>
          </a:p>
        </p:txBody>
      </p:sp>
      <p:sp>
        <p:nvSpPr>
          <p:cNvPr id="162" name="TextBox 161"/>
          <p:cNvSpPr txBox="1"/>
          <p:nvPr/>
        </p:nvSpPr>
        <p:spPr>
          <a:xfrm>
            <a:off x="1053465" y="1384935"/>
            <a:ext cx="8585200" cy="45516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indent="0" algn="just">
              <a:lnSpc>
                <a:spcPct val="90000"/>
              </a:lnSpc>
              <a:spcBef>
                <a:spcPts val="1000"/>
              </a:spcBef>
              <a:buNone/>
            </a:pPr>
            <a:r>
              <a:rPr lang="en-US" sz="2400" b="1" dirty="0">
                <a:latin typeface="Times New Roman" panose="02020603050405020304" charset="0"/>
                <a:cs typeface="Times New Roman" panose="02020603050405020304" charset="0"/>
              </a:rPr>
              <a:t>Hardware Requirements:</a:t>
            </a:r>
            <a:endParaRPr lang="en-US" sz="2400" dirty="0">
              <a:latin typeface="Times New Roman" panose="02020603050405020304" charset="0"/>
              <a:cs typeface="Times New Roman" panose="02020603050405020304" charset="0"/>
            </a:endParaRPr>
          </a:p>
          <a:p>
            <a:pPr lvl="1" indent="0" algn="just">
              <a:lnSpc>
                <a:spcPct val="90000"/>
              </a:lnSpc>
              <a:spcBef>
                <a:spcPts val="1000"/>
              </a:spcBef>
              <a:buNone/>
            </a:pPr>
            <a:r>
              <a:rPr lang="en-US" sz="2400" b="1" dirty="0">
                <a:latin typeface="Times New Roman" panose="02020603050405020304" charset="0"/>
                <a:cs typeface="Times New Roman" panose="02020603050405020304" charset="0"/>
              </a:rPr>
              <a:t>Processor:</a:t>
            </a:r>
            <a:endParaRPr lang="en-US" sz="2400" dirty="0">
              <a:latin typeface="Times New Roman" panose="02020603050405020304" charset="0"/>
              <a:cs typeface="Times New Roman" panose="02020603050405020304" charset="0"/>
            </a:endParaRPr>
          </a:p>
          <a:p>
            <a:pPr lvl="1" indent="0" algn="just">
              <a:lnSpc>
                <a:spcPct val="90000"/>
              </a:lnSpc>
              <a:spcBef>
                <a:spcPts val="1000"/>
              </a:spcBef>
              <a:buNone/>
            </a:pPr>
            <a:r>
              <a:rPr lang="en-US" sz="2400" dirty="0">
                <a:latin typeface="Times New Roman" panose="02020603050405020304" charset="0"/>
                <a:cs typeface="Times New Roman" panose="02020603050405020304" charset="0"/>
              </a:rPr>
              <a:t>		A processor with a high clock speed and multiple cores for efficient processing of NLP tasks.</a:t>
            </a:r>
            <a:endParaRPr lang="en-US" sz="2400" dirty="0">
              <a:latin typeface="Times New Roman" panose="02020603050405020304" charset="0"/>
              <a:cs typeface="Times New Roman" panose="02020603050405020304" charset="0"/>
            </a:endParaRPr>
          </a:p>
          <a:p>
            <a:pPr lvl="1" indent="0" algn="just">
              <a:lnSpc>
                <a:spcPct val="90000"/>
              </a:lnSpc>
              <a:spcBef>
                <a:spcPts val="1000"/>
              </a:spcBef>
              <a:buNone/>
            </a:pPr>
            <a:r>
              <a:rPr lang="en-US" sz="2400" b="1" dirty="0">
                <a:latin typeface="Times New Roman" panose="02020603050405020304" charset="0"/>
                <a:cs typeface="Times New Roman" panose="02020603050405020304" charset="0"/>
              </a:rPr>
              <a:t>Memory (RAM): </a:t>
            </a:r>
            <a:endParaRPr lang="en-US" sz="2400" dirty="0">
              <a:latin typeface="Times New Roman" panose="02020603050405020304" charset="0"/>
              <a:cs typeface="Times New Roman" panose="02020603050405020304" charset="0"/>
            </a:endParaRPr>
          </a:p>
          <a:p>
            <a:pPr lvl="1" indent="0" algn="just">
              <a:lnSpc>
                <a:spcPct val="90000"/>
              </a:lnSpc>
              <a:spcBef>
                <a:spcPts val="1000"/>
              </a:spcBef>
              <a:buNone/>
            </a:pPr>
            <a:r>
              <a:rPr lang="en-US" sz="2400" dirty="0">
                <a:latin typeface="Times New Roman" panose="02020603050405020304" charset="0"/>
                <a:cs typeface="Times New Roman" panose="02020603050405020304" charset="0"/>
              </a:rPr>
              <a:t>		Minimum 4 GB of RAM to handle data processing and algorithm execution effectively.</a:t>
            </a:r>
            <a:endParaRPr lang="en-US" sz="2400" dirty="0">
              <a:latin typeface="Times New Roman" panose="02020603050405020304" charset="0"/>
              <a:cs typeface="Times New Roman" panose="02020603050405020304" charset="0"/>
            </a:endParaRPr>
          </a:p>
          <a:p>
            <a:pPr lvl="1" indent="0" algn="just">
              <a:lnSpc>
                <a:spcPct val="90000"/>
              </a:lnSpc>
              <a:spcBef>
                <a:spcPts val="1000"/>
              </a:spcBef>
              <a:buNone/>
            </a:pPr>
            <a:r>
              <a:rPr lang="en-US" sz="2400" b="1" dirty="0">
                <a:latin typeface="Times New Roman" panose="02020603050405020304" charset="0"/>
                <a:cs typeface="Times New Roman" panose="02020603050405020304" charset="0"/>
              </a:rPr>
              <a:t>Microphone: </a:t>
            </a:r>
            <a:endParaRPr lang="en-US" sz="2400" dirty="0">
              <a:latin typeface="Times New Roman" panose="02020603050405020304" charset="0"/>
              <a:cs typeface="Times New Roman" panose="02020603050405020304" charset="0"/>
            </a:endParaRPr>
          </a:p>
          <a:p>
            <a:pPr lvl="1" indent="0" algn="just">
              <a:lnSpc>
                <a:spcPct val="90000"/>
              </a:lnSpc>
              <a:spcBef>
                <a:spcPts val="1000"/>
              </a:spcBef>
              <a:buNone/>
            </a:pPr>
            <a:r>
              <a:rPr lang="en-US" sz="2400" dirty="0">
                <a:latin typeface="Times New Roman" panose="02020603050405020304" charset="0"/>
                <a:cs typeface="Times New Roman" panose="02020603050405020304" charset="0"/>
              </a:rPr>
              <a:t>		A good quality microphone for capturing voice commands and input.</a:t>
            </a:r>
            <a:endParaRPr lang="en-US" sz="2400" dirty="0">
              <a:latin typeface="Times New Roman" panose="02020603050405020304" charset="0"/>
              <a:cs typeface="Times New Roman" panose="02020603050405020304" charset="0"/>
            </a:endParaRPr>
          </a:p>
          <a:p>
            <a:pPr indent="0" algn="just">
              <a:buNone/>
            </a:pP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a:grpSpLocks noGrp="1" noRot="1" noChangeAspect="1" noMove="1" noResize="1" noUngrp="1"/>
          </p:cNvGrpSpPr>
          <p:nvPr/>
        </p:nvGrpSpPr>
        <p:grpSpPr>
          <a:xfrm>
            <a:off x="0" y="-8467"/>
            <a:ext cx="12192000" cy="6866467"/>
            <a:chOff x="0" y="-8467"/>
            <a:chExt cx="12192000" cy="6866467"/>
          </a:xfrm>
        </p:grpSpPr>
        <p:cxnSp>
          <p:nvCxnSpPr>
            <p:cNvPr id="31" name="Straight Connector 30"/>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442011" y="609600"/>
            <a:ext cx="8831991" cy="637242"/>
          </a:xfrm>
        </p:spPr>
        <p:txBody>
          <a:bodyPr>
            <a:normAutofit fontScale="90000"/>
          </a:bodyPr>
          <a:lstStyle/>
          <a:p>
            <a:r>
              <a:rPr lang="en-US" b="1"/>
              <a:t>Software Requirements:</a:t>
            </a:r>
            <a:endParaRPr lang="en-US" b="1"/>
          </a:p>
        </p:txBody>
      </p:sp>
      <p:sp>
        <p:nvSpPr>
          <p:cNvPr id="3" name="Content Placeholder 2"/>
          <p:cNvSpPr>
            <a:spLocks noGrp="1"/>
          </p:cNvSpPr>
          <p:nvPr>
            <p:ph idx="1"/>
          </p:nvPr>
        </p:nvSpPr>
        <p:spPr>
          <a:xfrm>
            <a:off x="565275" y="1555471"/>
            <a:ext cx="8596668" cy="4642773"/>
          </a:xfrm>
        </p:spPr>
        <p:txBody>
          <a:bodyPr vert="horz" lIns="91440" tIns="45720" rIns="91440" bIns="45720" rtlCol="0" anchor="t">
            <a:normAutofit/>
          </a:bodyPr>
          <a:lstStyle/>
          <a:p>
            <a:pPr>
              <a:buFont typeface="Wingdings" panose="05000000000000000000" charset="0"/>
              <a:buChar char="Ø"/>
            </a:pPr>
            <a:r>
              <a:rPr lang="en-US" sz="2400" b="1" dirty="0">
                <a:latin typeface="Times New Roman" panose="02020603050405020304" charset="0"/>
                <a:cs typeface="Times New Roman" panose="02020603050405020304" charset="0"/>
              </a:rPr>
              <a:t>Operating System: </a:t>
            </a:r>
            <a:endParaRPr lang="en-US" b="1">
              <a:latin typeface="Times New Roman" panose="02020603050405020304" charset="0"/>
              <a:cs typeface="Times New Roman" panose="02020603050405020304" charset="0"/>
            </a:endParaRPr>
          </a:p>
          <a:p>
            <a:pPr marL="0" indent="0">
              <a:buNone/>
            </a:pPr>
            <a:r>
              <a:rPr lang="en-US" b="1"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Windows 10 or higher is recommended for compatibility with various Python libraries and tools.</a:t>
            </a:r>
            <a:endParaRPr lang="en-US" dirty="0">
              <a:latin typeface="Times New Roman" panose="02020603050405020304" charset="0"/>
              <a:cs typeface="Times New Roman" panose="02020603050405020304" charset="0"/>
            </a:endParaRPr>
          </a:p>
          <a:p>
            <a:pPr>
              <a:buFont typeface="Wingdings" panose="05000000000000000000" charset="0"/>
              <a:buChar char="Ø"/>
            </a:pPr>
            <a:r>
              <a:rPr lang="en-US" sz="2400" b="1" dirty="0">
                <a:latin typeface="Times New Roman" panose="02020603050405020304" charset="0"/>
                <a:cs typeface="Times New Roman" panose="02020603050405020304" charset="0"/>
              </a:rPr>
              <a:t>Python:</a:t>
            </a:r>
            <a:r>
              <a:rPr lang="en-US" b="1" dirty="0">
                <a:latin typeface="Times New Roman" panose="02020603050405020304" charset="0"/>
                <a:cs typeface="Times New Roman" panose="02020603050405020304" charset="0"/>
              </a:rPr>
              <a:t> </a:t>
            </a:r>
            <a:endParaRPr lang="en-US" b="1" dirty="0">
              <a:latin typeface="Times New Roman" panose="02020603050405020304" charset="0"/>
              <a:cs typeface="Times New Roman" panose="02020603050405020304" charset="0"/>
            </a:endParaRPr>
          </a:p>
          <a:p>
            <a:pPr marL="0" indent="0">
              <a:buNone/>
            </a:pPr>
            <a:r>
              <a:rPr lang="en-US" b="1"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Python programming language installed on the system, preferably the latest version, to develop the virtual assistant.</a:t>
            </a:r>
            <a:endParaRPr lang="en-US" sz="2000" dirty="0">
              <a:latin typeface="Times New Roman" panose="02020603050405020304" charset="0"/>
              <a:cs typeface="Times New Roman" panose="02020603050405020304" charset="0"/>
            </a:endParaRPr>
          </a:p>
          <a:p>
            <a:pPr>
              <a:buFont typeface="Wingdings" panose="05000000000000000000" charset="0"/>
              <a:buChar char="Ø"/>
            </a:pPr>
            <a:r>
              <a:rPr lang="en-US" sz="2400" b="1" dirty="0">
                <a:latin typeface="Times New Roman" panose="02020603050405020304" charset="0"/>
                <a:cs typeface="Times New Roman" panose="02020603050405020304" charset="0"/>
              </a:rPr>
              <a:t>Python Libraries:</a:t>
            </a:r>
            <a:endParaRPr lang="en-US" sz="2400" b="1" dirty="0">
              <a:latin typeface="Times New Roman" panose="02020603050405020304" charset="0"/>
              <a:cs typeface="Times New Roman" panose="02020603050405020304" charset="0"/>
            </a:endParaRPr>
          </a:p>
          <a:p>
            <a:pPr marL="0" indent="0">
              <a:buNone/>
            </a:pPr>
            <a:r>
              <a:rPr lang="en-US" b="1" dirty="0">
                <a:latin typeface="Times New Roman" panose="02020603050405020304" charset="0"/>
                <a:cs typeface="Times New Roman" panose="02020603050405020304" charset="0"/>
              </a:rPr>
              <a:t>	</a:t>
            </a:r>
            <a:r>
              <a:rPr lang="en-US" sz="2000" b="1"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Installation of Python libraries such as NLTK (Natural Language Toolkit), </a:t>
            </a:r>
            <a:r>
              <a:rPr lang="en-US" sz="2000" dirty="0" err="1">
                <a:latin typeface="Times New Roman" panose="02020603050405020304" charset="0"/>
                <a:cs typeface="Times New Roman" panose="02020603050405020304" charset="0"/>
              </a:rPr>
              <a:t>spaCy</a:t>
            </a:r>
            <a:r>
              <a:rPr lang="en-US" sz="2000" dirty="0">
                <a:latin typeface="Times New Roman" panose="02020603050405020304" charset="0"/>
                <a:cs typeface="Times New Roman" panose="02020603050405020304" charset="0"/>
              </a:rPr>
              <a:t>, speech recognition, and other NLP-related libraries for implementing NLP functionalities</a:t>
            </a: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10" y="136525"/>
            <a:ext cx="11057890" cy="1139190"/>
          </a:xfrm>
        </p:spPr>
        <p:txBody>
          <a:bodyPr/>
          <a:lstStyle/>
          <a:p>
            <a:r>
              <a:rPr lang="en-US" b="1"/>
              <a:t>Algorithm and deployment:</a:t>
            </a:r>
            <a:endParaRPr lang="en-US" b="1"/>
          </a:p>
        </p:txBody>
      </p:sp>
      <p:sp>
        <p:nvSpPr>
          <p:cNvPr id="3" name="Content Placeholder 2"/>
          <p:cNvSpPr>
            <a:spLocks noGrp="1"/>
          </p:cNvSpPr>
          <p:nvPr>
            <p:ph idx="1"/>
          </p:nvPr>
        </p:nvSpPr>
        <p:spPr>
          <a:xfrm>
            <a:off x="766445" y="1153160"/>
            <a:ext cx="9743440" cy="5050155"/>
          </a:xfrm>
        </p:spPr>
        <p:txBody>
          <a:bodyPr vert="horz" lIns="91440" tIns="45720" rIns="91440" bIns="45720" rtlCol="0" anchor="t">
            <a:normAutofit fontScale="97500" lnSpcReduction="10000"/>
          </a:bodyPr>
          <a:lstStyle/>
          <a:p>
            <a:pPr algn="just">
              <a:buFont typeface="Wingdings" panose="05000000000000000000" charset="0"/>
              <a:buChar char="§"/>
            </a:pPr>
            <a:endParaRPr lang="en-US" sz="2650" b="1" dirty="0">
              <a:latin typeface="Times New Roman" panose="02020603050405020304" charset="0"/>
              <a:cs typeface="Times New Roman" panose="02020603050405020304" charset="0"/>
            </a:endParaRPr>
          </a:p>
          <a:p>
            <a:pPr algn="just">
              <a:buFont typeface="Wingdings" panose="05000000000000000000" charset="0"/>
              <a:buChar char="§"/>
            </a:pPr>
            <a:r>
              <a:rPr lang="en-US" sz="2650" b="1" dirty="0">
                <a:latin typeface="Times New Roman" panose="02020603050405020304" charset="0"/>
                <a:cs typeface="Times New Roman" panose="02020603050405020304" charset="0"/>
              </a:rPr>
              <a:t>Speech Recognition:</a:t>
            </a:r>
            <a:endParaRPr lang="en-US" dirty="0">
              <a:latin typeface="Times New Roman" panose="02020603050405020304" charset="0"/>
              <a:cs typeface="Times New Roman" panose="02020603050405020304" charset="0"/>
            </a:endParaRPr>
          </a:p>
          <a:p>
            <a:pPr marL="0" indent="0" algn="just">
              <a:buNone/>
            </a:pPr>
            <a:r>
              <a:rPr lang="en-US" sz="2650" b="1"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Use libraries like Speech Recognition to convert speech input into text.</a:t>
            </a:r>
            <a:endParaRPr lang="en-US" sz="2000" dirty="0">
              <a:latin typeface="Times New Roman" panose="02020603050405020304" charset="0"/>
              <a:cs typeface="Times New Roman" panose="02020603050405020304" charset="0"/>
            </a:endParaRPr>
          </a:p>
          <a:p>
            <a:pPr marL="0" indent="0" algn="just">
              <a:buNone/>
            </a:pPr>
            <a:endParaRPr lang="en-US" sz="2000" dirty="0">
              <a:latin typeface="Times New Roman" panose="02020603050405020304" charset="0"/>
              <a:cs typeface="Times New Roman" panose="02020603050405020304" charset="0"/>
            </a:endParaRPr>
          </a:p>
          <a:p>
            <a:pPr algn="just">
              <a:buFont typeface="Wingdings" panose="05000000000000000000" charset="0"/>
              <a:buChar char="§"/>
            </a:pPr>
            <a:r>
              <a:rPr lang="en-US" sz="2650" b="1" dirty="0">
                <a:latin typeface="Times New Roman" panose="02020603050405020304" charset="0"/>
                <a:cs typeface="Times New Roman" panose="02020603050405020304" charset="0"/>
              </a:rPr>
              <a:t>Natural Language Understanding (NLU): </a:t>
            </a:r>
            <a:endParaRPr lang="en-US" sz="2650" b="1" dirty="0">
              <a:latin typeface="Times New Roman" panose="02020603050405020304" charset="0"/>
              <a:cs typeface="Times New Roman" panose="02020603050405020304" charset="0"/>
            </a:endParaRPr>
          </a:p>
          <a:p>
            <a:pPr marL="0" indent="0" algn="just">
              <a:buNone/>
            </a:pPr>
            <a:r>
              <a:rPr lang="en-US" sz="2650" b="1"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Implement NLU algorithms to understand user intents and extract relevant information from text inputs.</a:t>
            </a:r>
            <a:endParaRPr lang="en-US" sz="2000" dirty="0">
              <a:latin typeface="Times New Roman" panose="02020603050405020304" charset="0"/>
              <a:cs typeface="Times New Roman" panose="02020603050405020304" charset="0"/>
            </a:endParaRPr>
          </a:p>
          <a:p>
            <a:pPr marL="0" indent="0" algn="just">
              <a:buNone/>
            </a:pPr>
            <a:endParaRPr lang="en-US" sz="2000" dirty="0">
              <a:latin typeface="Times New Roman" panose="02020603050405020304" charset="0"/>
              <a:cs typeface="Times New Roman" panose="02020603050405020304" charset="0"/>
            </a:endParaRPr>
          </a:p>
          <a:p>
            <a:pPr algn="just">
              <a:buFont typeface="Wingdings" panose="05000000000000000000" charset="0"/>
              <a:buChar char="§"/>
            </a:pPr>
            <a:r>
              <a:rPr lang="en-US" sz="2650" b="1" dirty="0">
                <a:latin typeface="Times New Roman" panose="02020603050405020304" charset="0"/>
                <a:cs typeface="Times New Roman" panose="02020603050405020304" charset="0"/>
              </a:rPr>
              <a:t>Response Generation: </a:t>
            </a:r>
            <a:endParaRPr lang="en-US" sz="2650" b="1" dirty="0">
              <a:latin typeface="Times New Roman" panose="02020603050405020304" charset="0"/>
              <a:cs typeface="Times New Roman" panose="02020603050405020304" charset="0"/>
            </a:endParaRPr>
          </a:p>
          <a:p>
            <a:pPr marL="0" indent="0" algn="just">
              <a:buFont typeface="Wingdings" panose="05000000000000000000" charset="0"/>
              <a:buNone/>
            </a:pPr>
            <a:r>
              <a:rPr lang="en-US" sz="2650" b="1"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Develop algorithms to generate appropriate responses based on user queries using predefined templates or machine learning models.</a:t>
            </a:r>
            <a:endParaRPr lang="en-US" sz="2000"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4057</Words>
  <Application>WPS Presentation</Application>
  <PresentationFormat>Widescreen</PresentationFormat>
  <Paragraphs>119</Paragraphs>
  <Slides>15</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SimSun</vt:lpstr>
      <vt:lpstr>Wingdings</vt:lpstr>
      <vt:lpstr>Wingdings 3</vt:lpstr>
      <vt:lpstr>Symbol</vt:lpstr>
      <vt:lpstr>Arial</vt:lpstr>
      <vt:lpstr>Wingdings</vt:lpstr>
      <vt:lpstr>Times New Roman</vt:lpstr>
      <vt:lpstr>Segoe UI</vt:lpstr>
      <vt:lpstr>Wingdings</vt:lpstr>
      <vt:lpstr>Trebuchet MS</vt:lpstr>
      <vt:lpstr>Microsoft YaHei</vt:lpstr>
      <vt:lpstr>Arial Unicode MS</vt:lpstr>
      <vt:lpstr>Calibri</vt:lpstr>
      <vt:lpstr>Facet</vt:lpstr>
      <vt:lpstr>Virtual Assistant Using NLP</vt:lpstr>
      <vt:lpstr>Project outline:</vt:lpstr>
      <vt:lpstr>Problem Statement:</vt:lpstr>
      <vt:lpstr>Proposed system/solution:</vt:lpstr>
      <vt:lpstr> </vt:lpstr>
      <vt:lpstr>Proposed system/solution: CONTD...</vt:lpstr>
      <vt:lpstr>System Development Approach:</vt:lpstr>
      <vt:lpstr>Software Requirements:</vt:lpstr>
      <vt:lpstr>Algorithm and deployment:</vt:lpstr>
      <vt:lpstr>Algorithm and deployment: CONTD...</vt:lpstr>
      <vt:lpstr>Dataset:</vt:lpstr>
      <vt:lpstr>Result:</vt:lpstr>
      <vt:lpstr>Reference:</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Assistant Using NLP</dc:title>
  <dc:creator/>
  <cp:lastModifiedBy>gkven</cp:lastModifiedBy>
  <cp:revision>396</cp:revision>
  <dcterms:created xsi:type="dcterms:W3CDTF">2024-03-25T17:09:00Z</dcterms:created>
  <dcterms:modified xsi:type="dcterms:W3CDTF">2024-04-04T12:56:51Z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7CAD7DBD82AE40068913D3901560A805</vt:lpwstr>
  </property>
  <property fmtid="{D5CDD505-2E9C-101B-9397-08002B2CF9AE}" pid="3" name="KSOProductBuildVer">
    <vt:lpwstr>1033-11.2.0.11225</vt:lpwstr>
  </property>
</Properties>
</file>