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70" r:id="rId7"/>
    <p:sldId id="262" r:id="rId8"/>
    <p:sldId id="269" r:id="rId9"/>
    <p:sldId id="263" r:id="rId10"/>
    <p:sldId id="264" r:id="rId11"/>
    <p:sldId id="265" r:id="rId12"/>
    <p:sldId id="271"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11F1E6-0E5F-4A44-AB2D-E5B178AE3B77}" v="190" dt="2024-08-30T17:55:27.05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523"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il Raj" userId="594466344ad6a8db" providerId="LiveId" clId="{2C11F1E6-0E5F-4A44-AB2D-E5B178AE3B77}"/>
    <pc:docChg chg="custSel addSld modSld">
      <pc:chgData name="Venil Raj" userId="594466344ad6a8db" providerId="LiveId" clId="{2C11F1E6-0E5F-4A44-AB2D-E5B178AE3B77}" dt="2024-08-30T17:56:25.274" v="338" actId="20577"/>
      <pc:docMkLst>
        <pc:docMk/>
      </pc:docMkLst>
      <pc:sldChg chg="modSp mod">
        <pc:chgData name="Venil Raj" userId="594466344ad6a8db" providerId="LiveId" clId="{2C11F1E6-0E5F-4A44-AB2D-E5B178AE3B77}" dt="2024-08-30T17:56:25.274" v="338" actId="20577"/>
        <pc:sldMkLst>
          <pc:docMk/>
          <pc:sldMk cId="0" sldId="256"/>
        </pc:sldMkLst>
        <pc:spChg chg="mod">
          <ac:chgData name="Venil Raj" userId="594466344ad6a8db" providerId="LiveId" clId="{2C11F1E6-0E5F-4A44-AB2D-E5B178AE3B77}" dt="2024-08-30T17:23:49.105" v="5" actId="13926"/>
          <ac:spMkLst>
            <pc:docMk/>
            <pc:sldMk cId="0" sldId="256"/>
            <ac:spMk id="5" creationId="{00000000-0000-0000-0000-000000000000}"/>
          </ac:spMkLst>
        </pc:spChg>
        <pc:spChg chg="mod">
          <ac:chgData name="Venil Raj" userId="594466344ad6a8db" providerId="LiveId" clId="{2C11F1E6-0E5F-4A44-AB2D-E5B178AE3B77}" dt="2024-08-30T17:56:25.274" v="338" actId="20577"/>
          <ac:spMkLst>
            <pc:docMk/>
            <pc:sldMk cId="0" sldId="256"/>
            <ac:spMk id="14" creationId="{D55ADE35-C35B-07C1-F5AA-C33B3DDB802E}"/>
          </ac:spMkLst>
        </pc:spChg>
      </pc:sldChg>
      <pc:sldChg chg="delSp mod">
        <pc:chgData name="Venil Raj" userId="594466344ad6a8db" providerId="LiveId" clId="{2C11F1E6-0E5F-4A44-AB2D-E5B178AE3B77}" dt="2024-08-30T17:23:17.911" v="1" actId="478"/>
        <pc:sldMkLst>
          <pc:docMk/>
          <pc:sldMk cId="0" sldId="257"/>
        </pc:sldMkLst>
        <pc:spChg chg="del">
          <ac:chgData name="Venil Raj" userId="594466344ad6a8db" providerId="LiveId" clId="{2C11F1E6-0E5F-4A44-AB2D-E5B178AE3B77}" dt="2024-08-30T17:23:16.567" v="0" actId="478"/>
          <ac:spMkLst>
            <pc:docMk/>
            <pc:sldMk cId="0" sldId="257"/>
            <ac:spMk id="14" creationId="{00000000-0000-0000-0000-000000000000}"/>
          </ac:spMkLst>
        </pc:spChg>
        <pc:spChg chg="del">
          <ac:chgData name="Venil Raj" userId="594466344ad6a8db" providerId="LiveId" clId="{2C11F1E6-0E5F-4A44-AB2D-E5B178AE3B77}" dt="2024-08-30T17:23:17.911" v="1" actId="478"/>
          <ac:spMkLst>
            <pc:docMk/>
            <pc:sldMk cId="0" sldId="257"/>
            <ac:spMk id="16" creationId="{00000000-0000-0000-0000-000000000000}"/>
          </ac:spMkLst>
        </pc:spChg>
      </pc:sldChg>
      <pc:sldChg chg="delSp mod">
        <pc:chgData name="Venil Raj" userId="594466344ad6a8db" providerId="LiveId" clId="{2C11F1E6-0E5F-4A44-AB2D-E5B178AE3B77}" dt="2024-08-30T17:23:24.632" v="3" actId="478"/>
        <pc:sldMkLst>
          <pc:docMk/>
          <pc:sldMk cId="0" sldId="258"/>
        </pc:sldMkLst>
        <pc:spChg chg="del">
          <ac:chgData name="Venil Raj" userId="594466344ad6a8db" providerId="LiveId" clId="{2C11F1E6-0E5F-4A44-AB2D-E5B178AE3B77}" dt="2024-08-30T17:23:23.243" v="2" actId="478"/>
          <ac:spMkLst>
            <pc:docMk/>
            <pc:sldMk cId="0" sldId="258"/>
            <ac:spMk id="16" creationId="{00000000-0000-0000-0000-000000000000}"/>
          </ac:spMkLst>
        </pc:spChg>
        <pc:picChg chg="del">
          <ac:chgData name="Venil Raj" userId="594466344ad6a8db" providerId="LiveId" clId="{2C11F1E6-0E5F-4A44-AB2D-E5B178AE3B77}" dt="2024-08-30T17:23:24.632" v="3" actId="478"/>
          <ac:picMkLst>
            <pc:docMk/>
            <pc:sldMk cId="0" sldId="258"/>
            <ac:picMk id="17" creationId="{00000000-0000-0000-0000-000000000000}"/>
          </ac:picMkLst>
        </pc:picChg>
      </pc:sldChg>
      <pc:sldChg chg="addSp modSp mod">
        <pc:chgData name="Venil Raj" userId="594466344ad6a8db" providerId="LiveId" clId="{2C11F1E6-0E5F-4A44-AB2D-E5B178AE3B77}" dt="2024-08-30T17:55:21.322" v="313" actId="1076"/>
        <pc:sldMkLst>
          <pc:docMk/>
          <pc:sldMk cId="0" sldId="264"/>
        </pc:sldMkLst>
        <pc:spChg chg="add mod">
          <ac:chgData name="Venil Raj" userId="594466344ad6a8db" providerId="LiveId" clId="{2C11F1E6-0E5F-4A44-AB2D-E5B178AE3B77}" dt="2024-08-30T17:54:54.967" v="311" actId="255"/>
          <ac:spMkLst>
            <pc:docMk/>
            <pc:sldMk cId="0" sldId="264"/>
            <ac:spMk id="3" creationId="{094B3F60-24F1-F6F2-4C4E-03E35D574EDD}"/>
          </ac:spMkLst>
        </pc:spChg>
        <pc:spChg chg="mod">
          <ac:chgData name="Venil Raj" userId="594466344ad6a8db" providerId="LiveId" clId="{2C11F1E6-0E5F-4A44-AB2D-E5B178AE3B77}" dt="2024-08-30T17:55:18.460" v="312"/>
          <ac:spMkLst>
            <pc:docMk/>
            <pc:sldMk cId="0" sldId="264"/>
            <ac:spMk id="7" creationId="{88EC6D1A-72AC-A6E5-A3B8-673D7121E5F2}"/>
          </ac:spMkLst>
        </pc:spChg>
        <pc:spChg chg="mod">
          <ac:chgData name="Venil Raj" userId="594466344ad6a8db" providerId="LiveId" clId="{2C11F1E6-0E5F-4A44-AB2D-E5B178AE3B77}" dt="2024-08-30T17:53:02.504" v="297" actId="14100"/>
          <ac:spMkLst>
            <pc:docMk/>
            <pc:sldMk cId="0" sldId="264"/>
            <ac:spMk id="8" creationId="{00000000-0000-0000-0000-000000000000}"/>
          </ac:spMkLst>
        </pc:spChg>
        <pc:spChg chg="mod">
          <ac:chgData name="Venil Raj" userId="594466344ad6a8db" providerId="LiveId" clId="{2C11F1E6-0E5F-4A44-AB2D-E5B178AE3B77}" dt="2024-08-30T17:55:18.460" v="312"/>
          <ac:spMkLst>
            <pc:docMk/>
            <pc:sldMk cId="0" sldId="264"/>
            <ac:spMk id="10" creationId="{456B2CAF-30CF-E9C2-E764-B1AE580FECD0}"/>
          </ac:spMkLst>
        </pc:spChg>
        <pc:grpChg chg="add mod">
          <ac:chgData name="Venil Raj" userId="594466344ad6a8db" providerId="LiveId" clId="{2C11F1E6-0E5F-4A44-AB2D-E5B178AE3B77}" dt="2024-08-30T17:55:21.322" v="313" actId="1076"/>
          <ac:grpSpMkLst>
            <pc:docMk/>
            <pc:sldMk cId="0" sldId="264"/>
            <ac:grpSpMk id="4" creationId="{AF6D7856-0408-DAF6-7983-1CCCF9D7934F}"/>
          </ac:grpSpMkLst>
        </pc:grpChg>
        <pc:picChg chg="mod">
          <ac:chgData name="Venil Raj" userId="594466344ad6a8db" providerId="LiveId" clId="{2C11F1E6-0E5F-4A44-AB2D-E5B178AE3B77}" dt="2024-08-30T17:55:18.460" v="312"/>
          <ac:picMkLst>
            <pc:docMk/>
            <pc:sldMk cId="0" sldId="264"/>
            <ac:picMk id="11" creationId="{EC2F7A5C-F2D7-9472-C916-95895C3EF197}"/>
          </ac:picMkLst>
        </pc:picChg>
      </pc:sldChg>
      <pc:sldChg chg="addSp modSp mod">
        <pc:chgData name="Venil Raj" userId="594466344ad6a8db" providerId="LiveId" clId="{2C11F1E6-0E5F-4A44-AB2D-E5B178AE3B77}" dt="2024-08-30T17:44:42.224" v="269" actId="115"/>
        <pc:sldMkLst>
          <pc:docMk/>
          <pc:sldMk cId="0" sldId="265"/>
        </pc:sldMkLst>
        <pc:spChg chg="mod">
          <ac:chgData name="Venil Raj" userId="594466344ad6a8db" providerId="LiveId" clId="{2C11F1E6-0E5F-4A44-AB2D-E5B178AE3B77}" dt="2024-08-30T17:39:11.403" v="213" actId="20577"/>
          <ac:spMkLst>
            <pc:docMk/>
            <pc:sldMk cId="0" sldId="265"/>
            <ac:spMk id="7" creationId="{00000000-0000-0000-0000-000000000000}"/>
          </ac:spMkLst>
        </pc:spChg>
        <pc:graphicFrameChg chg="add mod">
          <ac:chgData name="Venil Raj" userId="594466344ad6a8db" providerId="LiveId" clId="{2C11F1E6-0E5F-4A44-AB2D-E5B178AE3B77}" dt="2024-08-30T17:44:30.325" v="266" actId="115"/>
          <ac:graphicFrameMkLst>
            <pc:docMk/>
            <pc:sldMk cId="0" sldId="265"/>
            <ac:graphicFrameMk id="2" creationId="{708BC5A5-0E3B-D98D-7A84-AEB721449C7A}"/>
          </ac:graphicFrameMkLst>
        </pc:graphicFrameChg>
        <pc:graphicFrameChg chg="add mod topLvl modGraphic">
          <ac:chgData name="Venil Raj" userId="594466344ad6a8db" providerId="LiveId" clId="{2C11F1E6-0E5F-4A44-AB2D-E5B178AE3B77}" dt="2024-08-30T17:44:42.224" v="269" actId="115"/>
          <ac:graphicFrameMkLst>
            <pc:docMk/>
            <pc:sldMk cId="0" sldId="265"/>
            <ac:graphicFrameMk id="8" creationId="{6EAF3939-47D8-24EC-E454-360824D6186A}"/>
          </ac:graphicFrameMkLst>
        </pc:graphicFrameChg>
      </pc:sldChg>
      <pc:sldChg chg="addSp modSp mod">
        <pc:chgData name="Venil Raj" userId="594466344ad6a8db" providerId="LiveId" clId="{2C11F1E6-0E5F-4A44-AB2D-E5B178AE3B77}" dt="2024-08-30T17:55:32.880" v="315" actId="1076"/>
        <pc:sldMkLst>
          <pc:docMk/>
          <pc:sldMk cId="2986442291" sldId="268"/>
        </pc:sldMkLst>
        <pc:spChg chg="mod">
          <ac:chgData name="Venil Raj" userId="594466344ad6a8db" providerId="LiveId" clId="{2C11F1E6-0E5F-4A44-AB2D-E5B178AE3B77}" dt="2024-08-30T17:45:56.185" v="296" actId="20577"/>
          <ac:spMkLst>
            <pc:docMk/>
            <pc:sldMk cId="2986442291" sldId="268"/>
            <ac:spMk id="2" creationId="{F9A5CB5B-BDD0-5A64-1A7C-37D3C88F8F9E}"/>
          </ac:spMkLst>
        </pc:spChg>
        <pc:spChg chg="add mod">
          <ac:chgData name="Venil Raj" userId="594466344ad6a8db" providerId="LiveId" clId="{2C11F1E6-0E5F-4A44-AB2D-E5B178AE3B77}" dt="2024-08-30T17:54:41.700" v="310" actId="255"/>
          <ac:spMkLst>
            <pc:docMk/>
            <pc:sldMk cId="2986442291" sldId="268"/>
            <ac:spMk id="4" creationId="{B92A49F7-2FEB-3A45-BB98-1BA8B074775F}"/>
          </ac:spMkLst>
        </pc:spChg>
        <pc:spChg chg="mod">
          <ac:chgData name="Venil Raj" userId="594466344ad6a8db" providerId="LiveId" clId="{2C11F1E6-0E5F-4A44-AB2D-E5B178AE3B77}" dt="2024-08-30T17:55:27.053" v="314"/>
          <ac:spMkLst>
            <pc:docMk/>
            <pc:sldMk cId="2986442291" sldId="268"/>
            <ac:spMk id="6" creationId="{7A3AF080-83A1-333E-3872-2981B5818393}"/>
          </ac:spMkLst>
        </pc:spChg>
        <pc:spChg chg="mod">
          <ac:chgData name="Venil Raj" userId="594466344ad6a8db" providerId="LiveId" clId="{2C11F1E6-0E5F-4A44-AB2D-E5B178AE3B77}" dt="2024-08-30T17:55:27.053" v="314"/>
          <ac:spMkLst>
            <pc:docMk/>
            <pc:sldMk cId="2986442291" sldId="268"/>
            <ac:spMk id="7" creationId="{11ADAF1D-77E2-CEA8-B4C0-7D068B00966B}"/>
          </ac:spMkLst>
        </pc:spChg>
        <pc:grpChg chg="add mod">
          <ac:chgData name="Venil Raj" userId="594466344ad6a8db" providerId="LiveId" clId="{2C11F1E6-0E5F-4A44-AB2D-E5B178AE3B77}" dt="2024-08-30T17:55:32.880" v="315" actId="1076"/>
          <ac:grpSpMkLst>
            <pc:docMk/>
            <pc:sldMk cId="2986442291" sldId="268"/>
            <ac:grpSpMk id="5" creationId="{0FC6F264-5648-4EDE-ED63-FC0E3182CACE}"/>
          </ac:grpSpMkLst>
        </pc:grpChg>
        <pc:picChg chg="mod">
          <ac:chgData name="Venil Raj" userId="594466344ad6a8db" providerId="LiveId" clId="{2C11F1E6-0E5F-4A44-AB2D-E5B178AE3B77}" dt="2024-08-30T17:55:27.053" v="314"/>
          <ac:picMkLst>
            <pc:docMk/>
            <pc:sldMk cId="2986442291" sldId="268"/>
            <ac:picMk id="8" creationId="{BF82DEC3-0E60-EB05-82CD-F173590D50A9}"/>
          </ac:picMkLst>
        </pc:picChg>
      </pc:sldChg>
      <pc:sldChg chg="addSp modSp new mod modClrScheme chgLayout">
        <pc:chgData name="Venil Raj" userId="594466344ad6a8db" providerId="LiveId" clId="{2C11F1E6-0E5F-4A44-AB2D-E5B178AE3B77}" dt="2024-08-30T17:39:01.898" v="212" actId="20577"/>
        <pc:sldMkLst>
          <pc:docMk/>
          <pc:sldMk cId="659618266" sldId="271"/>
        </pc:sldMkLst>
        <pc:spChg chg="add mod">
          <ac:chgData name="Venil Raj" userId="594466344ad6a8db" providerId="LiveId" clId="{2C11F1E6-0E5F-4A44-AB2D-E5B178AE3B77}" dt="2024-08-30T17:39:01.898" v="212" actId="20577"/>
          <ac:spMkLst>
            <pc:docMk/>
            <pc:sldMk cId="659618266" sldId="271"/>
            <ac:spMk id="2" creationId="{AE2CFD31-C736-46A1-69A8-46EF11982DFD}"/>
          </ac:spMkLst>
        </pc:spChg>
        <pc:graphicFrameChg chg="add mod">
          <ac:chgData name="Venil Raj" userId="594466344ad6a8db" providerId="LiveId" clId="{2C11F1E6-0E5F-4A44-AB2D-E5B178AE3B77}" dt="2024-08-30T17:36:59.220" v="132" actId="115"/>
          <ac:graphicFrameMkLst>
            <pc:docMk/>
            <pc:sldMk cId="659618266" sldId="271"/>
            <ac:graphicFrameMk id="3" creationId="{FECBFAC4-D736-1320-24ED-C72A2688F87F}"/>
          </ac:graphicFrameMkLst>
        </pc:graphicFrameChg>
        <pc:graphicFrameChg chg="add mod">
          <ac:chgData name="Venil Raj" userId="594466344ad6a8db" providerId="LiveId" clId="{2C11F1E6-0E5F-4A44-AB2D-E5B178AE3B77}" dt="2024-08-30T17:37:29.210" v="195" actId="20577"/>
          <ac:graphicFrameMkLst>
            <pc:docMk/>
            <pc:sldMk cId="659618266" sldId="271"/>
            <ac:graphicFrameMk id="4" creationId="{59359252-44FD-CDC7-6E27-6A6F1A9765AD}"/>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594466344ad6a8db/Desktop/venilraj%20nan%20mudhalva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[venilraj nan mudhalvan.xlsx]Sheet2!PivotTable1</c:name>
    <c:fmtId val="6"/>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i="1" u="sng" dirty="0"/>
              <a:t>SALARY</a:t>
            </a:r>
            <a:r>
              <a:rPr lang="en-US" i="1" u="sng" baseline="0" dirty="0"/>
              <a:t> ANALYSIS</a:t>
            </a:r>
            <a:endParaRPr lang="en-US" i="1" u="sng"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6436415275676747"/>
          <c:y val="0.22296332750072909"/>
          <c:w val="0.75412469992975018"/>
          <c:h val="0.58112532808398953"/>
        </c:manualLayout>
      </c:layout>
      <c:bar3DChart>
        <c:barDir val="col"/>
        <c:grouping val="standard"/>
        <c:varyColors val="0"/>
        <c:ser>
          <c:idx val="0"/>
          <c:order val="0"/>
          <c:tx>
            <c:strRef>
              <c:f>Sheet2!$B$1</c:f>
              <c:strCache>
                <c:ptCount val="1"/>
                <c:pt idx="0">
                  <c:v>Total</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Sheet2!$A$2:$A$5</c:f>
              <c:strCache>
                <c:ptCount val="3"/>
                <c:pt idx="0">
                  <c:v>Human Resources</c:v>
                </c:pt>
                <c:pt idx="1">
                  <c:v>Research &amp; Development</c:v>
                </c:pt>
                <c:pt idx="2">
                  <c:v>Sales</c:v>
                </c:pt>
              </c:strCache>
            </c:strRef>
          </c:cat>
          <c:val>
            <c:numRef>
              <c:f>Sheet2!$B$2:$B$5</c:f>
              <c:numCache>
                <c:formatCode>General</c:formatCode>
                <c:ptCount val="3"/>
                <c:pt idx="0">
                  <c:v>419234</c:v>
                </c:pt>
                <c:pt idx="1">
                  <c:v>6036284</c:v>
                </c:pt>
                <c:pt idx="2">
                  <c:v>3103791</c:v>
                </c:pt>
              </c:numCache>
            </c:numRef>
          </c:val>
          <c:extLst>
            <c:ext xmlns:c16="http://schemas.microsoft.com/office/drawing/2014/chart" uri="{C3380CC4-5D6E-409C-BE32-E72D297353CC}">
              <c16:uniqueId val="{00000000-9F06-4B52-82A4-BF3C905D9F8A}"/>
            </c:ext>
          </c:extLst>
        </c:ser>
        <c:dLbls>
          <c:showLegendKey val="0"/>
          <c:showVal val="0"/>
          <c:showCatName val="0"/>
          <c:showSerName val="0"/>
          <c:showPercent val="0"/>
          <c:showBubbleSize val="0"/>
        </c:dLbls>
        <c:gapWidth val="100"/>
        <c:shape val="box"/>
        <c:axId val="1140313183"/>
        <c:axId val="1140315103"/>
        <c:axId val="620669360"/>
      </c:bar3DChart>
      <c:catAx>
        <c:axId val="114031318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40315103"/>
        <c:crosses val="autoZero"/>
        <c:auto val="1"/>
        <c:lblAlgn val="ctr"/>
        <c:lblOffset val="100"/>
        <c:noMultiLvlLbl val="0"/>
      </c:catAx>
      <c:valAx>
        <c:axId val="11403151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40313183"/>
        <c:crosses val="autoZero"/>
        <c:crossBetween val="between"/>
      </c:valAx>
      <c:serAx>
        <c:axId val="620669360"/>
        <c:scaling>
          <c:orientation val="minMax"/>
        </c:scaling>
        <c:delete val="1"/>
        <c:axPos val="b"/>
        <c:majorTickMark val="out"/>
        <c:minorTickMark val="none"/>
        <c:tickLblPos val="nextTo"/>
        <c:crossAx val="1140315103"/>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cap="all" spc="150" baseline="0">
                <a:solidFill>
                  <a:schemeClr val="tx1">
                    <a:lumMod val="50000"/>
                    <a:lumOff val="50000"/>
                  </a:schemeClr>
                </a:solidFill>
                <a:latin typeface="+mn-lt"/>
                <a:ea typeface="+mn-ea"/>
                <a:cs typeface="+mn-cs"/>
              </a:defRPr>
            </a:pPr>
            <a:r>
              <a:rPr lang="en-US" sz="1400" b="1" i="1" u="sng" strike="noStrike" baseline="0" dirty="0">
                <a:solidFill>
                  <a:sysClr val="windowText" lastClr="000000">
                    <a:lumMod val="65000"/>
                    <a:lumOff val="35000"/>
                  </a:sysClr>
                </a:solidFill>
                <a:latin typeface="Calibri" panose="020F0502020204030204"/>
              </a:rPr>
              <a:t>salary percentage analysis</a:t>
            </a:r>
          </a:p>
        </c:rich>
      </c:tx>
      <c:overlay val="0"/>
      <c:spPr>
        <a:noFill/>
        <a:ln>
          <a:noFill/>
        </a:ln>
        <a:effectLst/>
      </c:spPr>
      <c:txPr>
        <a:bodyPr rot="0" spcFirstLastPara="1" vertOverflow="ellipsis" vert="horz" wrap="square" anchor="ctr" anchorCtr="1"/>
        <a:lstStyle/>
        <a:p>
          <a:pPr>
            <a:defRPr sz="2200" b="1" i="0" u="none" strike="noStrike" cap="all" spc="150" baseline="0">
              <a:solidFill>
                <a:schemeClr val="tx1">
                  <a:lumMod val="50000"/>
                  <a:lumOff val="50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1814813841091233"/>
          <c:y val="0.29631596378189495"/>
          <c:w val="0.81378719563226554"/>
          <c:h val="0.66381310565505525"/>
        </c:manualLayout>
      </c:layout>
      <c:pie3DChart>
        <c:varyColors val="1"/>
        <c:ser>
          <c:idx val="0"/>
          <c:order val="0"/>
          <c:dPt>
            <c:idx val="0"/>
            <c:bubble3D val="0"/>
            <c:spPr>
              <a:solidFill>
                <a:schemeClr val="accent1"/>
              </a:solidFill>
              <a:ln w="9525">
                <a:solidFill>
                  <a:schemeClr val="lt1"/>
                </a:solidFill>
              </a:ln>
              <a:effectLst>
                <a:innerShdw blurRad="114300">
                  <a:scrgbClr r="0" g="0" b="0"/>
                </a:innerShdw>
              </a:effectLst>
              <a:sp3d contourW="9525">
                <a:contourClr>
                  <a:schemeClr val="lt1"/>
                </a:contourClr>
              </a:sp3d>
            </c:spPr>
            <c:extLst>
              <c:ext xmlns:c16="http://schemas.microsoft.com/office/drawing/2014/chart" uri="{C3380CC4-5D6E-409C-BE32-E72D297353CC}">
                <c16:uniqueId val="{00000003-F9FA-4795-96AB-CAA0B4B99596}"/>
              </c:ext>
            </c:extLst>
          </c:dPt>
          <c:dPt>
            <c:idx val="1"/>
            <c:bubble3D val="0"/>
            <c:explosion val="7"/>
            <c:spPr>
              <a:solidFill>
                <a:schemeClr val="accent3"/>
              </a:solidFill>
              <a:ln w="9525">
                <a:solidFill>
                  <a:schemeClr val="lt1"/>
                </a:solidFill>
              </a:ln>
              <a:effectLst>
                <a:innerShdw blurRad="114300">
                  <a:scrgbClr r="0" g="0" b="0"/>
                </a:innerShdw>
              </a:effectLst>
              <a:sp3d contourW="9525">
                <a:contourClr>
                  <a:schemeClr val="lt1"/>
                </a:contourClr>
              </a:sp3d>
            </c:spPr>
            <c:extLst>
              <c:ext xmlns:c16="http://schemas.microsoft.com/office/drawing/2014/chart" uri="{C3380CC4-5D6E-409C-BE32-E72D297353CC}">
                <c16:uniqueId val="{00000001-F9FA-4795-96AB-CAA0B4B99596}"/>
              </c:ext>
            </c:extLst>
          </c:dPt>
          <c:dPt>
            <c:idx val="2"/>
            <c:bubble3D val="0"/>
            <c:explosion val="11"/>
            <c:spPr>
              <a:solidFill>
                <a:schemeClr val="accent5"/>
              </a:solidFill>
              <a:ln w="9525">
                <a:solidFill>
                  <a:schemeClr val="lt1"/>
                </a:solidFill>
              </a:ln>
              <a:effectLst>
                <a:innerShdw blurRad="114300">
                  <a:scrgbClr r="0" g="0" b="0"/>
                </a:innerShdw>
              </a:effectLst>
              <a:sp3d contourW="9525">
                <a:contourClr>
                  <a:schemeClr val="lt1"/>
                </a:contourClr>
              </a:sp3d>
            </c:spPr>
            <c:extLst>
              <c:ext xmlns:c16="http://schemas.microsoft.com/office/drawing/2014/chart" uri="{C3380CC4-5D6E-409C-BE32-E72D297353CC}">
                <c16:uniqueId val="{00000002-F9FA-4795-96AB-CAA0B4B99596}"/>
              </c:ext>
            </c:extLst>
          </c:dPt>
          <c:dLbls>
            <c:dLbl>
              <c:idx val="1"/>
              <c:layout>
                <c:manualLayout>
                  <c:x val="-0.19703672787979967"/>
                  <c:y val="-0.22539748386998928"/>
                </c:manualLayout>
              </c:layou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F9FA-4795-96AB-CAA0B4B9959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baseline="0">
                    <a:solidFill>
                      <a:schemeClr val="dk1">
                        <a:lumMod val="75000"/>
                        <a:lumOff val="25000"/>
                      </a:schemeClr>
                    </a:solidFill>
                    <a:latin typeface="+mn-lt"/>
                    <a:ea typeface="+mn-ea"/>
                    <a:cs typeface="+mn-cs"/>
                  </a:defRPr>
                </a:pPr>
                <a:endParaRPr lang="en-US"/>
              </a:p>
            </c:txPr>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'[venilraj nan mudhalvan.xlsx]Sheet2'!$A$9:$A$11</c:f>
              <c:strCache>
                <c:ptCount val="3"/>
                <c:pt idx="0">
                  <c:v>Human Resources</c:v>
                </c:pt>
                <c:pt idx="1">
                  <c:v>Research &amp; Development</c:v>
                </c:pt>
                <c:pt idx="2">
                  <c:v>Sales</c:v>
                </c:pt>
              </c:strCache>
            </c:strRef>
          </c:cat>
          <c:val>
            <c:numRef>
              <c:f>'[venilraj nan mudhalvan.xlsx]Sheet2'!$B$9:$B$11</c:f>
              <c:numCache>
                <c:formatCode>General</c:formatCode>
                <c:ptCount val="3"/>
                <c:pt idx="0">
                  <c:v>4.3856098803794294</c:v>
                </c:pt>
                <c:pt idx="1">
                  <c:v>63.145610210947254</c:v>
                </c:pt>
                <c:pt idx="2">
                  <c:v>32.468779908673319</c:v>
                </c:pt>
              </c:numCache>
            </c:numRef>
          </c:val>
          <c:extLst>
            <c:ext xmlns:c16="http://schemas.microsoft.com/office/drawing/2014/chart" uri="{C3380CC4-5D6E-409C-BE32-E72D297353CC}">
              <c16:uniqueId val="{00000000-F9FA-4795-96AB-CAA0B4B99596}"/>
            </c:ext>
          </c:extLst>
        </c:ser>
        <c:dLbls>
          <c:showLegendKey val="0"/>
          <c:showVal val="0"/>
          <c:showCatName val="0"/>
          <c:showSerName val="0"/>
          <c:showPercent val="0"/>
          <c:showBubbleSize val="0"/>
          <c:showLeaderLines val="1"/>
        </c:dLbls>
      </c:pie3D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i="1" u="sng" dirty="0"/>
              <a:t>HOURLY</a:t>
            </a:r>
            <a:r>
              <a:rPr lang="en-IN" i="1" u="sng" baseline="0" dirty="0"/>
              <a:t> RATE ANALYSIS</a:t>
            </a:r>
            <a:endParaRPr lang="en-IN" i="1" u="sng" dirty="0"/>
          </a:p>
        </c:rich>
      </c:tx>
      <c:layout>
        <c:manualLayout>
          <c:xMode val="edge"/>
          <c:yMode val="edge"/>
          <c:x val="5.6968927271187873E-2"/>
          <c:y val="0.735925284074886"/>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6881720430107529E-3"/>
          <c:y val="1.7480639949810295E-4"/>
          <c:w val="0.94086021505376349"/>
          <c:h val="0.72794664324233771"/>
        </c:manualLayout>
      </c:layout>
      <c:pie3DChart>
        <c:varyColors val="1"/>
        <c:ser>
          <c:idx val="0"/>
          <c:order val="0"/>
          <c:explosion val="7"/>
          <c:dPt>
            <c:idx val="0"/>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7595-4F1A-9615-FCB4D9A4A5BD}"/>
              </c:ext>
            </c:extLst>
          </c:dPt>
          <c:dPt>
            <c:idx val="1"/>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7595-4F1A-9615-FCB4D9A4A5BD}"/>
              </c:ext>
            </c:extLst>
          </c:dPt>
          <c:dPt>
            <c:idx val="2"/>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7595-4F1A-9615-FCB4D9A4A5BD}"/>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Sheet2!$A$23:$A$25</c:f>
              <c:strCache>
                <c:ptCount val="3"/>
                <c:pt idx="0">
                  <c:v>Human Resources</c:v>
                </c:pt>
                <c:pt idx="1">
                  <c:v>Research &amp; Development</c:v>
                </c:pt>
                <c:pt idx="2">
                  <c:v>Sales</c:v>
                </c:pt>
              </c:strCache>
            </c:strRef>
          </c:cat>
          <c:val>
            <c:numRef>
              <c:f>Sheet2!$B$23:$B$25</c:f>
              <c:numCache>
                <c:formatCode>0.00</c:formatCode>
                <c:ptCount val="3"/>
                <c:pt idx="0">
                  <c:v>4.182325005162089</c:v>
                </c:pt>
                <c:pt idx="1">
                  <c:v>65.648358455502787</c:v>
                </c:pt>
                <c:pt idx="2">
                  <c:v>30.169316539335121</c:v>
                </c:pt>
              </c:numCache>
            </c:numRef>
          </c:val>
          <c:extLst>
            <c:ext xmlns:c16="http://schemas.microsoft.com/office/drawing/2014/chart" uri="{C3380CC4-5D6E-409C-BE32-E72D297353CC}">
              <c16:uniqueId val="{00000006-7595-4F1A-9615-FCB4D9A4A5BD}"/>
            </c:ext>
          </c:extLst>
        </c:ser>
        <c:dLbls>
          <c:dLblPos val="ctr"/>
          <c:showLegendKey val="0"/>
          <c:showVal val="0"/>
          <c:showCatName val="0"/>
          <c:showSerName val="0"/>
          <c:showPercent val="1"/>
          <c:showBubbleSize val="0"/>
          <c:showLeaderLines val="1"/>
        </c:dLbls>
      </c:pie3DChart>
      <c:spPr>
        <a:noFill/>
        <a:ln>
          <a:noFill/>
        </a:ln>
        <a:effectLst/>
      </c:spPr>
    </c:plotArea>
    <c:legend>
      <c:legendPos val="r"/>
      <c:layout>
        <c:manualLayout>
          <c:xMode val="edge"/>
          <c:yMode val="edge"/>
          <c:x val="0.6914133011599356"/>
          <c:y val="0.64995723520790183"/>
          <c:w val="0.28708132249597834"/>
          <c:h val="0.25927874015748031"/>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[venilraj nan mudhalvan.xlsx]Sheet2!PivotTable3</c:name>
    <c:fmtId val="30"/>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i="1" u="sng" dirty="0"/>
              <a:t>SALARY</a:t>
            </a:r>
            <a:r>
              <a:rPr lang="en-US" i="1" u="sng" baseline="0" dirty="0"/>
              <a:t>  ANALYSIS BASED ON GENDER</a:t>
            </a:r>
            <a:endParaRPr lang="en-US" i="1" u="sng" dirty="0"/>
          </a:p>
        </c:rich>
      </c:tx>
      <c:layout>
        <c:manualLayout>
          <c:xMode val="edge"/>
          <c:yMode val="edge"/>
          <c:x val="0.16886211421848132"/>
          <c:y val="3.268944204555075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pattFill prst="ltDnDiag">
            <a:fgClr>
              <a:schemeClr val="accent3"/>
            </a:fgClr>
            <a:bgClr>
              <a:schemeClr val="accent3">
                <a:lumMod val="20000"/>
                <a:lumOff val="80000"/>
              </a:schemeClr>
            </a:bgClr>
          </a:pattFill>
          <a:ln w="9525" cap="flat" cmpd="sng" algn="ctr">
            <a:solidFill>
              <a:schemeClr val="accent3"/>
            </a:solidFill>
            <a:round/>
          </a:ln>
          <a:effectLst/>
          <a:sp3d>
            <a:contourClr>
              <a:schemeClr val="accent3"/>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pattFill prst="ltDnDiag">
            <a:fgClr>
              <a:schemeClr val="accent3"/>
            </a:fgClr>
            <a:bgClr>
              <a:schemeClr val="accent3">
                <a:lumMod val="20000"/>
                <a:lumOff val="80000"/>
              </a:schemeClr>
            </a:bgClr>
          </a:pattFill>
          <a:ln w="9525" cap="flat" cmpd="sng" algn="ctr">
            <a:solidFill>
              <a:schemeClr val="accent3"/>
            </a:solidFill>
            <a:round/>
          </a:ln>
          <a:effectLst/>
          <a:sp3d>
            <a:contourClr>
              <a:schemeClr val="accent3"/>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pattFill prst="ltDnDiag">
            <a:fgClr>
              <a:schemeClr val="accent3"/>
            </a:fgClr>
            <a:bgClr>
              <a:schemeClr val="accent3">
                <a:lumMod val="20000"/>
                <a:lumOff val="80000"/>
              </a:schemeClr>
            </a:bgClr>
          </a:pattFill>
          <a:ln w="9525" cap="flat" cmpd="sng" algn="ctr">
            <a:solidFill>
              <a:schemeClr val="accent3"/>
            </a:solidFill>
            <a:round/>
          </a:ln>
          <a:effectLst/>
          <a:sp3d>
            <a:contourClr>
              <a:schemeClr val="accent3"/>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Sheet2!$B$31</c:f>
              <c:strCache>
                <c:ptCount val="1"/>
                <c:pt idx="0">
                  <c:v>Total</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Sheet2!$A$32:$A$34</c:f>
              <c:strCache>
                <c:ptCount val="2"/>
                <c:pt idx="0">
                  <c:v>Female</c:v>
                </c:pt>
                <c:pt idx="1">
                  <c:v>Male</c:v>
                </c:pt>
              </c:strCache>
            </c:strRef>
          </c:cat>
          <c:val>
            <c:numRef>
              <c:f>Sheet2!$B$32:$B$34</c:f>
              <c:numCache>
                <c:formatCode>General</c:formatCode>
                <c:ptCount val="2"/>
                <c:pt idx="0">
                  <c:v>3931701</c:v>
                </c:pt>
                <c:pt idx="1">
                  <c:v>5627608</c:v>
                </c:pt>
              </c:numCache>
            </c:numRef>
          </c:val>
          <c:extLst>
            <c:ext xmlns:c16="http://schemas.microsoft.com/office/drawing/2014/chart" uri="{C3380CC4-5D6E-409C-BE32-E72D297353CC}">
              <c16:uniqueId val="{00000000-5FFE-484E-B2FE-A26A97E5356B}"/>
            </c:ext>
          </c:extLst>
        </c:ser>
        <c:dLbls>
          <c:showLegendKey val="0"/>
          <c:showVal val="0"/>
          <c:showCatName val="0"/>
          <c:showSerName val="0"/>
          <c:showPercent val="0"/>
          <c:showBubbleSize val="0"/>
        </c:dLbls>
        <c:gapWidth val="65"/>
        <c:shape val="box"/>
        <c:axId val="1537432735"/>
        <c:axId val="1537444255"/>
        <c:axId val="0"/>
      </c:bar3DChart>
      <c:catAx>
        <c:axId val="1537432735"/>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537444255"/>
        <c:crosses val="autoZero"/>
        <c:auto val="1"/>
        <c:lblAlgn val="ctr"/>
        <c:lblOffset val="100"/>
        <c:noMultiLvlLbl val="0"/>
      </c:catAx>
      <c:valAx>
        <c:axId val="1537444255"/>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1537432735"/>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82">
  <cs:axisTitle>
    <cs:lnRef idx="0"/>
    <cs:fillRef idx="0"/>
    <cs:effectRef idx="0"/>
    <cs:fontRef idx="minor">
      <a:schemeClr val="tx1">
        <a:lumMod val="50000"/>
        <a:lumOff val="50000"/>
      </a:schemeClr>
    </cs:fontRef>
    <cs:defRPr sz="1197"/>
  </cs:axisTitle>
  <cs:categoryAxis>
    <cs:lnRef idx="0"/>
    <cs:fillRef idx="0"/>
    <cs:effectRef idx="0"/>
    <cs:fontRef idx="minor">
      <a:schemeClr val="tx1">
        <a:lumMod val="50000"/>
        <a:lumOff val="50000"/>
      </a:schemeClr>
    </cs:fontRef>
    <cs:spPr>
      <a:ln w="19050" cap="flat" cmpd="sng" algn="ctr">
        <a:solidFill>
          <a:schemeClr val="tx1">
            <a:lumMod val="25000"/>
            <a:lumOff val="75000"/>
          </a:schemeClr>
        </a:solidFill>
        <a:round/>
      </a:ln>
    </cs:spPr>
    <cs:defRPr sz="1197"/>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cs:chartArea>
  <cs:dataLabel>
    <cs:lnRef idx="0"/>
    <cs:fillRef idx="0"/>
    <cs:effectRef idx="0"/>
    <cs:fontRef idx="minor">
      <a:schemeClr val="dk1">
        <a:lumMod val="75000"/>
        <a:lumOff val="25000"/>
      </a:schemeClr>
    </cs:fontRef>
    <cs:defRPr sz="1197"/>
    <cs:bodyPr lIns="38100" tIns="19050" rIns="38100" bIns="19050">
      <a:spAutoFit/>
    </cs:bodyPr>
  </cs:dataLabel>
  <cs:dataLabelCallout>
    <cs:lnRef idx="0"/>
    <cs:fillRef idx="0"/>
    <cs:effectRef idx="0"/>
    <cs:fontRef idx="minor">
      <a:schemeClr val="dk1">
        <a:lumMod val="50000"/>
        <a:lumOff val="50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9525">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solidFill>
        <a:schemeClr val="phClr"/>
      </a:solidFill>
      <a:ln w="9525">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19050" cap="flat" cmpd="sng" algn="ctr">
        <a:solidFill>
          <a:schemeClr val="tx1">
            <a:lumMod val="25000"/>
            <a:lumOff val="75000"/>
          </a:schemeClr>
        </a:solidFill>
        <a:round/>
      </a:ln>
    </cs:spPr>
    <cs:defRPr sz="1197"/>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inor">
      <a:schemeClr val="tx1">
        <a:lumMod val="50000"/>
        <a:lumOff val="50000"/>
      </a:schemeClr>
    </cs:fontRef>
    <cs:defRPr sz="2200" b="1" cap="all" spc="15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50000"/>
        <a:lumOff val="50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50000"/>
        <a:lumOff val="50000"/>
      </a:schemeClr>
    </cs:fontRef>
    <cs:defRPr sz="1197"/>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75E310-757A-4BF3-AC0F-054B8E16E530}"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CC33232D-036A-4342-97E2-6900F937E846}">
      <dgm:prSet phldrT="[Text]"/>
      <dgm:spPr/>
      <dgm:t>
        <a:bodyPr/>
        <a:lstStyle/>
        <a:p>
          <a:r>
            <a:rPr lang="en-US" b="1" dirty="0"/>
            <a:t>Filter – To divide the data </a:t>
          </a:r>
        </a:p>
      </dgm:t>
    </dgm:pt>
    <dgm:pt modelId="{AD8D9367-0E12-4C8E-9A97-947067A8C91E}" type="parTrans" cxnId="{321E9B5F-445C-469C-9722-0890F6ECC037}">
      <dgm:prSet/>
      <dgm:spPr/>
      <dgm:t>
        <a:bodyPr/>
        <a:lstStyle/>
        <a:p>
          <a:endParaRPr lang="en-US"/>
        </a:p>
      </dgm:t>
    </dgm:pt>
    <dgm:pt modelId="{D887B92A-5BCC-4163-91DD-007777EF2047}" type="sibTrans" cxnId="{321E9B5F-445C-469C-9722-0890F6ECC037}">
      <dgm:prSet/>
      <dgm:spPr/>
      <dgm:t>
        <a:bodyPr/>
        <a:lstStyle/>
        <a:p>
          <a:endParaRPr lang="en-US"/>
        </a:p>
      </dgm:t>
    </dgm:pt>
    <dgm:pt modelId="{A93CC9A8-05C2-463D-BADC-292B8A4CFB8D}">
      <dgm:prSet phldrT="[Text]"/>
      <dgm:spPr/>
      <dgm:t>
        <a:bodyPr/>
        <a:lstStyle/>
        <a:p>
          <a:r>
            <a:rPr lang="en-US" b="1" dirty="0"/>
            <a:t>Formula – To calculate the average, percentage etc… </a:t>
          </a:r>
        </a:p>
      </dgm:t>
    </dgm:pt>
    <dgm:pt modelId="{D3FC59D1-C54C-478E-AB0B-BB87BC1AC455}" type="parTrans" cxnId="{5044ED94-8774-4D87-9017-3FF2B17707A6}">
      <dgm:prSet/>
      <dgm:spPr/>
      <dgm:t>
        <a:bodyPr/>
        <a:lstStyle/>
        <a:p>
          <a:endParaRPr lang="en-US"/>
        </a:p>
      </dgm:t>
    </dgm:pt>
    <dgm:pt modelId="{6508C7F8-7BE5-4F86-8F16-613BC33B0A77}" type="sibTrans" cxnId="{5044ED94-8774-4D87-9017-3FF2B17707A6}">
      <dgm:prSet/>
      <dgm:spPr/>
      <dgm:t>
        <a:bodyPr/>
        <a:lstStyle/>
        <a:p>
          <a:endParaRPr lang="en-US"/>
        </a:p>
      </dgm:t>
    </dgm:pt>
    <dgm:pt modelId="{AF097F99-C4FD-48AC-96EE-C07E375E6F5D}">
      <dgm:prSet phldrT="[Text]"/>
      <dgm:spPr/>
      <dgm:t>
        <a:bodyPr/>
        <a:lstStyle/>
        <a:p>
          <a:r>
            <a:rPr lang="en-US" b="1" dirty="0"/>
            <a:t>Pivot table – To summarize the data</a:t>
          </a:r>
        </a:p>
      </dgm:t>
    </dgm:pt>
    <dgm:pt modelId="{00382235-F11F-4FF8-9812-3CE281F8D766}" type="parTrans" cxnId="{5C16A98C-458E-4D6E-BA14-EF680FA918CD}">
      <dgm:prSet/>
      <dgm:spPr/>
      <dgm:t>
        <a:bodyPr/>
        <a:lstStyle/>
        <a:p>
          <a:endParaRPr lang="en-US"/>
        </a:p>
      </dgm:t>
    </dgm:pt>
    <dgm:pt modelId="{05D6F10B-86AF-4827-BA25-04C4E347C9FE}" type="sibTrans" cxnId="{5C16A98C-458E-4D6E-BA14-EF680FA918CD}">
      <dgm:prSet/>
      <dgm:spPr/>
      <dgm:t>
        <a:bodyPr/>
        <a:lstStyle/>
        <a:p>
          <a:endParaRPr lang="en-US"/>
        </a:p>
      </dgm:t>
    </dgm:pt>
    <dgm:pt modelId="{19259F25-4CF2-4429-AD68-2683821EB328}">
      <dgm:prSet phldrT="[Text]"/>
      <dgm:spPr/>
      <dgm:t>
        <a:bodyPr/>
        <a:lstStyle/>
        <a:p>
          <a:r>
            <a:rPr lang="en-US" b="1" dirty="0"/>
            <a:t>Graphs - Visualization</a:t>
          </a:r>
        </a:p>
      </dgm:t>
    </dgm:pt>
    <dgm:pt modelId="{26DEA765-112A-4948-8C1B-C6ED90E5770A}" type="parTrans" cxnId="{56F8A2FE-1F65-497E-B8CA-2801AB788C78}">
      <dgm:prSet/>
      <dgm:spPr/>
      <dgm:t>
        <a:bodyPr/>
        <a:lstStyle/>
        <a:p>
          <a:endParaRPr lang="en-US"/>
        </a:p>
      </dgm:t>
    </dgm:pt>
    <dgm:pt modelId="{06237A87-5D7F-4D20-B328-6FF3D5B7A9B1}" type="sibTrans" cxnId="{56F8A2FE-1F65-497E-B8CA-2801AB788C78}">
      <dgm:prSet/>
      <dgm:spPr/>
      <dgm:t>
        <a:bodyPr/>
        <a:lstStyle/>
        <a:p>
          <a:endParaRPr lang="en-US"/>
        </a:p>
      </dgm:t>
    </dgm:pt>
    <dgm:pt modelId="{9C6B4DA4-7AF2-4EDE-B24B-632303E3C022}" type="pres">
      <dgm:prSet presAssocID="{2075E310-757A-4BF3-AC0F-054B8E16E530}" presName="linear" presStyleCnt="0">
        <dgm:presLayoutVars>
          <dgm:dir/>
          <dgm:animLvl val="lvl"/>
          <dgm:resizeHandles val="exact"/>
        </dgm:presLayoutVars>
      </dgm:prSet>
      <dgm:spPr/>
    </dgm:pt>
    <dgm:pt modelId="{BD5BB998-F1A3-430E-9856-75443FEAD768}" type="pres">
      <dgm:prSet presAssocID="{CC33232D-036A-4342-97E2-6900F937E846}" presName="parentLin" presStyleCnt="0"/>
      <dgm:spPr/>
    </dgm:pt>
    <dgm:pt modelId="{5A86842E-4BD7-4458-A7B9-436FE12CCA59}" type="pres">
      <dgm:prSet presAssocID="{CC33232D-036A-4342-97E2-6900F937E846}" presName="parentLeftMargin" presStyleLbl="node1" presStyleIdx="0" presStyleCnt="4"/>
      <dgm:spPr/>
    </dgm:pt>
    <dgm:pt modelId="{E531A7A4-BEC8-48A9-8E1F-F2FBC0EEE45F}" type="pres">
      <dgm:prSet presAssocID="{CC33232D-036A-4342-97E2-6900F937E846}" presName="parentText" presStyleLbl="node1" presStyleIdx="0" presStyleCnt="4" custLinFactNeighborX="-8937" custLinFactNeighborY="10877">
        <dgm:presLayoutVars>
          <dgm:chMax val="0"/>
          <dgm:bulletEnabled val="1"/>
        </dgm:presLayoutVars>
      </dgm:prSet>
      <dgm:spPr/>
    </dgm:pt>
    <dgm:pt modelId="{E2F42F44-7207-42DC-93C7-3DE0766CF176}" type="pres">
      <dgm:prSet presAssocID="{CC33232D-036A-4342-97E2-6900F937E846}" presName="negativeSpace" presStyleCnt="0"/>
      <dgm:spPr/>
    </dgm:pt>
    <dgm:pt modelId="{A8E0EE29-15DF-4E71-9F51-7E08858E7ED7}" type="pres">
      <dgm:prSet presAssocID="{CC33232D-036A-4342-97E2-6900F937E846}" presName="childText" presStyleLbl="conFgAcc1" presStyleIdx="0" presStyleCnt="4">
        <dgm:presLayoutVars>
          <dgm:bulletEnabled val="1"/>
        </dgm:presLayoutVars>
      </dgm:prSet>
      <dgm:spPr/>
    </dgm:pt>
    <dgm:pt modelId="{21FA6F3B-2397-4BC7-905C-678BB910E7FD}" type="pres">
      <dgm:prSet presAssocID="{D887B92A-5BCC-4163-91DD-007777EF2047}" presName="spaceBetweenRectangles" presStyleCnt="0"/>
      <dgm:spPr/>
    </dgm:pt>
    <dgm:pt modelId="{2027F4F1-BAF4-4199-B493-76DC6E15D67B}" type="pres">
      <dgm:prSet presAssocID="{A93CC9A8-05C2-463D-BADC-292B8A4CFB8D}" presName="parentLin" presStyleCnt="0"/>
      <dgm:spPr/>
    </dgm:pt>
    <dgm:pt modelId="{ADA39630-3EEA-4DA8-B85D-1F36616CC813}" type="pres">
      <dgm:prSet presAssocID="{A93CC9A8-05C2-463D-BADC-292B8A4CFB8D}" presName="parentLeftMargin" presStyleLbl="node1" presStyleIdx="0" presStyleCnt="4"/>
      <dgm:spPr/>
    </dgm:pt>
    <dgm:pt modelId="{8563879F-94F6-43CC-9D41-CC6D96D034E8}" type="pres">
      <dgm:prSet presAssocID="{A93CC9A8-05C2-463D-BADC-292B8A4CFB8D}" presName="parentText" presStyleLbl="node1" presStyleIdx="1" presStyleCnt="4" custScaleX="111278">
        <dgm:presLayoutVars>
          <dgm:chMax val="0"/>
          <dgm:bulletEnabled val="1"/>
        </dgm:presLayoutVars>
      </dgm:prSet>
      <dgm:spPr/>
    </dgm:pt>
    <dgm:pt modelId="{F09346D0-017D-44F6-A0EA-6F5EDFFE43F1}" type="pres">
      <dgm:prSet presAssocID="{A93CC9A8-05C2-463D-BADC-292B8A4CFB8D}" presName="negativeSpace" presStyleCnt="0"/>
      <dgm:spPr/>
    </dgm:pt>
    <dgm:pt modelId="{A850A232-DAE8-4764-AE8C-1E20D75C369A}" type="pres">
      <dgm:prSet presAssocID="{A93CC9A8-05C2-463D-BADC-292B8A4CFB8D}" presName="childText" presStyleLbl="conFgAcc1" presStyleIdx="1" presStyleCnt="4">
        <dgm:presLayoutVars>
          <dgm:bulletEnabled val="1"/>
        </dgm:presLayoutVars>
      </dgm:prSet>
      <dgm:spPr/>
    </dgm:pt>
    <dgm:pt modelId="{E443E640-AA48-41BF-B747-E76977D1D71C}" type="pres">
      <dgm:prSet presAssocID="{6508C7F8-7BE5-4F86-8F16-613BC33B0A77}" presName="spaceBetweenRectangles" presStyleCnt="0"/>
      <dgm:spPr/>
    </dgm:pt>
    <dgm:pt modelId="{2A616542-904A-4832-8B01-2A86A878B2A8}" type="pres">
      <dgm:prSet presAssocID="{AF097F99-C4FD-48AC-96EE-C07E375E6F5D}" presName="parentLin" presStyleCnt="0"/>
      <dgm:spPr/>
    </dgm:pt>
    <dgm:pt modelId="{F75C5D1E-C33D-41A4-AE07-FBED009BE49B}" type="pres">
      <dgm:prSet presAssocID="{AF097F99-C4FD-48AC-96EE-C07E375E6F5D}" presName="parentLeftMargin" presStyleLbl="node1" presStyleIdx="1" presStyleCnt="4"/>
      <dgm:spPr/>
    </dgm:pt>
    <dgm:pt modelId="{7042B51B-E7BA-44A5-B112-C820D77ADA48}" type="pres">
      <dgm:prSet presAssocID="{AF097F99-C4FD-48AC-96EE-C07E375E6F5D}" presName="parentText" presStyleLbl="node1" presStyleIdx="2" presStyleCnt="4">
        <dgm:presLayoutVars>
          <dgm:chMax val="0"/>
          <dgm:bulletEnabled val="1"/>
        </dgm:presLayoutVars>
      </dgm:prSet>
      <dgm:spPr/>
    </dgm:pt>
    <dgm:pt modelId="{7162DF03-CC7F-4DFE-A9D9-874EAD76F3C1}" type="pres">
      <dgm:prSet presAssocID="{AF097F99-C4FD-48AC-96EE-C07E375E6F5D}" presName="negativeSpace" presStyleCnt="0"/>
      <dgm:spPr/>
    </dgm:pt>
    <dgm:pt modelId="{E99AB7DF-91F8-424C-B8BF-501A03610344}" type="pres">
      <dgm:prSet presAssocID="{AF097F99-C4FD-48AC-96EE-C07E375E6F5D}" presName="childText" presStyleLbl="conFgAcc1" presStyleIdx="2" presStyleCnt="4">
        <dgm:presLayoutVars>
          <dgm:bulletEnabled val="1"/>
        </dgm:presLayoutVars>
      </dgm:prSet>
      <dgm:spPr/>
    </dgm:pt>
    <dgm:pt modelId="{DB03AD19-B9B9-4B10-BD7F-1404DAA16406}" type="pres">
      <dgm:prSet presAssocID="{05D6F10B-86AF-4827-BA25-04C4E347C9FE}" presName="spaceBetweenRectangles" presStyleCnt="0"/>
      <dgm:spPr/>
    </dgm:pt>
    <dgm:pt modelId="{8A6CA261-2390-4901-A77D-70C8CF1E74FB}" type="pres">
      <dgm:prSet presAssocID="{19259F25-4CF2-4429-AD68-2683821EB328}" presName="parentLin" presStyleCnt="0"/>
      <dgm:spPr/>
    </dgm:pt>
    <dgm:pt modelId="{0B1DC1E6-BBA3-4321-A890-FA3998055934}" type="pres">
      <dgm:prSet presAssocID="{19259F25-4CF2-4429-AD68-2683821EB328}" presName="parentLeftMargin" presStyleLbl="node1" presStyleIdx="2" presStyleCnt="4"/>
      <dgm:spPr/>
    </dgm:pt>
    <dgm:pt modelId="{2F2669E9-E610-42DD-A00B-0EB5916E00AC}" type="pres">
      <dgm:prSet presAssocID="{19259F25-4CF2-4429-AD68-2683821EB328}" presName="parentText" presStyleLbl="node1" presStyleIdx="3" presStyleCnt="4">
        <dgm:presLayoutVars>
          <dgm:chMax val="0"/>
          <dgm:bulletEnabled val="1"/>
        </dgm:presLayoutVars>
      </dgm:prSet>
      <dgm:spPr/>
    </dgm:pt>
    <dgm:pt modelId="{57226648-D411-4FE2-8B26-3759B3471AA7}" type="pres">
      <dgm:prSet presAssocID="{19259F25-4CF2-4429-AD68-2683821EB328}" presName="negativeSpace" presStyleCnt="0"/>
      <dgm:spPr/>
    </dgm:pt>
    <dgm:pt modelId="{CFDE139E-9ADA-476F-8693-142DF69902A4}" type="pres">
      <dgm:prSet presAssocID="{19259F25-4CF2-4429-AD68-2683821EB328}" presName="childText" presStyleLbl="conFgAcc1" presStyleIdx="3" presStyleCnt="4">
        <dgm:presLayoutVars>
          <dgm:bulletEnabled val="1"/>
        </dgm:presLayoutVars>
      </dgm:prSet>
      <dgm:spPr/>
    </dgm:pt>
  </dgm:ptLst>
  <dgm:cxnLst>
    <dgm:cxn modelId="{393BD110-FE69-4139-9A70-8479CFD4948F}" type="presOf" srcId="{CC33232D-036A-4342-97E2-6900F937E846}" destId="{5A86842E-4BD7-4458-A7B9-436FE12CCA59}" srcOrd="0" destOrd="0" presId="urn:microsoft.com/office/officeart/2005/8/layout/list1"/>
    <dgm:cxn modelId="{A6B74B15-1420-416D-90DE-1C34E0875C03}" type="presOf" srcId="{19259F25-4CF2-4429-AD68-2683821EB328}" destId="{0B1DC1E6-BBA3-4321-A890-FA3998055934}" srcOrd="0" destOrd="0" presId="urn:microsoft.com/office/officeart/2005/8/layout/list1"/>
    <dgm:cxn modelId="{321E9B5F-445C-469C-9722-0890F6ECC037}" srcId="{2075E310-757A-4BF3-AC0F-054B8E16E530}" destId="{CC33232D-036A-4342-97E2-6900F937E846}" srcOrd="0" destOrd="0" parTransId="{AD8D9367-0E12-4C8E-9A97-947067A8C91E}" sibTransId="{D887B92A-5BCC-4163-91DD-007777EF2047}"/>
    <dgm:cxn modelId="{5C16A98C-458E-4D6E-BA14-EF680FA918CD}" srcId="{2075E310-757A-4BF3-AC0F-054B8E16E530}" destId="{AF097F99-C4FD-48AC-96EE-C07E375E6F5D}" srcOrd="2" destOrd="0" parTransId="{00382235-F11F-4FF8-9812-3CE281F8D766}" sibTransId="{05D6F10B-86AF-4827-BA25-04C4E347C9FE}"/>
    <dgm:cxn modelId="{5044ED94-8774-4D87-9017-3FF2B17707A6}" srcId="{2075E310-757A-4BF3-AC0F-054B8E16E530}" destId="{A93CC9A8-05C2-463D-BADC-292B8A4CFB8D}" srcOrd="1" destOrd="0" parTransId="{D3FC59D1-C54C-478E-AB0B-BB87BC1AC455}" sibTransId="{6508C7F8-7BE5-4F86-8F16-613BC33B0A77}"/>
    <dgm:cxn modelId="{07D891B5-767E-4CC1-AD56-6FD3D6FC3DAA}" type="presOf" srcId="{AF097F99-C4FD-48AC-96EE-C07E375E6F5D}" destId="{7042B51B-E7BA-44A5-B112-C820D77ADA48}" srcOrd="1" destOrd="0" presId="urn:microsoft.com/office/officeart/2005/8/layout/list1"/>
    <dgm:cxn modelId="{6BC610CE-B501-46A3-B1F6-48D0052C2ACF}" type="presOf" srcId="{CC33232D-036A-4342-97E2-6900F937E846}" destId="{E531A7A4-BEC8-48A9-8E1F-F2FBC0EEE45F}" srcOrd="1" destOrd="0" presId="urn:microsoft.com/office/officeart/2005/8/layout/list1"/>
    <dgm:cxn modelId="{C004FED1-5E89-482A-87D2-4C4012109856}" type="presOf" srcId="{AF097F99-C4FD-48AC-96EE-C07E375E6F5D}" destId="{F75C5D1E-C33D-41A4-AE07-FBED009BE49B}" srcOrd="0" destOrd="0" presId="urn:microsoft.com/office/officeart/2005/8/layout/list1"/>
    <dgm:cxn modelId="{43119DD7-9319-4FDC-9D4D-4FFE4747329B}" type="presOf" srcId="{A93CC9A8-05C2-463D-BADC-292B8A4CFB8D}" destId="{8563879F-94F6-43CC-9D41-CC6D96D034E8}" srcOrd="1" destOrd="0" presId="urn:microsoft.com/office/officeart/2005/8/layout/list1"/>
    <dgm:cxn modelId="{2243C0EC-D345-4962-937E-54CCCDEC210D}" type="presOf" srcId="{19259F25-4CF2-4429-AD68-2683821EB328}" destId="{2F2669E9-E610-42DD-A00B-0EB5916E00AC}" srcOrd="1" destOrd="0" presId="urn:microsoft.com/office/officeart/2005/8/layout/list1"/>
    <dgm:cxn modelId="{4CB561F1-D2D3-4588-874A-52ED58C22EB2}" type="presOf" srcId="{A93CC9A8-05C2-463D-BADC-292B8A4CFB8D}" destId="{ADA39630-3EEA-4DA8-B85D-1F36616CC813}" srcOrd="0" destOrd="0" presId="urn:microsoft.com/office/officeart/2005/8/layout/list1"/>
    <dgm:cxn modelId="{B882DAFC-34B5-4C89-877F-868AED78FD67}" type="presOf" srcId="{2075E310-757A-4BF3-AC0F-054B8E16E530}" destId="{9C6B4DA4-7AF2-4EDE-B24B-632303E3C022}" srcOrd="0" destOrd="0" presId="urn:microsoft.com/office/officeart/2005/8/layout/list1"/>
    <dgm:cxn modelId="{56F8A2FE-1F65-497E-B8CA-2801AB788C78}" srcId="{2075E310-757A-4BF3-AC0F-054B8E16E530}" destId="{19259F25-4CF2-4429-AD68-2683821EB328}" srcOrd="3" destOrd="0" parTransId="{26DEA765-112A-4948-8C1B-C6ED90E5770A}" sibTransId="{06237A87-5D7F-4D20-B328-6FF3D5B7A9B1}"/>
    <dgm:cxn modelId="{6B57B9E7-513F-44E7-A163-04B8FF468BF2}" type="presParOf" srcId="{9C6B4DA4-7AF2-4EDE-B24B-632303E3C022}" destId="{BD5BB998-F1A3-430E-9856-75443FEAD768}" srcOrd="0" destOrd="0" presId="urn:microsoft.com/office/officeart/2005/8/layout/list1"/>
    <dgm:cxn modelId="{E3D9BCBD-9719-4432-AE11-B9B322FF30B8}" type="presParOf" srcId="{BD5BB998-F1A3-430E-9856-75443FEAD768}" destId="{5A86842E-4BD7-4458-A7B9-436FE12CCA59}" srcOrd="0" destOrd="0" presId="urn:microsoft.com/office/officeart/2005/8/layout/list1"/>
    <dgm:cxn modelId="{9D643576-549B-4E2C-9F66-F361A9245439}" type="presParOf" srcId="{BD5BB998-F1A3-430E-9856-75443FEAD768}" destId="{E531A7A4-BEC8-48A9-8E1F-F2FBC0EEE45F}" srcOrd="1" destOrd="0" presId="urn:microsoft.com/office/officeart/2005/8/layout/list1"/>
    <dgm:cxn modelId="{BFC311DA-8A8A-4E19-B5F3-20AACB3A5156}" type="presParOf" srcId="{9C6B4DA4-7AF2-4EDE-B24B-632303E3C022}" destId="{E2F42F44-7207-42DC-93C7-3DE0766CF176}" srcOrd="1" destOrd="0" presId="urn:microsoft.com/office/officeart/2005/8/layout/list1"/>
    <dgm:cxn modelId="{6CEBCBC5-C4EE-4F1F-923A-C507811D69E2}" type="presParOf" srcId="{9C6B4DA4-7AF2-4EDE-B24B-632303E3C022}" destId="{A8E0EE29-15DF-4E71-9F51-7E08858E7ED7}" srcOrd="2" destOrd="0" presId="urn:microsoft.com/office/officeart/2005/8/layout/list1"/>
    <dgm:cxn modelId="{6C8195DE-A0FB-4E6D-AAE6-B7230E22F423}" type="presParOf" srcId="{9C6B4DA4-7AF2-4EDE-B24B-632303E3C022}" destId="{21FA6F3B-2397-4BC7-905C-678BB910E7FD}" srcOrd="3" destOrd="0" presId="urn:microsoft.com/office/officeart/2005/8/layout/list1"/>
    <dgm:cxn modelId="{37B820A0-AB07-4625-9337-034B409CFBA1}" type="presParOf" srcId="{9C6B4DA4-7AF2-4EDE-B24B-632303E3C022}" destId="{2027F4F1-BAF4-4199-B493-76DC6E15D67B}" srcOrd="4" destOrd="0" presId="urn:microsoft.com/office/officeart/2005/8/layout/list1"/>
    <dgm:cxn modelId="{43E747C4-9063-40D3-B17E-90FCCE12C92A}" type="presParOf" srcId="{2027F4F1-BAF4-4199-B493-76DC6E15D67B}" destId="{ADA39630-3EEA-4DA8-B85D-1F36616CC813}" srcOrd="0" destOrd="0" presId="urn:microsoft.com/office/officeart/2005/8/layout/list1"/>
    <dgm:cxn modelId="{2CA6681F-E6E3-4D59-84D8-08A8DD856C2A}" type="presParOf" srcId="{2027F4F1-BAF4-4199-B493-76DC6E15D67B}" destId="{8563879F-94F6-43CC-9D41-CC6D96D034E8}" srcOrd="1" destOrd="0" presId="urn:microsoft.com/office/officeart/2005/8/layout/list1"/>
    <dgm:cxn modelId="{8E332869-474E-4704-A97B-8403114D1BEE}" type="presParOf" srcId="{9C6B4DA4-7AF2-4EDE-B24B-632303E3C022}" destId="{F09346D0-017D-44F6-A0EA-6F5EDFFE43F1}" srcOrd="5" destOrd="0" presId="urn:microsoft.com/office/officeart/2005/8/layout/list1"/>
    <dgm:cxn modelId="{F6AC3634-E42E-45F2-AC18-6A4F688B54B1}" type="presParOf" srcId="{9C6B4DA4-7AF2-4EDE-B24B-632303E3C022}" destId="{A850A232-DAE8-4764-AE8C-1E20D75C369A}" srcOrd="6" destOrd="0" presId="urn:microsoft.com/office/officeart/2005/8/layout/list1"/>
    <dgm:cxn modelId="{B6EC204F-5049-447A-BA3A-02ACB50B88B8}" type="presParOf" srcId="{9C6B4DA4-7AF2-4EDE-B24B-632303E3C022}" destId="{E443E640-AA48-41BF-B747-E76977D1D71C}" srcOrd="7" destOrd="0" presId="urn:microsoft.com/office/officeart/2005/8/layout/list1"/>
    <dgm:cxn modelId="{DB68B036-2B35-4E20-802A-AE284BB8D945}" type="presParOf" srcId="{9C6B4DA4-7AF2-4EDE-B24B-632303E3C022}" destId="{2A616542-904A-4832-8B01-2A86A878B2A8}" srcOrd="8" destOrd="0" presId="urn:microsoft.com/office/officeart/2005/8/layout/list1"/>
    <dgm:cxn modelId="{7886CD0D-317C-42A4-ABD1-6B1E82E9D833}" type="presParOf" srcId="{2A616542-904A-4832-8B01-2A86A878B2A8}" destId="{F75C5D1E-C33D-41A4-AE07-FBED009BE49B}" srcOrd="0" destOrd="0" presId="urn:microsoft.com/office/officeart/2005/8/layout/list1"/>
    <dgm:cxn modelId="{56639496-95FD-4CC0-B832-27F941F0EA31}" type="presParOf" srcId="{2A616542-904A-4832-8B01-2A86A878B2A8}" destId="{7042B51B-E7BA-44A5-B112-C820D77ADA48}" srcOrd="1" destOrd="0" presId="urn:microsoft.com/office/officeart/2005/8/layout/list1"/>
    <dgm:cxn modelId="{CB91DEB4-D8E9-4BFE-B765-4E1C9E346CC3}" type="presParOf" srcId="{9C6B4DA4-7AF2-4EDE-B24B-632303E3C022}" destId="{7162DF03-CC7F-4DFE-A9D9-874EAD76F3C1}" srcOrd="9" destOrd="0" presId="urn:microsoft.com/office/officeart/2005/8/layout/list1"/>
    <dgm:cxn modelId="{043BA6FE-7497-4D34-A0C5-94D3BB252BB0}" type="presParOf" srcId="{9C6B4DA4-7AF2-4EDE-B24B-632303E3C022}" destId="{E99AB7DF-91F8-424C-B8BF-501A03610344}" srcOrd="10" destOrd="0" presId="urn:microsoft.com/office/officeart/2005/8/layout/list1"/>
    <dgm:cxn modelId="{5365DE53-8B7B-4037-ADA3-5B66698CA6D3}" type="presParOf" srcId="{9C6B4DA4-7AF2-4EDE-B24B-632303E3C022}" destId="{DB03AD19-B9B9-4B10-BD7F-1404DAA16406}" srcOrd="11" destOrd="0" presId="urn:microsoft.com/office/officeart/2005/8/layout/list1"/>
    <dgm:cxn modelId="{7F45319C-A21D-482A-A267-32C54E39099F}" type="presParOf" srcId="{9C6B4DA4-7AF2-4EDE-B24B-632303E3C022}" destId="{8A6CA261-2390-4901-A77D-70C8CF1E74FB}" srcOrd="12" destOrd="0" presId="urn:microsoft.com/office/officeart/2005/8/layout/list1"/>
    <dgm:cxn modelId="{C458986B-8AB2-4E54-978A-E9CF4ABCCE1E}" type="presParOf" srcId="{8A6CA261-2390-4901-A77D-70C8CF1E74FB}" destId="{0B1DC1E6-BBA3-4321-A890-FA3998055934}" srcOrd="0" destOrd="0" presId="urn:microsoft.com/office/officeart/2005/8/layout/list1"/>
    <dgm:cxn modelId="{F65CC3D0-AB08-40E7-86A1-A070620A3D92}" type="presParOf" srcId="{8A6CA261-2390-4901-A77D-70C8CF1E74FB}" destId="{2F2669E9-E610-42DD-A00B-0EB5916E00AC}" srcOrd="1" destOrd="0" presId="urn:microsoft.com/office/officeart/2005/8/layout/list1"/>
    <dgm:cxn modelId="{2A128C3D-8007-4ECF-87AF-4F72AA6CED09}" type="presParOf" srcId="{9C6B4DA4-7AF2-4EDE-B24B-632303E3C022}" destId="{57226648-D411-4FE2-8B26-3759B3471AA7}" srcOrd="13" destOrd="0" presId="urn:microsoft.com/office/officeart/2005/8/layout/list1"/>
    <dgm:cxn modelId="{F887B7C2-6193-4704-A3BC-42664E821B95}" type="presParOf" srcId="{9C6B4DA4-7AF2-4EDE-B24B-632303E3C022}" destId="{CFDE139E-9ADA-476F-8693-142DF69902A4}"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4E827B-17B9-4C38-9153-9455D9E96B90}" type="doc">
      <dgm:prSet loTypeId="urn:microsoft.com/office/officeart/2005/8/layout/radial6" loCatId="cycle" qsTypeId="urn:microsoft.com/office/officeart/2005/8/quickstyle/simple3" qsCatId="simple" csTypeId="urn:microsoft.com/office/officeart/2005/8/colors/accent1_2" csCatId="accent1" phldr="1"/>
      <dgm:spPr/>
      <dgm:t>
        <a:bodyPr/>
        <a:lstStyle/>
        <a:p>
          <a:endParaRPr lang="en-US"/>
        </a:p>
      </dgm:t>
    </dgm:pt>
    <dgm:pt modelId="{8183D6AB-855A-41C2-A062-AF18F2F178F2}">
      <dgm:prSet phldrT="[Text]"/>
      <dgm:spPr/>
      <dgm:t>
        <a:bodyPr/>
        <a:lstStyle/>
        <a:p>
          <a:r>
            <a:rPr lang="en-US" dirty="0"/>
            <a:t>Features used to analysis</a:t>
          </a:r>
        </a:p>
      </dgm:t>
    </dgm:pt>
    <dgm:pt modelId="{2AEA00B5-7950-49CE-BD3B-A3D45D8D7D1B}" type="parTrans" cxnId="{2C4E48FB-DDF1-4673-9C6B-034299AAC462}">
      <dgm:prSet/>
      <dgm:spPr/>
      <dgm:t>
        <a:bodyPr/>
        <a:lstStyle/>
        <a:p>
          <a:endParaRPr lang="en-US"/>
        </a:p>
      </dgm:t>
    </dgm:pt>
    <dgm:pt modelId="{D5E02B46-C402-4A36-8D08-090D77098352}" type="sibTrans" cxnId="{2C4E48FB-DDF1-4673-9C6B-034299AAC462}">
      <dgm:prSet/>
      <dgm:spPr/>
      <dgm:t>
        <a:bodyPr/>
        <a:lstStyle/>
        <a:p>
          <a:endParaRPr lang="en-US"/>
        </a:p>
      </dgm:t>
    </dgm:pt>
    <dgm:pt modelId="{F36AFC0C-E8C9-4234-958B-02E5A9E31532}">
      <dgm:prSet phldrT="[Text]" custT="1"/>
      <dgm:spPr/>
      <dgm:t>
        <a:bodyPr/>
        <a:lstStyle/>
        <a:p>
          <a:r>
            <a:rPr lang="en-US" sz="2000" dirty="0"/>
            <a:t>Salary-numbers</a:t>
          </a:r>
        </a:p>
      </dgm:t>
    </dgm:pt>
    <dgm:pt modelId="{A241ECA8-BD44-42F5-BA24-CD4E9F0BBD20}" type="parTrans" cxnId="{E7EA827C-D03D-4A40-91AE-DDB34861F0A8}">
      <dgm:prSet/>
      <dgm:spPr/>
      <dgm:t>
        <a:bodyPr/>
        <a:lstStyle/>
        <a:p>
          <a:endParaRPr lang="en-US"/>
        </a:p>
      </dgm:t>
    </dgm:pt>
    <dgm:pt modelId="{50B0CA5C-6AE3-4E05-80AE-CD5F76F2579E}" type="sibTrans" cxnId="{E7EA827C-D03D-4A40-91AE-DDB34861F0A8}">
      <dgm:prSet/>
      <dgm:spPr/>
      <dgm:t>
        <a:bodyPr/>
        <a:lstStyle/>
        <a:p>
          <a:endParaRPr lang="en-US"/>
        </a:p>
      </dgm:t>
    </dgm:pt>
    <dgm:pt modelId="{7E5AD519-A72C-409F-85A6-CCCBDB27C7CA}">
      <dgm:prSet phldrT="[Text]" custT="1"/>
      <dgm:spPr/>
      <dgm:t>
        <a:bodyPr/>
        <a:lstStyle/>
        <a:p>
          <a:r>
            <a:rPr lang="en-US" sz="2000" dirty="0"/>
            <a:t>Department -text</a:t>
          </a:r>
        </a:p>
      </dgm:t>
    </dgm:pt>
    <dgm:pt modelId="{E8F27DB0-3A06-4772-A7B5-F3E9DD51DD91}" type="parTrans" cxnId="{CC2D44EB-D3E6-4A8F-92F6-3E3500619C3B}">
      <dgm:prSet/>
      <dgm:spPr/>
      <dgm:t>
        <a:bodyPr/>
        <a:lstStyle/>
        <a:p>
          <a:endParaRPr lang="en-US"/>
        </a:p>
      </dgm:t>
    </dgm:pt>
    <dgm:pt modelId="{D825F31C-CAEF-4841-B7EB-C1BA9D5FCECD}" type="sibTrans" cxnId="{CC2D44EB-D3E6-4A8F-92F6-3E3500619C3B}">
      <dgm:prSet/>
      <dgm:spPr/>
      <dgm:t>
        <a:bodyPr/>
        <a:lstStyle/>
        <a:p>
          <a:endParaRPr lang="en-US"/>
        </a:p>
      </dgm:t>
    </dgm:pt>
    <dgm:pt modelId="{5587A925-1BC9-4E00-8D91-48DC39D1477C}">
      <dgm:prSet phldrT="[Text]"/>
      <dgm:spPr/>
      <dgm:t>
        <a:bodyPr/>
        <a:lstStyle/>
        <a:p>
          <a:r>
            <a:rPr lang="en-US" dirty="0"/>
            <a:t>Tenure-numbers</a:t>
          </a:r>
        </a:p>
      </dgm:t>
    </dgm:pt>
    <dgm:pt modelId="{F2376C39-CC61-47D3-8308-466A866F2E67}" type="parTrans" cxnId="{D79DBCC2-E836-45DC-96CB-8162712163DF}">
      <dgm:prSet/>
      <dgm:spPr/>
      <dgm:t>
        <a:bodyPr/>
        <a:lstStyle/>
        <a:p>
          <a:endParaRPr lang="en-US"/>
        </a:p>
      </dgm:t>
    </dgm:pt>
    <dgm:pt modelId="{1E1E9637-00D7-4994-BBBE-F91B825DC499}" type="sibTrans" cxnId="{D79DBCC2-E836-45DC-96CB-8162712163DF}">
      <dgm:prSet/>
      <dgm:spPr/>
      <dgm:t>
        <a:bodyPr/>
        <a:lstStyle/>
        <a:p>
          <a:endParaRPr lang="en-US"/>
        </a:p>
      </dgm:t>
    </dgm:pt>
    <dgm:pt modelId="{90261FD9-4476-4FC5-B752-7DB7ABB717A0}">
      <dgm:prSet phldrT="[Text]"/>
      <dgm:spPr/>
      <dgm:t>
        <a:bodyPr/>
        <a:lstStyle/>
        <a:p>
          <a:r>
            <a:rPr lang="en-US" dirty="0"/>
            <a:t>Gender-</a:t>
          </a:r>
        </a:p>
        <a:p>
          <a:r>
            <a:rPr lang="en-US" dirty="0"/>
            <a:t>Text</a:t>
          </a:r>
        </a:p>
      </dgm:t>
    </dgm:pt>
    <dgm:pt modelId="{27A40357-8F0C-4548-A5A5-4B0EA65072E2}" type="parTrans" cxnId="{C415008D-FE22-4655-9B6D-1F6C79B12108}">
      <dgm:prSet/>
      <dgm:spPr/>
      <dgm:t>
        <a:bodyPr/>
        <a:lstStyle/>
        <a:p>
          <a:endParaRPr lang="en-US"/>
        </a:p>
      </dgm:t>
    </dgm:pt>
    <dgm:pt modelId="{A8118311-D785-48BC-B030-DFE41B125C38}" type="sibTrans" cxnId="{C415008D-FE22-4655-9B6D-1F6C79B12108}">
      <dgm:prSet/>
      <dgm:spPr/>
      <dgm:t>
        <a:bodyPr/>
        <a:lstStyle/>
        <a:p>
          <a:endParaRPr lang="en-US"/>
        </a:p>
      </dgm:t>
    </dgm:pt>
    <dgm:pt modelId="{AC09EABC-9DA9-4AAB-A3C1-7E054BC45B04}" type="pres">
      <dgm:prSet presAssocID="{B94E827B-17B9-4C38-9153-9455D9E96B90}" presName="Name0" presStyleCnt="0">
        <dgm:presLayoutVars>
          <dgm:chMax val="1"/>
          <dgm:dir/>
          <dgm:animLvl val="ctr"/>
          <dgm:resizeHandles val="exact"/>
        </dgm:presLayoutVars>
      </dgm:prSet>
      <dgm:spPr/>
    </dgm:pt>
    <dgm:pt modelId="{D5AEA5A0-D4F4-4DA9-BD1D-D95EDAB6748F}" type="pres">
      <dgm:prSet presAssocID="{8183D6AB-855A-41C2-A062-AF18F2F178F2}" presName="centerShape" presStyleLbl="node0" presStyleIdx="0" presStyleCnt="1"/>
      <dgm:spPr/>
    </dgm:pt>
    <dgm:pt modelId="{09F4EA3E-E300-4B74-B0DF-3BCD80E1F3D6}" type="pres">
      <dgm:prSet presAssocID="{F36AFC0C-E8C9-4234-958B-02E5A9E31532}" presName="node" presStyleLbl="node1" presStyleIdx="0" presStyleCnt="4" custScaleX="116622">
        <dgm:presLayoutVars>
          <dgm:bulletEnabled val="1"/>
        </dgm:presLayoutVars>
      </dgm:prSet>
      <dgm:spPr/>
    </dgm:pt>
    <dgm:pt modelId="{5C31A247-0EA0-4CE4-8521-1639ADB2155D}" type="pres">
      <dgm:prSet presAssocID="{F36AFC0C-E8C9-4234-958B-02E5A9E31532}" presName="dummy" presStyleCnt="0"/>
      <dgm:spPr/>
    </dgm:pt>
    <dgm:pt modelId="{416E79AE-973C-4DA6-8985-C7DF10C6C2C1}" type="pres">
      <dgm:prSet presAssocID="{50B0CA5C-6AE3-4E05-80AE-CD5F76F2579E}" presName="sibTrans" presStyleLbl="sibTrans2D1" presStyleIdx="0" presStyleCnt="4"/>
      <dgm:spPr/>
    </dgm:pt>
    <dgm:pt modelId="{E98DF13A-677E-45B1-A107-570A3392C525}" type="pres">
      <dgm:prSet presAssocID="{7E5AD519-A72C-409F-85A6-CCCBDB27C7CA}" presName="node" presStyleLbl="node1" presStyleIdx="1" presStyleCnt="4" custScaleX="138376" custScaleY="115195">
        <dgm:presLayoutVars>
          <dgm:bulletEnabled val="1"/>
        </dgm:presLayoutVars>
      </dgm:prSet>
      <dgm:spPr/>
    </dgm:pt>
    <dgm:pt modelId="{67880D5D-1499-486B-A0CF-3BC8FF69C41D}" type="pres">
      <dgm:prSet presAssocID="{7E5AD519-A72C-409F-85A6-CCCBDB27C7CA}" presName="dummy" presStyleCnt="0"/>
      <dgm:spPr/>
    </dgm:pt>
    <dgm:pt modelId="{12D4F3B4-1DD5-4B9B-AD28-7764E20D3CEE}" type="pres">
      <dgm:prSet presAssocID="{D825F31C-CAEF-4841-B7EB-C1BA9D5FCECD}" presName="sibTrans" presStyleLbl="sibTrans2D1" presStyleIdx="1" presStyleCnt="4"/>
      <dgm:spPr/>
    </dgm:pt>
    <dgm:pt modelId="{13B2E4B5-D07F-4135-87F5-388943930AAE}" type="pres">
      <dgm:prSet presAssocID="{5587A925-1BC9-4E00-8D91-48DC39D1477C}" presName="node" presStyleLbl="node1" presStyleIdx="2" presStyleCnt="4" custScaleX="128282">
        <dgm:presLayoutVars>
          <dgm:bulletEnabled val="1"/>
        </dgm:presLayoutVars>
      </dgm:prSet>
      <dgm:spPr/>
    </dgm:pt>
    <dgm:pt modelId="{1ED78862-B75F-4829-BEB9-88B8BAF63BB7}" type="pres">
      <dgm:prSet presAssocID="{5587A925-1BC9-4E00-8D91-48DC39D1477C}" presName="dummy" presStyleCnt="0"/>
      <dgm:spPr/>
    </dgm:pt>
    <dgm:pt modelId="{B90FE0D1-DE2D-4D37-B8C7-79F82ABF9E60}" type="pres">
      <dgm:prSet presAssocID="{1E1E9637-00D7-4994-BBBE-F91B825DC499}" presName="sibTrans" presStyleLbl="sibTrans2D1" presStyleIdx="2" presStyleCnt="4"/>
      <dgm:spPr/>
    </dgm:pt>
    <dgm:pt modelId="{A7DD7202-8A86-4661-B585-AE55B76AFABB}" type="pres">
      <dgm:prSet presAssocID="{90261FD9-4476-4FC5-B752-7DB7ABB717A0}" presName="node" presStyleLbl="node1" presStyleIdx="3" presStyleCnt="4" custScaleX="121790">
        <dgm:presLayoutVars>
          <dgm:bulletEnabled val="1"/>
        </dgm:presLayoutVars>
      </dgm:prSet>
      <dgm:spPr/>
    </dgm:pt>
    <dgm:pt modelId="{3F544183-3441-45B8-803B-CF16F4330FBB}" type="pres">
      <dgm:prSet presAssocID="{90261FD9-4476-4FC5-B752-7DB7ABB717A0}" presName="dummy" presStyleCnt="0"/>
      <dgm:spPr/>
    </dgm:pt>
    <dgm:pt modelId="{D0BF5858-E697-4897-9680-E5A382308C5B}" type="pres">
      <dgm:prSet presAssocID="{A8118311-D785-48BC-B030-DFE41B125C38}" presName="sibTrans" presStyleLbl="sibTrans2D1" presStyleIdx="3" presStyleCnt="4"/>
      <dgm:spPr/>
    </dgm:pt>
  </dgm:ptLst>
  <dgm:cxnLst>
    <dgm:cxn modelId="{851D2221-CDA3-409D-A793-5ECEBF8C3D7C}" type="presOf" srcId="{B94E827B-17B9-4C38-9153-9455D9E96B90}" destId="{AC09EABC-9DA9-4AAB-A3C1-7E054BC45B04}" srcOrd="0" destOrd="0" presId="urn:microsoft.com/office/officeart/2005/8/layout/radial6"/>
    <dgm:cxn modelId="{63C5086D-7A3E-41AF-9CF7-2CCEC9FD8B30}" type="presOf" srcId="{D825F31C-CAEF-4841-B7EB-C1BA9D5FCECD}" destId="{12D4F3B4-1DD5-4B9B-AD28-7764E20D3CEE}" srcOrd="0" destOrd="0" presId="urn:microsoft.com/office/officeart/2005/8/layout/radial6"/>
    <dgm:cxn modelId="{D2CE5873-FC36-40F2-B8A4-BD9568EE8BDB}" type="presOf" srcId="{1E1E9637-00D7-4994-BBBE-F91B825DC499}" destId="{B90FE0D1-DE2D-4D37-B8C7-79F82ABF9E60}" srcOrd="0" destOrd="0" presId="urn:microsoft.com/office/officeart/2005/8/layout/radial6"/>
    <dgm:cxn modelId="{E7EA827C-D03D-4A40-91AE-DDB34861F0A8}" srcId="{8183D6AB-855A-41C2-A062-AF18F2F178F2}" destId="{F36AFC0C-E8C9-4234-958B-02E5A9E31532}" srcOrd="0" destOrd="0" parTransId="{A241ECA8-BD44-42F5-BA24-CD4E9F0BBD20}" sibTransId="{50B0CA5C-6AE3-4E05-80AE-CD5F76F2579E}"/>
    <dgm:cxn modelId="{C415008D-FE22-4655-9B6D-1F6C79B12108}" srcId="{8183D6AB-855A-41C2-A062-AF18F2F178F2}" destId="{90261FD9-4476-4FC5-B752-7DB7ABB717A0}" srcOrd="3" destOrd="0" parTransId="{27A40357-8F0C-4548-A5A5-4B0EA65072E2}" sibTransId="{A8118311-D785-48BC-B030-DFE41B125C38}"/>
    <dgm:cxn modelId="{81BA369F-423B-404B-8806-1A8895955D43}" type="presOf" srcId="{8183D6AB-855A-41C2-A062-AF18F2F178F2}" destId="{D5AEA5A0-D4F4-4DA9-BD1D-D95EDAB6748F}" srcOrd="0" destOrd="0" presId="urn:microsoft.com/office/officeart/2005/8/layout/radial6"/>
    <dgm:cxn modelId="{F63D96A0-3933-409D-B054-F58C487CF4AF}" type="presOf" srcId="{F36AFC0C-E8C9-4234-958B-02E5A9E31532}" destId="{09F4EA3E-E300-4B74-B0DF-3BCD80E1F3D6}" srcOrd="0" destOrd="0" presId="urn:microsoft.com/office/officeart/2005/8/layout/radial6"/>
    <dgm:cxn modelId="{721803AB-34B7-4909-9E7C-06CA8647B2B5}" type="presOf" srcId="{7E5AD519-A72C-409F-85A6-CCCBDB27C7CA}" destId="{E98DF13A-677E-45B1-A107-570A3392C525}" srcOrd="0" destOrd="0" presId="urn:microsoft.com/office/officeart/2005/8/layout/radial6"/>
    <dgm:cxn modelId="{D79DBCC2-E836-45DC-96CB-8162712163DF}" srcId="{8183D6AB-855A-41C2-A062-AF18F2F178F2}" destId="{5587A925-1BC9-4E00-8D91-48DC39D1477C}" srcOrd="2" destOrd="0" parTransId="{F2376C39-CC61-47D3-8308-466A866F2E67}" sibTransId="{1E1E9637-00D7-4994-BBBE-F91B825DC499}"/>
    <dgm:cxn modelId="{68747FD1-0A77-4F22-9EDD-C011DF164A63}" type="presOf" srcId="{5587A925-1BC9-4E00-8D91-48DC39D1477C}" destId="{13B2E4B5-D07F-4135-87F5-388943930AAE}" srcOrd="0" destOrd="0" presId="urn:microsoft.com/office/officeart/2005/8/layout/radial6"/>
    <dgm:cxn modelId="{356FFDE5-AC6B-4773-9328-369F2919A024}" type="presOf" srcId="{90261FD9-4476-4FC5-B752-7DB7ABB717A0}" destId="{A7DD7202-8A86-4661-B585-AE55B76AFABB}" srcOrd="0" destOrd="0" presId="urn:microsoft.com/office/officeart/2005/8/layout/radial6"/>
    <dgm:cxn modelId="{CC2D44EB-D3E6-4A8F-92F6-3E3500619C3B}" srcId="{8183D6AB-855A-41C2-A062-AF18F2F178F2}" destId="{7E5AD519-A72C-409F-85A6-CCCBDB27C7CA}" srcOrd="1" destOrd="0" parTransId="{E8F27DB0-3A06-4772-A7B5-F3E9DD51DD91}" sibTransId="{D825F31C-CAEF-4841-B7EB-C1BA9D5FCECD}"/>
    <dgm:cxn modelId="{4CE4EDEE-F683-439D-8C50-9867CA4595C7}" type="presOf" srcId="{A8118311-D785-48BC-B030-DFE41B125C38}" destId="{D0BF5858-E697-4897-9680-E5A382308C5B}" srcOrd="0" destOrd="0" presId="urn:microsoft.com/office/officeart/2005/8/layout/radial6"/>
    <dgm:cxn modelId="{2C4E48FB-DDF1-4673-9C6B-034299AAC462}" srcId="{B94E827B-17B9-4C38-9153-9455D9E96B90}" destId="{8183D6AB-855A-41C2-A062-AF18F2F178F2}" srcOrd="0" destOrd="0" parTransId="{2AEA00B5-7950-49CE-BD3B-A3D45D8D7D1B}" sibTransId="{D5E02B46-C402-4A36-8D08-090D77098352}"/>
    <dgm:cxn modelId="{808A6DFF-B0BA-4FA7-A1BF-FAD6116540DD}" type="presOf" srcId="{50B0CA5C-6AE3-4E05-80AE-CD5F76F2579E}" destId="{416E79AE-973C-4DA6-8985-C7DF10C6C2C1}" srcOrd="0" destOrd="0" presId="urn:microsoft.com/office/officeart/2005/8/layout/radial6"/>
    <dgm:cxn modelId="{33E8C5E9-D662-4190-A885-641DB6F04B90}" type="presParOf" srcId="{AC09EABC-9DA9-4AAB-A3C1-7E054BC45B04}" destId="{D5AEA5A0-D4F4-4DA9-BD1D-D95EDAB6748F}" srcOrd="0" destOrd="0" presId="urn:microsoft.com/office/officeart/2005/8/layout/radial6"/>
    <dgm:cxn modelId="{BF2557FC-9FF4-426B-B0D2-D7CEF36EF675}" type="presParOf" srcId="{AC09EABC-9DA9-4AAB-A3C1-7E054BC45B04}" destId="{09F4EA3E-E300-4B74-B0DF-3BCD80E1F3D6}" srcOrd="1" destOrd="0" presId="urn:microsoft.com/office/officeart/2005/8/layout/radial6"/>
    <dgm:cxn modelId="{00890C10-E25B-4DFC-B261-ABF06BC4195F}" type="presParOf" srcId="{AC09EABC-9DA9-4AAB-A3C1-7E054BC45B04}" destId="{5C31A247-0EA0-4CE4-8521-1639ADB2155D}" srcOrd="2" destOrd="0" presId="urn:microsoft.com/office/officeart/2005/8/layout/radial6"/>
    <dgm:cxn modelId="{50311F74-3E22-4C09-AC86-FF18A2D4434A}" type="presParOf" srcId="{AC09EABC-9DA9-4AAB-A3C1-7E054BC45B04}" destId="{416E79AE-973C-4DA6-8985-C7DF10C6C2C1}" srcOrd="3" destOrd="0" presId="urn:microsoft.com/office/officeart/2005/8/layout/radial6"/>
    <dgm:cxn modelId="{1CD346C6-37F5-4256-9013-F03AFE2E2BF5}" type="presParOf" srcId="{AC09EABC-9DA9-4AAB-A3C1-7E054BC45B04}" destId="{E98DF13A-677E-45B1-A107-570A3392C525}" srcOrd="4" destOrd="0" presId="urn:microsoft.com/office/officeart/2005/8/layout/radial6"/>
    <dgm:cxn modelId="{91058C35-133E-49F6-B291-28ABA20D3087}" type="presParOf" srcId="{AC09EABC-9DA9-4AAB-A3C1-7E054BC45B04}" destId="{67880D5D-1499-486B-A0CF-3BC8FF69C41D}" srcOrd="5" destOrd="0" presId="urn:microsoft.com/office/officeart/2005/8/layout/radial6"/>
    <dgm:cxn modelId="{B9F269C0-260B-4478-B9BA-01BA8DD64159}" type="presParOf" srcId="{AC09EABC-9DA9-4AAB-A3C1-7E054BC45B04}" destId="{12D4F3B4-1DD5-4B9B-AD28-7764E20D3CEE}" srcOrd="6" destOrd="0" presId="urn:microsoft.com/office/officeart/2005/8/layout/radial6"/>
    <dgm:cxn modelId="{0747F57A-A021-42CD-8426-5074BC6AFB00}" type="presParOf" srcId="{AC09EABC-9DA9-4AAB-A3C1-7E054BC45B04}" destId="{13B2E4B5-D07F-4135-87F5-388943930AAE}" srcOrd="7" destOrd="0" presId="urn:microsoft.com/office/officeart/2005/8/layout/radial6"/>
    <dgm:cxn modelId="{3CA1F7B8-5F7F-4D49-BB10-D35B98333F74}" type="presParOf" srcId="{AC09EABC-9DA9-4AAB-A3C1-7E054BC45B04}" destId="{1ED78862-B75F-4829-BEB9-88B8BAF63BB7}" srcOrd="8" destOrd="0" presId="urn:microsoft.com/office/officeart/2005/8/layout/radial6"/>
    <dgm:cxn modelId="{9472ED67-AF33-4E0C-8EFC-CC929EDD32CF}" type="presParOf" srcId="{AC09EABC-9DA9-4AAB-A3C1-7E054BC45B04}" destId="{B90FE0D1-DE2D-4D37-B8C7-79F82ABF9E60}" srcOrd="9" destOrd="0" presId="urn:microsoft.com/office/officeart/2005/8/layout/radial6"/>
    <dgm:cxn modelId="{24D3B27C-EBD7-42C7-805F-E59F8DE267C2}" type="presParOf" srcId="{AC09EABC-9DA9-4AAB-A3C1-7E054BC45B04}" destId="{A7DD7202-8A86-4661-B585-AE55B76AFABB}" srcOrd="10" destOrd="0" presId="urn:microsoft.com/office/officeart/2005/8/layout/radial6"/>
    <dgm:cxn modelId="{255D3266-7D0F-4A81-89B7-5E95C7279788}" type="presParOf" srcId="{AC09EABC-9DA9-4AAB-A3C1-7E054BC45B04}" destId="{3F544183-3441-45B8-803B-CF16F4330FBB}" srcOrd="11" destOrd="0" presId="urn:microsoft.com/office/officeart/2005/8/layout/radial6"/>
    <dgm:cxn modelId="{6E12E90A-C7B0-4633-97F4-F408382D3ABF}" type="presParOf" srcId="{AC09EABC-9DA9-4AAB-A3C1-7E054BC45B04}" destId="{D0BF5858-E697-4897-9680-E5A382308C5B}"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0EE29-15DF-4E71-9F51-7E08858E7ED7}">
      <dsp:nvSpPr>
        <dsp:cNvPr id="0" name=""/>
        <dsp:cNvSpPr/>
      </dsp:nvSpPr>
      <dsp:spPr>
        <a:xfrm>
          <a:off x="0" y="369222"/>
          <a:ext cx="5857916" cy="3276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31A7A4-BEC8-48A9-8E1F-F2FBC0EEE45F}">
      <dsp:nvSpPr>
        <dsp:cNvPr id="0" name=""/>
        <dsp:cNvSpPr/>
      </dsp:nvSpPr>
      <dsp:spPr>
        <a:xfrm>
          <a:off x="266719" y="219084"/>
          <a:ext cx="4100541" cy="3837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4991" tIns="0" rIns="154991" bIns="0" numCol="1" spcCol="1270" anchor="ctr" anchorCtr="0">
          <a:noAutofit/>
        </a:bodyPr>
        <a:lstStyle/>
        <a:p>
          <a:pPr marL="0" lvl="0" indent="0" algn="l" defTabSz="577850">
            <a:lnSpc>
              <a:spcPct val="90000"/>
            </a:lnSpc>
            <a:spcBef>
              <a:spcPct val="0"/>
            </a:spcBef>
            <a:spcAft>
              <a:spcPct val="35000"/>
            </a:spcAft>
            <a:buNone/>
          </a:pPr>
          <a:r>
            <a:rPr lang="en-US" sz="1300" b="1" kern="1200" dirty="0"/>
            <a:t>Filter – To divide the data </a:t>
          </a:r>
        </a:p>
      </dsp:txBody>
      <dsp:txXfrm>
        <a:off x="285453" y="237818"/>
        <a:ext cx="4063073" cy="346292"/>
      </dsp:txXfrm>
    </dsp:sp>
    <dsp:sp modelId="{A850A232-DAE8-4764-AE8C-1E20D75C369A}">
      <dsp:nvSpPr>
        <dsp:cNvPr id="0" name=""/>
        <dsp:cNvSpPr/>
      </dsp:nvSpPr>
      <dsp:spPr>
        <a:xfrm>
          <a:off x="0" y="958902"/>
          <a:ext cx="5857916" cy="327600"/>
        </a:xfrm>
        <a:prstGeom prst="rect">
          <a:avLst/>
        </a:prstGeom>
        <a:solidFill>
          <a:schemeClr val="lt1">
            <a:alpha val="90000"/>
            <a:hueOff val="0"/>
            <a:satOff val="0"/>
            <a:lumOff val="0"/>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dsp:style>
    </dsp:sp>
    <dsp:sp modelId="{8563879F-94F6-43CC-9D41-CC6D96D034E8}">
      <dsp:nvSpPr>
        <dsp:cNvPr id="0" name=""/>
        <dsp:cNvSpPr/>
      </dsp:nvSpPr>
      <dsp:spPr>
        <a:xfrm>
          <a:off x="292895" y="767022"/>
          <a:ext cx="4563000" cy="383760"/>
        </a:xfrm>
        <a:prstGeom prst="round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4991" tIns="0" rIns="154991" bIns="0" numCol="1" spcCol="1270" anchor="ctr" anchorCtr="0">
          <a:noAutofit/>
        </a:bodyPr>
        <a:lstStyle/>
        <a:p>
          <a:pPr marL="0" lvl="0" indent="0" algn="l" defTabSz="577850">
            <a:lnSpc>
              <a:spcPct val="90000"/>
            </a:lnSpc>
            <a:spcBef>
              <a:spcPct val="0"/>
            </a:spcBef>
            <a:spcAft>
              <a:spcPct val="35000"/>
            </a:spcAft>
            <a:buNone/>
          </a:pPr>
          <a:r>
            <a:rPr lang="en-US" sz="1300" b="1" kern="1200" dirty="0"/>
            <a:t>Formula – To calculate the average, percentage etc… </a:t>
          </a:r>
        </a:p>
      </dsp:txBody>
      <dsp:txXfrm>
        <a:off x="311629" y="785756"/>
        <a:ext cx="4525532" cy="346292"/>
      </dsp:txXfrm>
    </dsp:sp>
    <dsp:sp modelId="{E99AB7DF-91F8-424C-B8BF-501A03610344}">
      <dsp:nvSpPr>
        <dsp:cNvPr id="0" name=""/>
        <dsp:cNvSpPr/>
      </dsp:nvSpPr>
      <dsp:spPr>
        <a:xfrm>
          <a:off x="0" y="1548582"/>
          <a:ext cx="5857916" cy="327600"/>
        </a:xfrm>
        <a:prstGeom prst="rect">
          <a:avLst/>
        </a:prstGeom>
        <a:solidFill>
          <a:schemeClr val="lt1">
            <a:alpha val="90000"/>
            <a:hueOff val="0"/>
            <a:satOff val="0"/>
            <a:lumOff val="0"/>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dsp:style>
    </dsp:sp>
    <dsp:sp modelId="{7042B51B-E7BA-44A5-B112-C820D77ADA48}">
      <dsp:nvSpPr>
        <dsp:cNvPr id="0" name=""/>
        <dsp:cNvSpPr/>
      </dsp:nvSpPr>
      <dsp:spPr>
        <a:xfrm>
          <a:off x="292895" y="1356702"/>
          <a:ext cx="4100541" cy="383760"/>
        </a:xfrm>
        <a:prstGeom prst="round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4991" tIns="0" rIns="154991" bIns="0" numCol="1" spcCol="1270" anchor="ctr" anchorCtr="0">
          <a:noAutofit/>
        </a:bodyPr>
        <a:lstStyle/>
        <a:p>
          <a:pPr marL="0" lvl="0" indent="0" algn="l" defTabSz="577850">
            <a:lnSpc>
              <a:spcPct val="90000"/>
            </a:lnSpc>
            <a:spcBef>
              <a:spcPct val="0"/>
            </a:spcBef>
            <a:spcAft>
              <a:spcPct val="35000"/>
            </a:spcAft>
            <a:buNone/>
          </a:pPr>
          <a:r>
            <a:rPr lang="en-US" sz="1300" b="1" kern="1200" dirty="0"/>
            <a:t>Pivot table – To summarize the data</a:t>
          </a:r>
        </a:p>
      </dsp:txBody>
      <dsp:txXfrm>
        <a:off x="311629" y="1375436"/>
        <a:ext cx="4063073" cy="346292"/>
      </dsp:txXfrm>
    </dsp:sp>
    <dsp:sp modelId="{CFDE139E-9ADA-476F-8693-142DF69902A4}">
      <dsp:nvSpPr>
        <dsp:cNvPr id="0" name=""/>
        <dsp:cNvSpPr/>
      </dsp:nvSpPr>
      <dsp:spPr>
        <a:xfrm>
          <a:off x="0" y="2138263"/>
          <a:ext cx="5857916" cy="327600"/>
        </a:xfrm>
        <a:prstGeom prst="rect">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sp>
    <dsp:sp modelId="{2F2669E9-E610-42DD-A00B-0EB5916E00AC}">
      <dsp:nvSpPr>
        <dsp:cNvPr id="0" name=""/>
        <dsp:cNvSpPr/>
      </dsp:nvSpPr>
      <dsp:spPr>
        <a:xfrm>
          <a:off x="292895" y="1946383"/>
          <a:ext cx="4100541" cy="38376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4991" tIns="0" rIns="154991" bIns="0" numCol="1" spcCol="1270" anchor="ctr" anchorCtr="0">
          <a:noAutofit/>
        </a:bodyPr>
        <a:lstStyle/>
        <a:p>
          <a:pPr marL="0" lvl="0" indent="0" algn="l" defTabSz="577850">
            <a:lnSpc>
              <a:spcPct val="90000"/>
            </a:lnSpc>
            <a:spcBef>
              <a:spcPct val="0"/>
            </a:spcBef>
            <a:spcAft>
              <a:spcPct val="35000"/>
            </a:spcAft>
            <a:buNone/>
          </a:pPr>
          <a:r>
            <a:rPr lang="en-US" sz="1300" b="1" kern="1200" dirty="0"/>
            <a:t>Graphs - Visualization</a:t>
          </a:r>
        </a:p>
      </dsp:txBody>
      <dsp:txXfrm>
        <a:off x="311629" y="1965117"/>
        <a:ext cx="4063073"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F5858-E697-4897-9680-E5A382308C5B}">
      <dsp:nvSpPr>
        <dsp:cNvPr id="0" name=""/>
        <dsp:cNvSpPr/>
      </dsp:nvSpPr>
      <dsp:spPr>
        <a:xfrm>
          <a:off x="1928465" y="626937"/>
          <a:ext cx="4175388" cy="4175388"/>
        </a:xfrm>
        <a:prstGeom prst="blockArc">
          <a:avLst>
            <a:gd name="adj1" fmla="val 10800000"/>
            <a:gd name="adj2" fmla="val 16200000"/>
            <a:gd name="adj3" fmla="val 4642"/>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B90FE0D1-DE2D-4D37-B8C7-79F82ABF9E60}">
      <dsp:nvSpPr>
        <dsp:cNvPr id="0" name=""/>
        <dsp:cNvSpPr/>
      </dsp:nvSpPr>
      <dsp:spPr>
        <a:xfrm>
          <a:off x="1928465" y="626937"/>
          <a:ext cx="4175388" cy="4175388"/>
        </a:xfrm>
        <a:prstGeom prst="blockArc">
          <a:avLst>
            <a:gd name="adj1" fmla="val 5400000"/>
            <a:gd name="adj2" fmla="val 10800000"/>
            <a:gd name="adj3" fmla="val 4642"/>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12D4F3B4-1DD5-4B9B-AD28-7764E20D3CEE}">
      <dsp:nvSpPr>
        <dsp:cNvPr id="0" name=""/>
        <dsp:cNvSpPr/>
      </dsp:nvSpPr>
      <dsp:spPr>
        <a:xfrm>
          <a:off x="1928465" y="626937"/>
          <a:ext cx="4175388" cy="4175388"/>
        </a:xfrm>
        <a:prstGeom prst="blockArc">
          <a:avLst>
            <a:gd name="adj1" fmla="val 0"/>
            <a:gd name="adj2" fmla="val 5400000"/>
            <a:gd name="adj3" fmla="val 4642"/>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416E79AE-973C-4DA6-8985-C7DF10C6C2C1}">
      <dsp:nvSpPr>
        <dsp:cNvPr id="0" name=""/>
        <dsp:cNvSpPr/>
      </dsp:nvSpPr>
      <dsp:spPr>
        <a:xfrm>
          <a:off x="1928465" y="626937"/>
          <a:ext cx="4175388" cy="4175388"/>
        </a:xfrm>
        <a:prstGeom prst="blockArc">
          <a:avLst>
            <a:gd name="adj1" fmla="val 16200000"/>
            <a:gd name="adj2" fmla="val 0"/>
            <a:gd name="adj3" fmla="val 4642"/>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D5AEA5A0-D4F4-4DA9-BD1D-D95EDAB6748F}">
      <dsp:nvSpPr>
        <dsp:cNvPr id="0" name=""/>
        <dsp:cNvSpPr/>
      </dsp:nvSpPr>
      <dsp:spPr>
        <a:xfrm>
          <a:off x="3054834" y="1753306"/>
          <a:ext cx="1922651" cy="1922651"/>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Features used to analysis</a:t>
          </a:r>
        </a:p>
      </dsp:txBody>
      <dsp:txXfrm>
        <a:off x="3336400" y="2034872"/>
        <a:ext cx="1359519" cy="1359519"/>
      </dsp:txXfrm>
    </dsp:sp>
    <dsp:sp modelId="{09F4EA3E-E300-4B74-B0DF-3BCD80E1F3D6}">
      <dsp:nvSpPr>
        <dsp:cNvPr id="0" name=""/>
        <dsp:cNvSpPr/>
      </dsp:nvSpPr>
      <dsp:spPr>
        <a:xfrm>
          <a:off x="3231377" y="2460"/>
          <a:ext cx="1569564" cy="1345856"/>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Salary-numbers</a:t>
          </a:r>
        </a:p>
      </dsp:txBody>
      <dsp:txXfrm>
        <a:off x="3461234" y="199556"/>
        <a:ext cx="1109850" cy="951664"/>
      </dsp:txXfrm>
    </dsp:sp>
    <dsp:sp modelId="{E98DF13A-677E-45B1-A107-570A3392C525}">
      <dsp:nvSpPr>
        <dsp:cNvPr id="0" name=""/>
        <dsp:cNvSpPr/>
      </dsp:nvSpPr>
      <dsp:spPr>
        <a:xfrm>
          <a:off x="5124232" y="1939452"/>
          <a:ext cx="1862342" cy="1550359"/>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Department -text</a:t>
          </a:r>
        </a:p>
      </dsp:txBody>
      <dsp:txXfrm>
        <a:off x="5396966" y="2166497"/>
        <a:ext cx="1316874" cy="1096269"/>
      </dsp:txXfrm>
    </dsp:sp>
    <dsp:sp modelId="{13B2E4B5-D07F-4135-87F5-388943930AAE}">
      <dsp:nvSpPr>
        <dsp:cNvPr id="0" name=""/>
        <dsp:cNvSpPr/>
      </dsp:nvSpPr>
      <dsp:spPr>
        <a:xfrm>
          <a:off x="3152914" y="4080947"/>
          <a:ext cx="1726491" cy="1345856"/>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Tenure-numbers</a:t>
          </a:r>
        </a:p>
      </dsp:txBody>
      <dsp:txXfrm>
        <a:off x="3405753" y="4278043"/>
        <a:ext cx="1220813" cy="951664"/>
      </dsp:txXfrm>
    </dsp:sp>
    <dsp:sp modelId="{A7DD7202-8A86-4661-B585-AE55B76AFABB}">
      <dsp:nvSpPr>
        <dsp:cNvPr id="0" name=""/>
        <dsp:cNvSpPr/>
      </dsp:nvSpPr>
      <dsp:spPr>
        <a:xfrm>
          <a:off x="1157357" y="2041703"/>
          <a:ext cx="1639118" cy="1345856"/>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Gender-</a:t>
          </a:r>
        </a:p>
        <a:p>
          <a:pPr marL="0" lvl="0" indent="0" algn="ctr" defTabSz="1111250">
            <a:lnSpc>
              <a:spcPct val="90000"/>
            </a:lnSpc>
            <a:spcBef>
              <a:spcPct val="0"/>
            </a:spcBef>
            <a:spcAft>
              <a:spcPct val="35000"/>
            </a:spcAft>
            <a:buNone/>
          </a:pPr>
          <a:r>
            <a:rPr lang="en-US" sz="2500" kern="1200" dirty="0"/>
            <a:t>Text</a:t>
          </a:r>
        </a:p>
      </dsp:txBody>
      <dsp:txXfrm>
        <a:off x="1397400" y="2238799"/>
        <a:ext cx="1159032" cy="95166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image" Target="../media/image6.jpg"/><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jpg"/><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highlight>
                <a:srgbClr val="00FFFF"/>
              </a:highlight>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u="sng" dirty="0">
                <a:solidFill>
                  <a:srgbClr val="0F0F0F"/>
                </a:solidFill>
                <a:latin typeface="Times New Roman" panose="02020603050405020304" pitchFamily="18" charset="0"/>
                <a:cs typeface="Times New Roman" panose="02020603050405020304" pitchFamily="18" charset="0"/>
              </a:rPr>
              <a:t>Employee Data Analysis using Excel</a:t>
            </a:r>
            <a:r>
              <a:rPr lang="en-US" b="1" i="0" u="sng"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47800" y="3183404"/>
            <a:ext cx="8610600" cy="1938992"/>
          </a:xfrm>
          <a:prstGeom prst="rect">
            <a:avLst/>
          </a:prstGeom>
          <a:noFill/>
        </p:spPr>
        <p:txBody>
          <a:bodyPr wrap="square" rtlCol="0">
            <a:spAutoFit/>
          </a:bodyPr>
          <a:lstStyle/>
          <a:p>
            <a:r>
              <a:rPr lang="en-US" sz="2400" b="1" i="1" dirty="0"/>
              <a:t>STUDENT NAME:  P.VENILRAJ</a:t>
            </a:r>
          </a:p>
          <a:p>
            <a:r>
              <a:rPr lang="en-US" sz="2400" b="1" i="1" dirty="0"/>
              <a:t>REGISTER NO:  2213211036027\unm13212213211036027</a:t>
            </a:r>
          </a:p>
          <a:p>
            <a:r>
              <a:rPr lang="en-US" sz="2400" b="1" i="1" dirty="0"/>
              <a:t>DEPARTMENT: B</a:t>
            </a:r>
            <a:r>
              <a:rPr lang="en-US" sz="2400" b="1" i="1"/>
              <a:t>.COM(</a:t>
            </a:r>
            <a:r>
              <a:rPr lang="en-US" sz="2400" b="1" i="1" dirty="0"/>
              <a:t>COMMERCE)</a:t>
            </a:r>
          </a:p>
          <a:p>
            <a:r>
              <a:rPr lang="en-US" sz="2400" b="1" i="1" dirty="0"/>
              <a:t>COLLEGE: PRESIDENCY COLLEGE(AUTONOMOUS)</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10461625" cy="758190"/>
          </a:xfrm>
          <a:prstGeom prst="rect">
            <a:avLst/>
          </a:prstGeom>
        </p:spPr>
        <p:txBody>
          <a:bodyPr vert="horz" wrap="square" lIns="0" tIns="13335" rIns="0" bIns="0" rtlCol="0">
            <a:spAutoFit/>
          </a:bodyPr>
          <a:lstStyle/>
          <a:p>
            <a:pPr marL="12700">
              <a:lnSpc>
                <a:spcPct val="100000"/>
              </a:lnSpc>
              <a:spcBef>
                <a:spcPts val="105"/>
              </a:spcBef>
            </a:pPr>
            <a:r>
              <a:rPr sz="4800" b="1" i="1" u="sng" spc="15" dirty="0">
                <a:latin typeface="Trebuchet MS"/>
                <a:cs typeface="Trebuchet MS"/>
              </a:rPr>
              <a:t>M</a:t>
            </a:r>
            <a:r>
              <a:rPr sz="4800" b="1" i="1" u="sng" dirty="0">
                <a:latin typeface="Trebuchet MS"/>
                <a:cs typeface="Trebuchet MS"/>
              </a:rPr>
              <a:t>O</a:t>
            </a:r>
            <a:r>
              <a:rPr sz="4800" b="1" i="1" u="sng" spc="-15" dirty="0">
                <a:latin typeface="Trebuchet MS"/>
                <a:cs typeface="Trebuchet MS"/>
              </a:rPr>
              <a:t>D</a:t>
            </a:r>
            <a:r>
              <a:rPr sz="4800" b="1" i="1" u="sng" spc="-35" dirty="0">
                <a:latin typeface="Trebuchet MS"/>
                <a:cs typeface="Trebuchet MS"/>
              </a:rPr>
              <a:t>E</a:t>
            </a:r>
            <a:r>
              <a:rPr sz="4800" b="1" i="1" u="sng" spc="-30" dirty="0">
                <a:latin typeface="Trebuchet MS"/>
                <a:cs typeface="Trebuchet MS"/>
              </a:rPr>
              <a:t>LL</a:t>
            </a:r>
            <a:r>
              <a:rPr sz="4800" b="1" i="1" u="sng" spc="-5" dirty="0">
                <a:latin typeface="Trebuchet MS"/>
                <a:cs typeface="Trebuchet MS"/>
              </a:rPr>
              <a:t>I</a:t>
            </a:r>
            <a:r>
              <a:rPr sz="4800" b="1" i="1" u="sng" spc="30" dirty="0">
                <a:latin typeface="Trebuchet MS"/>
                <a:cs typeface="Trebuchet MS"/>
              </a:rPr>
              <a:t>N</a:t>
            </a:r>
            <a:r>
              <a:rPr sz="4800" b="1" i="1" u="sng" spc="5" dirty="0">
                <a:latin typeface="Trebuchet MS"/>
                <a:cs typeface="Trebuchet MS"/>
              </a:rPr>
              <a:t>G</a:t>
            </a:r>
            <a:endParaRPr sz="4800" i="1" u="sng" dirty="0">
              <a:latin typeface="Trebuchet MS"/>
              <a:cs typeface="Trebuchet MS"/>
            </a:endParaRPr>
          </a:p>
        </p:txBody>
      </p:sp>
      <p:sp>
        <p:nvSpPr>
          <p:cNvPr id="3" name="TextBox 2">
            <a:extLst>
              <a:ext uri="{FF2B5EF4-FFF2-40B4-BE49-F238E27FC236}">
                <a16:creationId xmlns:a16="http://schemas.microsoft.com/office/drawing/2014/main" id="{094B3F60-24F1-F6F2-4C4E-03E35D574EDD}"/>
              </a:ext>
            </a:extLst>
          </p:cNvPr>
          <p:cNvSpPr txBox="1"/>
          <p:nvPr/>
        </p:nvSpPr>
        <p:spPr>
          <a:xfrm>
            <a:off x="533400" y="1676400"/>
            <a:ext cx="9067800" cy="4199611"/>
          </a:xfrm>
          <a:prstGeom prst="rect">
            <a:avLst/>
          </a:prstGeom>
          <a:noFill/>
        </p:spPr>
        <p:txBody>
          <a:bodyPr wrap="square">
            <a:spAutoFit/>
          </a:bodyPr>
          <a:lstStyle/>
          <a:p>
            <a:pPr>
              <a:lnSpc>
                <a:spcPct val="150000"/>
              </a:lnSpc>
              <a:buFont typeface="Wingdings" pitchFamily="2" charset="2"/>
              <a:buChar char="q"/>
            </a:pPr>
            <a:r>
              <a:rPr lang="en-US" sz="2000" dirty="0"/>
              <a:t>To analyze employee salary, gather data on employee demographics, job roles, and salaries. Clean and preprocess the data, handling missing values and outliers.</a:t>
            </a:r>
          </a:p>
          <a:p>
            <a:pPr>
              <a:lnSpc>
                <a:spcPct val="150000"/>
              </a:lnSpc>
              <a:buFont typeface="Wingdings" pitchFamily="2" charset="2"/>
              <a:buChar char="q"/>
            </a:pPr>
            <a:r>
              <a:rPr lang="en-US" sz="2000" dirty="0"/>
              <a:t> Use descriptive statistics to understand central tendencies and variability. </a:t>
            </a:r>
          </a:p>
          <a:p>
            <a:pPr>
              <a:lnSpc>
                <a:spcPct val="150000"/>
              </a:lnSpc>
              <a:buFont typeface="Wingdings" pitchFamily="2" charset="2"/>
              <a:buChar char="q"/>
            </a:pPr>
            <a:r>
              <a:rPr lang="en-US" sz="2000" dirty="0"/>
              <a:t>Apply visualizations like histograms, box plots, and scatter plots to explore relationships between salary and other variables. </a:t>
            </a:r>
          </a:p>
          <a:p>
            <a:pPr>
              <a:lnSpc>
                <a:spcPct val="150000"/>
              </a:lnSpc>
              <a:buFont typeface="Wingdings" pitchFamily="2" charset="2"/>
              <a:buChar char="q"/>
            </a:pPr>
            <a:r>
              <a:rPr lang="en-US" sz="2000" dirty="0"/>
              <a:t>For deeper insights, consider linear regression to model salary as a function of factors like experience, education, and department. </a:t>
            </a:r>
          </a:p>
          <a:p>
            <a:pPr>
              <a:lnSpc>
                <a:spcPct val="150000"/>
              </a:lnSpc>
              <a:buFont typeface="Wingdings" pitchFamily="2" charset="2"/>
              <a:buChar char="q"/>
            </a:pPr>
            <a:r>
              <a:rPr lang="en-US" sz="2000" dirty="0"/>
              <a:t>You can also cluster employees to identify salary groups or use machine learning techniques to predict salaries based on input features</a:t>
            </a:r>
            <a:r>
              <a:rPr lang="en-US" sz="1800" dirty="0"/>
              <a:t>.</a:t>
            </a:r>
          </a:p>
        </p:txBody>
      </p:sp>
      <p:grpSp>
        <p:nvGrpSpPr>
          <p:cNvPr id="4" name="object 2">
            <a:extLst>
              <a:ext uri="{FF2B5EF4-FFF2-40B4-BE49-F238E27FC236}">
                <a16:creationId xmlns:a16="http://schemas.microsoft.com/office/drawing/2014/main" id="{AF6D7856-0408-DAF6-7983-1CCCF9D7934F}"/>
              </a:ext>
            </a:extLst>
          </p:cNvPr>
          <p:cNvGrpSpPr/>
          <p:nvPr/>
        </p:nvGrpSpPr>
        <p:grpSpPr>
          <a:xfrm>
            <a:off x="9372600" y="3353858"/>
            <a:ext cx="2762250" cy="3257550"/>
            <a:chOff x="7991475" y="2933700"/>
            <a:chExt cx="2762250" cy="3257550"/>
          </a:xfrm>
        </p:grpSpPr>
        <p:sp>
          <p:nvSpPr>
            <p:cNvPr id="7" name="object 3">
              <a:extLst>
                <a:ext uri="{FF2B5EF4-FFF2-40B4-BE49-F238E27FC236}">
                  <a16:creationId xmlns:a16="http://schemas.microsoft.com/office/drawing/2014/main" id="{88EC6D1A-72AC-A6E5-A3B8-673D7121E5F2}"/>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object 4">
              <a:extLst>
                <a:ext uri="{FF2B5EF4-FFF2-40B4-BE49-F238E27FC236}">
                  <a16:creationId xmlns:a16="http://schemas.microsoft.com/office/drawing/2014/main" id="{456B2CAF-30CF-E9C2-E764-B1AE580FECD0}"/>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1" name="object 5">
              <a:extLst>
                <a:ext uri="{FF2B5EF4-FFF2-40B4-BE49-F238E27FC236}">
                  <a16:creationId xmlns:a16="http://schemas.microsoft.com/office/drawing/2014/main" id="{EC2F7A5C-F2D7-9472-C916-95895C3EF197}"/>
                </a:ext>
              </a:extLst>
            </p:cNvPr>
            <p:cNvPicPr/>
            <p:nvPr/>
          </p:nvPicPr>
          <p:blipFill>
            <a:blip r:embed="rId3" cstate="print"/>
            <a:stretch>
              <a:fillRect/>
            </a:stretch>
          </p:blipFill>
          <p:spPr>
            <a:xfrm>
              <a:off x="7991475" y="2933700"/>
              <a:ext cx="2762250" cy="3257550"/>
            </a:xfrm>
            <a:prstGeom prst="rect">
              <a:avLst/>
            </a:prstGeom>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826068" cy="752129"/>
          </a:xfrm>
          <a:prstGeom prst="rect">
            <a:avLst/>
          </a:prstGeom>
        </p:spPr>
        <p:txBody>
          <a:bodyPr vert="horz" wrap="square" lIns="0" tIns="13335" rIns="0" bIns="0" rtlCol="0">
            <a:spAutoFit/>
          </a:bodyPr>
          <a:lstStyle/>
          <a:p>
            <a:pPr marL="12700">
              <a:lnSpc>
                <a:spcPct val="100000"/>
              </a:lnSpc>
              <a:spcBef>
                <a:spcPts val="105"/>
              </a:spcBef>
            </a:pPr>
            <a:r>
              <a:rPr i="1" u="sng" dirty="0"/>
              <a:t>R</a:t>
            </a:r>
            <a:r>
              <a:rPr i="1" u="sng" spc="-40" dirty="0"/>
              <a:t>E</a:t>
            </a:r>
            <a:r>
              <a:rPr i="1" u="sng" spc="15" dirty="0"/>
              <a:t>S</a:t>
            </a:r>
            <a:r>
              <a:rPr i="1" u="sng" spc="-30" dirty="0"/>
              <a:t>U</a:t>
            </a:r>
            <a:r>
              <a:rPr i="1" u="sng" spc="-405" dirty="0"/>
              <a:t>L</a:t>
            </a:r>
            <a:r>
              <a:rPr i="1" u="sng" dirty="0"/>
              <a:t>TS</a:t>
            </a:r>
            <a:r>
              <a:rPr lang="en-IN" i="1" u="sng" dirty="0"/>
              <a:t>:</a:t>
            </a:r>
            <a:endParaRPr i="1" u="sng"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708BC5A5-0E3B-D98D-7A84-AEB721449C7A}"/>
              </a:ext>
            </a:extLst>
          </p:cNvPr>
          <p:cNvGraphicFramePr>
            <a:graphicFrameLocks/>
          </p:cNvGraphicFramePr>
          <p:nvPr>
            <p:extLst>
              <p:ext uri="{D42A27DB-BD31-4B8C-83A1-F6EECF244321}">
                <p14:modId xmlns:p14="http://schemas.microsoft.com/office/powerpoint/2010/main" val="396603266"/>
              </p:ext>
            </p:extLst>
          </p:nvPr>
        </p:nvGraphicFramePr>
        <p:xfrm>
          <a:off x="304800" y="1524000"/>
          <a:ext cx="4876800" cy="4648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6EAF3939-47D8-24EC-E454-360824D6186A}"/>
              </a:ext>
            </a:extLst>
          </p:cNvPr>
          <p:cNvGraphicFramePr/>
          <p:nvPr>
            <p:extLst>
              <p:ext uri="{D42A27DB-BD31-4B8C-83A1-F6EECF244321}">
                <p14:modId xmlns:p14="http://schemas.microsoft.com/office/powerpoint/2010/main" val="100233223"/>
              </p:ext>
            </p:extLst>
          </p:nvPr>
        </p:nvGraphicFramePr>
        <p:xfrm>
          <a:off x="6087533" y="1524000"/>
          <a:ext cx="4564380" cy="4088342"/>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FD31-C736-46A1-69A8-46EF11982DFD}"/>
              </a:ext>
            </a:extLst>
          </p:cNvPr>
          <p:cNvSpPr>
            <a:spLocks noGrp="1"/>
          </p:cNvSpPr>
          <p:nvPr>
            <p:ph type="title"/>
          </p:nvPr>
        </p:nvSpPr>
        <p:spPr>
          <a:xfrm>
            <a:off x="755332" y="228600"/>
            <a:ext cx="10681335" cy="738664"/>
          </a:xfrm>
        </p:spPr>
        <p:txBody>
          <a:bodyPr/>
          <a:lstStyle/>
          <a:p>
            <a:r>
              <a:rPr lang="en-IN" i="1" u="sng" dirty="0"/>
              <a:t>RESULTS:</a:t>
            </a:r>
          </a:p>
        </p:txBody>
      </p:sp>
      <p:graphicFrame>
        <p:nvGraphicFramePr>
          <p:cNvPr id="3" name="Chart 2">
            <a:extLst>
              <a:ext uri="{FF2B5EF4-FFF2-40B4-BE49-F238E27FC236}">
                <a16:creationId xmlns:a16="http://schemas.microsoft.com/office/drawing/2014/main" id="{FECBFAC4-D736-1320-24ED-C72A2688F87F}"/>
              </a:ext>
            </a:extLst>
          </p:cNvPr>
          <p:cNvGraphicFramePr>
            <a:graphicFrameLocks/>
          </p:cNvGraphicFramePr>
          <p:nvPr>
            <p:extLst>
              <p:ext uri="{D42A27DB-BD31-4B8C-83A1-F6EECF244321}">
                <p14:modId xmlns:p14="http://schemas.microsoft.com/office/powerpoint/2010/main" val="3677721710"/>
              </p:ext>
            </p:extLst>
          </p:nvPr>
        </p:nvGraphicFramePr>
        <p:xfrm>
          <a:off x="457200" y="1295400"/>
          <a:ext cx="4724400" cy="4724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59359252-44FD-CDC7-6E27-6A6F1A9765AD}"/>
              </a:ext>
            </a:extLst>
          </p:cNvPr>
          <p:cNvGraphicFramePr>
            <a:graphicFrameLocks/>
          </p:cNvGraphicFramePr>
          <p:nvPr>
            <p:extLst>
              <p:ext uri="{D42A27DB-BD31-4B8C-83A1-F6EECF244321}">
                <p14:modId xmlns:p14="http://schemas.microsoft.com/office/powerpoint/2010/main" val="953287994"/>
              </p:ext>
            </p:extLst>
          </p:nvPr>
        </p:nvGraphicFramePr>
        <p:xfrm>
          <a:off x="6104466" y="1295400"/>
          <a:ext cx="4419600" cy="4724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59618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1477328"/>
          </a:xfrm>
        </p:spPr>
        <p:txBody>
          <a:bodyPr/>
          <a:lstStyle/>
          <a:p>
            <a:r>
              <a:rPr lang="en-US" i="1" u="sng" dirty="0">
                <a:latin typeface="Times New Roman" panose="02020603050405020304" pitchFamily="18" charset="0"/>
                <a:cs typeface="Times New Roman" panose="02020603050405020304" pitchFamily="18" charset="0"/>
              </a:rPr>
              <a:t>CONCLUSION</a:t>
            </a:r>
            <a:br>
              <a:rPr lang="en-US" i="1" u="sng" dirty="0">
                <a:latin typeface="Times New Roman" panose="02020603050405020304" pitchFamily="18" charset="0"/>
                <a:cs typeface="Times New Roman" panose="02020603050405020304" pitchFamily="18" charset="0"/>
              </a:rPr>
            </a:br>
            <a:endParaRPr lang="en-IN" i="1"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92A49F7-2FEB-3A45-BB98-1BA8B074775F}"/>
              </a:ext>
            </a:extLst>
          </p:cNvPr>
          <p:cNvSpPr txBox="1"/>
          <p:nvPr/>
        </p:nvSpPr>
        <p:spPr>
          <a:xfrm>
            <a:off x="914400" y="1524000"/>
            <a:ext cx="7846483" cy="4661276"/>
          </a:xfrm>
          <a:prstGeom prst="rect">
            <a:avLst/>
          </a:prstGeom>
          <a:noFill/>
        </p:spPr>
        <p:txBody>
          <a:bodyPr wrap="square">
            <a:spAutoFit/>
          </a:bodyPr>
          <a:lstStyle/>
          <a:p>
            <a:pPr>
              <a:lnSpc>
                <a:spcPct val="150000"/>
              </a:lnSpc>
              <a:buFont typeface="Wingdings" pitchFamily="2" charset="2"/>
              <a:buChar char="ü"/>
            </a:pPr>
            <a:r>
              <a:rPr lang="en-US" sz="2000" dirty="0"/>
              <a:t>Analyzing employee salary data provides valuable insights into compensation patterns and disparities within an organization. </a:t>
            </a:r>
          </a:p>
          <a:p>
            <a:pPr>
              <a:lnSpc>
                <a:spcPct val="150000"/>
              </a:lnSpc>
              <a:buFont typeface="Wingdings" pitchFamily="2" charset="2"/>
              <a:buChar char="ü"/>
            </a:pPr>
            <a:r>
              <a:rPr lang="en-US" sz="2000" dirty="0"/>
              <a:t>By understanding the factors that most influence salary, such as experience, job role, and location, companies can make data-driven decisions to ensure fair and competitive compensation. </a:t>
            </a:r>
          </a:p>
          <a:p>
            <a:pPr>
              <a:lnSpc>
                <a:spcPct val="150000"/>
              </a:lnSpc>
              <a:buFont typeface="Wingdings" pitchFamily="2" charset="2"/>
              <a:buChar char="ü"/>
            </a:pPr>
            <a:r>
              <a:rPr lang="en-US" sz="2000" dirty="0"/>
              <a:t>This analysis can help identify potential salary inequities, guide future salary adjustments, and support strategic decisions around hiring and employee retention. </a:t>
            </a:r>
          </a:p>
          <a:p>
            <a:pPr>
              <a:lnSpc>
                <a:spcPct val="150000"/>
              </a:lnSpc>
              <a:buFont typeface="Wingdings" pitchFamily="2" charset="2"/>
              <a:buChar char="ü"/>
            </a:pPr>
            <a:r>
              <a:rPr lang="en-US" sz="2000" dirty="0"/>
              <a:t>Ultimately, a well-conducted salary analysis fosters transparency and equity, contributing to a more motivated and satisfied workforce.</a:t>
            </a:r>
          </a:p>
        </p:txBody>
      </p:sp>
      <p:grpSp>
        <p:nvGrpSpPr>
          <p:cNvPr id="5" name="object 2">
            <a:extLst>
              <a:ext uri="{FF2B5EF4-FFF2-40B4-BE49-F238E27FC236}">
                <a16:creationId xmlns:a16="http://schemas.microsoft.com/office/drawing/2014/main" id="{0FC6F264-5648-4EDE-ED63-FC0E3182CACE}"/>
              </a:ext>
            </a:extLst>
          </p:cNvPr>
          <p:cNvGrpSpPr/>
          <p:nvPr/>
        </p:nvGrpSpPr>
        <p:grpSpPr>
          <a:xfrm>
            <a:off x="8991600" y="3198073"/>
            <a:ext cx="2762250" cy="3257550"/>
            <a:chOff x="7991475" y="2933700"/>
            <a:chExt cx="2762250" cy="3257550"/>
          </a:xfrm>
        </p:grpSpPr>
        <p:sp>
          <p:nvSpPr>
            <p:cNvPr id="6" name="object 3">
              <a:extLst>
                <a:ext uri="{FF2B5EF4-FFF2-40B4-BE49-F238E27FC236}">
                  <a16:creationId xmlns:a16="http://schemas.microsoft.com/office/drawing/2014/main" id="{7A3AF080-83A1-333E-3872-2981B5818393}"/>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object 4">
              <a:extLst>
                <a:ext uri="{FF2B5EF4-FFF2-40B4-BE49-F238E27FC236}">
                  <a16:creationId xmlns:a16="http://schemas.microsoft.com/office/drawing/2014/main" id="{11ADAF1D-77E2-CEA8-B4C0-7D068B00966B}"/>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8" name="object 5">
              <a:extLst>
                <a:ext uri="{FF2B5EF4-FFF2-40B4-BE49-F238E27FC236}">
                  <a16:creationId xmlns:a16="http://schemas.microsoft.com/office/drawing/2014/main" id="{BF82DEC3-0E60-EB05-82CD-F173590D50A9}"/>
                </a:ext>
              </a:extLst>
            </p:cNvPr>
            <p:cNvPicPr/>
            <p:nvPr/>
          </p:nvPicPr>
          <p:blipFill>
            <a:blip r:embed="rId2" cstate="print"/>
            <a:stretch>
              <a:fillRect/>
            </a:stretch>
          </p:blipFill>
          <p:spPr>
            <a:xfrm>
              <a:off x="7991475" y="2933700"/>
              <a:ext cx="2762250" cy="3257550"/>
            </a:xfrm>
            <a:prstGeom prst="rect">
              <a:avLst/>
            </a:prstGeom>
          </p:spPr>
        </p:pic>
      </p:gr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895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4360229" cy="670696"/>
          </a:xfrm>
          <a:prstGeom prst="rect">
            <a:avLst/>
          </a:prstGeom>
        </p:spPr>
        <p:txBody>
          <a:bodyPr vert="horz" wrap="square" lIns="0" tIns="16510" rIns="0" bIns="0" rtlCol="0">
            <a:spAutoFit/>
          </a:bodyPr>
          <a:lstStyle/>
          <a:p>
            <a:pPr marL="12700">
              <a:lnSpc>
                <a:spcPct val="100000"/>
              </a:lnSpc>
              <a:spcBef>
                <a:spcPts val="130"/>
              </a:spcBef>
            </a:pPr>
            <a:r>
              <a:rPr sz="4250" i="1" u="sng" spc="5" dirty="0"/>
              <a:t>PROJECT</a:t>
            </a:r>
            <a:r>
              <a:rPr sz="4250" i="1" u="sng" spc="-85" dirty="0"/>
              <a:t> </a:t>
            </a:r>
            <a:r>
              <a:rPr sz="4250" i="1" u="sng" spc="25" dirty="0"/>
              <a:t>TIT</a:t>
            </a:r>
            <a:r>
              <a:rPr lang="en-IN" sz="4250" i="1" u="sng" spc="25" dirty="0"/>
              <a:t>LE</a:t>
            </a:r>
            <a:endParaRPr sz="4250" i="1" u="sng"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754326"/>
          </a:xfrm>
          <a:prstGeom prst="rect">
            <a:avLst/>
          </a:prstGeom>
          <a:noFill/>
        </p:spPr>
        <p:txBody>
          <a:bodyPr wrap="square" rtlCol="0">
            <a:spAutoFit/>
          </a:bodyPr>
          <a:lstStyle/>
          <a:p>
            <a:r>
              <a:rPr lang="en-US" sz="5400" b="1" i="1" u="sng"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5400" i="1" u="sng"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i="1" u="sng" spc="25" dirty="0"/>
              <a:t>A</a:t>
            </a:r>
            <a:r>
              <a:rPr i="1" u="sng" spc="-5" dirty="0"/>
              <a:t>G</a:t>
            </a:r>
            <a:r>
              <a:rPr i="1" u="sng" spc="-35" dirty="0"/>
              <a:t>E</a:t>
            </a:r>
            <a:r>
              <a:rPr i="1" u="sng" spc="15" dirty="0"/>
              <a:t>N</a:t>
            </a:r>
            <a:r>
              <a:rPr i="1" u="sng"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b="1" i="1" dirty="0">
                <a:solidFill>
                  <a:srgbClr val="0D0D0D"/>
                </a:solidFill>
                <a:latin typeface="Times New Roman" panose="02020603050405020304" pitchFamily="18" charset="0"/>
                <a:cs typeface="Times New Roman" panose="02020603050405020304" pitchFamily="18" charset="0"/>
              </a:rPr>
              <a:t>Dataset Description</a:t>
            </a:r>
            <a:endParaRPr lang="en-US" sz="2800" b="1" i="1"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Results and </a:t>
            </a:r>
            <a:r>
              <a:rPr lang="en-US" sz="2800" b="1" i="1" dirty="0">
                <a:solidFill>
                  <a:srgbClr val="0D0D0D"/>
                </a:solidFill>
                <a:latin typeface="Times New Roman" panose="02020603050405020304" pitchFamily="18" charset="0"/>
                <a:cs typeface="Times New Roman" panose="02020603050405020304" pitchFamily="18" charset="0"/>
              </a:rPr>
              <a:t>Discussion</a:t>
            </a:r>
            <a:endParaRPr lang="en-US" sz="2800" b="1" i="1"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228600" y="224367"/>
            <a:ext cx="7547928" cy="11127405"/>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br>
              <a:rPr lang="en-IN" sz="4250" spc="10" dirty="0"/>
            </a:br>
            <a:r>
              <a:rPr lang="en-US" sz="1800" i="1" u="sng" spc="10" dirty="0"/>
              <a:t>SALARY DISCREPANCIES</a:t>
            </a:r>
            <a:r>
              <a:rPr lang="en-US" sz="1600" b="1" dirty="0"/>
              <a:t>:</a:t>
            </a:r>
            <a:r>
              <a:rPr lang="en-US" sz="1600" dirty="0"/>
              <a:t> </a:t>
            </a:r>
            <a:r>
              <a:rPr lang="en-US" sz="1800" dirty="0"/>
              <a:t>Are there any significant discrepancies in salaries across different departments, job roles, or demographic groups (e.g., gender, race, age)? If so, what are the underlying causes?</a:t>
            </a:r>
            <a:br>
              <a:rPr lang="en-US" sz="1800" dirty="0"/>
            </a:br>
            <a:r>
              <a:rPr lang="en-US" sz="1800" dirty="0"/>
              <a:t>         [ </a:t>
            </a:r>
            <a:r>
              <a:rPr lang="en-US" sz="1600" dirty="0" err="1"/>
              <a:t>Eg</a:t>
            </a:r>
            <a:r>
              <a:rPr lang="en-US" sz="1600" dirty="0"/>
              <a:t>: department wise salary analysis</a:t>
            </a:r>
            <a:r>
              <a:rPr lang="en-US" sz="1800" dirty="0"/>
              <a:t>]</a:t>
            </a:r>
            <a:br>
              <a:rPr lang="en-US" sz="1800" dirty="0"/>
            </a:br>
            <a:br>
              <a:rPr lang="en-US" sz="1800" dirty="0"/>
            </a:br>
            <a:r>
              <a:rPr lang="en-US" sz="1800" i="1" u="sng" spc="10" dirty="0"/>
              <a:t>PERFORMANCE- BASED PAY</a:t>
            </a:r>
            <a:r>
              <a:rPr lang="en-US" sz="1600" b="1" dirty="0"/>
              <a:t>:</a:t>
            </a:r>
            <a:r>
              <a:rPr lang="en-US" sz="1600" dirty="0"/>
              <a:t> </a:t>
            </a:r>
            <a:r>
              <a:rPr lang="en-US" sz="1800" dirty="0"/>
              <a:t>To what extent is salary correlated with employee performance? Are high performers being adequately rewarded, and is there a clear link between performance and compensation?</a:t>
            </a:r>
            <a:br>
              <a:rPr lang="en-US" sz="1800" dirty="0"/>
            </a:br>
            <a:br>
              <a:rPr lang="en-US" sz="1600" dirty="0"/>
            </a:br>
            <a:r>
              <a:rPr lang="en-US" sz="1600" dirty="0"/>
              <a:t>         [ </a:t>
            </a:r>
            <a:r>
              <a:rPr lang="en-US" sz="1600" dirty="0" err="1"/>
              <a:t>Eg</a:t>
            </a:r>
            <a:r>
              <a:rPr lang="en-US" sz="1600" dirty="0"/>
              <a:t>: the greatest example for performance based is hourly pay or         hourly rate analysis ]</a:t>
            </a:r>
            <a:br>
              <a:rPr lang="en-US" sz="1600" dirty="0"/>
            </a:br>
            <a:br>
              <a:rPr lang="en-US" sz="1600" dirty="0"/>
            </a:br>
            <a:r>
              <a:rPr lang="en-US" sz="1800" i="1" u="sng" dirty="0"/>
              <a:t>EQUITY AND FAIRNESS PAY FOR EMPLOYEES :</a:t>
            </a:r>
            <a:r>
              <a:rPr lang="en-US" sz="1800" dirty="0"/>
              <a:t>Are there any patterns of pay inequity that need to be addressed to ensure fair compensation practices? How does the organization’s pay structure support or hinder diversity and inclusion goals?</a:t>
            </a:r>
            <a:br>
              <a:rPr lang="en-US" sz="1800" dirty="0"/>
            </a:br>
            <a:r>
              <a:rPr lang="en-US" sz="1800" dirty="0"/>
              <a:t>        [ </a:t>
            </a:r>
            <a:r>
              <a:rPr lang="en-US" sz="1800" dirty="0" err="1"/>
              <a:t>Eg</a:t>
            </a:r>
            <a:r>
              <a:rPr lang="en-US" sz="1800" dirty="0"/>
              <a:t>: </a:t>
            </a:r>
            <a:r>
              <a:rPr lang="en-US" sz="1600" dirty="0"/>
              <a:t>salary analysis based on gender is analyzed to ensure the fair compensation.]</a:t>
            </a:r>
            <a:br>
              <a:rPr lang="en-US" sz="1800" dirty="0"/>
            </a:br>
            <a:br>
              <a:rPr lang="en-US" sz="1600" dirty="0"/>
            </a:br>
            <a:br>
              <a:rPr lang="en-IN" sz="4250" spc="10" dirty="0"/>
            </a:br>
            <a:r>
              <a:rPr lang="en-IN" sz="4250" spc="10" dirty="0"/>
              <a:t>        </a:t>
            </a:r>
            <a:br>
              <a:rPr lang="en-IN" sz="4250" spc="10" dirty="0"/>
            </a:br>
            <a:br>
              <a:rPr lang="en-IN" sz="4250" spc="10" dirty="0"/>
            </a:br>
            <a:br>
              <a:rPr lang="en-IN" sz="4250" spc="10" dirty="0"/>
            </a:br>
            <a:br>
              <a:rPr lang="en-IN" sz="4250" spc="10" dirty="0"/>
            </a:br>
            <a:br>
              <a:rPr lang="en-IN"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0" y="30480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60420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i="1" u="sng" spc="5" dirty="0"/>
              <a:t>PROJECT	</a:t>
            </a:r>
            <a:r>
              <a:rPr sz="4250" i="1" u="sng" spc="-20" dirty="0"/>
              <a:t>OVERVIEW</a:t>
            </a:r>
            <a:endParaRPr sz="4250" i="1"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10E7F995-AB82-B855-4ADC-488D51B7C619}"/>
              </a:ext>
            </a:extLst>
          </p:cNvPr>
          <p:cNvSpPr txBox="1"/>
          <p:nvPr/>
        </p:nvSpPr>
        <p:spPr>
          <a:xfrm>
            <a:off x="901700" y="1773391"/>
            <a:ext cx="8534400" cy="4661276"/>
          </a:xfrm>
          <a:prstGeom prst="rect">
            <a:avLst/>
          </a:prstGeom>
          <a:noFill/>
        </p:spPr>
        <p:txBody>
          <a:bodyPr wrap="square">
            <a:spAutoFit/>
          </a:bodyPr>
          <a:lstStyle/>
          <a:p>
            <a:pPr>
              <a:lnSpc>
                <a:spcPct val="150000"/>
              </a:lnSpc>
              <a:buFont typeface="Wingdings" pitchFamily="2" charset="2"/>
              <a:buChar char="ü"/>
            </a:pPr>
            <a:r>
              <a:rPr lang="en-US" sz="2000" b="1" dirty="0"/>
              <a:t>The Employee Salary Analysis project aims to evaluate the organization's salary structure to ensure fair and competitive compensation.</a:t>
            </a:r>
          </a:p>
          <a:p>
            <a:pPr>
              <a:lnSpc>
                <a:spcPct val="150000"/>
              </a:lnSpc>
              <a:buFont typeface="Wingdings" pitchFamily="2" charset="2"/>
              <a:buChar char="ü"/>
            </a:pPr>
            <a:r>
              <a:rPr lang="en-US" sz="2000" b="1" dirty="0"/>
              <a:t> By analyzing salary data across job roles, departments, and demographics, the project will identify any disparities and key factors influencing pay. </a:t>
            </a:r>
          </a:p>
          <a:p>
            <a:pPr>
              <a:lnSpc>
                <a:spcPct val="150000"/>
              </a:lnSpc>
              <a:buFont typeface="Wingdings" pitchFamily="2" charset="2"/>
              <a:buChar char="ü"/>
            </a:pPr>
            <a:r>
              <a:rPr lang="en-US" sz="2000" b="1" dirty="0"/>
              <a:t>The goal is to provide actionable insights and recommendations for improving salary practices, ensuring equity, and supporting talent retention and recruitment strategies.</a:t>
            </a:r>
          </a:p>
          <a:p>
            <a:pPr>
              <a:lnSpc>
                <a:spcPct val="150000"/>
              </a:lnSpc>
              <a:buFont typeface="Wingdings" pitchFamily="2" charset="2"/>
              <a:buChar char="ü"/>
            </a:pPr>
            <a:r>
              <a:rPr lang="en-US" sz="2000" b="1" dirty="0"/>
              <a:t>The outcome of this project will be a set of data-driven recommendations that support fair compensation, enhance employee satisfaction, and contribute to the organization's overall talent retention and recruitment strategies.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57428-E4BD-EE20-91AB-25150C0AA723}"/>
              </a:ext>
            </a:extLst>
          </p:cNvPr>
          <p:cNvSpPr>
            <a:spLocks noGrp="1"/>
          </p:cNvSpPr>
          <p:nvPr>
            <p:ph type="title"/>
          </p:nvPr>
        </p:nvSpPr>
        <p:spPr>
          <a:xfrm>
            <a:off x="755332" y="385444"/>
            <a:ext cx="9303067" cy="6320156"/>
          </a:xfrm>
        </p:spPr>
        <p:txBody>
          <a:bodyPr/>
          <a:lstStyle/>
          <a:p>
            <a:r>
              <a:rPr lang="en-US" sz="3600" i="1" u="sng" spc="25" dirty="0"/>
              <a:t>W</a:t>
            </a:r>
            <a:r>
              <a:rPr lang="en-US" sz="3600" i="1" u="sng" spc="-20" dirty="0"/>
              <a:t>H</a:t>
            </a:r>
            <a:r>
              <a:rPr lang="en-US" sz="3600" i="1" u="sng" spc="20" dirty="0"/>
              <a:t>O</a:t>
            </a:r>
            <a:r>
              <a:rPr lang="en-US" sz="3600" i="1" u="sng" spc="-235" dirty="0"/>
              <a:t> </a:t>
            </a:r>
            <a:r>
              <a:rPr lang="en-US" sz="3600" i="1" u="sng" spc="-10" dirty="0"/>
              <a:t>AR</a:t>
            </a:r>
            <a:r>
              <a:rPr lang="en-US" sz="3600" i="1" u="sng" spc="15" dirty="0"/>
              <a:t>E</a:t>
            </a:r>
            <a:r>
              <a:rPr lang="en-US" sz="3600" i="1" u="sng" spc="-35" dirty="0"/>
              <a:t> </a:t>
            </a:r>
            <a:r>
              <a:rPr lang="en-US" sz="3600" i="1" u="sng" spc="-10" dirty="0"/>
              <a:t>T</a:t>
            </a:r>
            <a:r>
              <a:rPr lang="en-US" sz="3600" i="1" u="sng" spc="-15" dirty="0"/>
              <a:t>H</a:t>
            </a:r>
            <a:r>
              <a:rPr lang="en-US" sz="3600" i="1" u="sng" spc="15" dirty="0"/>
              <a:t>E</a:t>
            </a:r>
            <a:r>
              <a:rPr lang="en-US" sz="3600" i="1" u="sng" spc="-35" dirty="0"/>
              <a:t> </a:t>
            </a:r>
            <a:r>
              <a:rPr lang="en-US" sz="3600" i="1" u="sng" spc="-20" dirty="0"/>
              <a:t>E</a:t>
            </a:r>
            <a:r>
              <a:rPr lang="en-US" sz="3600" i="1" u="sng" spc="30" dirty="0"/>
              <a:t>N</a:t>
            </a:r>
            <a:r>
              <a:rPr lang="en-US" sz="3600" i="1" u="sng" spc="15" dirty="0"/>
              <a:t>D</a:t>
            </a:r>
            <a:r>
              <a:rPr lang="en-US" sz="3600" i="1" u="sng" spc="-45" dirty="0"/>
              <a:t> </a:t>
            </a:r>
            <a:r>
              <a:rPr lang="en-US" sz="3600" i="1" u="sng" dirty="0"/>
              <a:t>U</a:t>
            </a:r>
            <a:r>
              <a:rPr lang="en-US" sz="3600" i="1" u="sng" spc="10" dirty="0"/>
              <a:t>S</a:t>
            </a:r>
            <a:r>
              <a:rPr lang="en-US" sz="3600" i="1" u="sng" spc="-25" dirty="0"/>
              <a:t>E</a:t>
            </a:r>
            <a:r>
              <a:rPr lang="en-US" sz="3600" i="1" u="sng" spc="-10" dirty="0"/>
              <a:t>R</a:t>
            </a:r>
            <a:r>
              <a:rPr lang="en-US" sz="3600" i="1" u="sng" spc="5" dirty="0"/>
              <a:t>S?</a:t>
            </a:r>
            <a:endParaRPr lang="en-IN" sz="3600" i="1" u="sng" dirty="0"/>
          </a:p>
        </p:txBody>
      </p:sp>
      <p:graphicFrame>
        <p:nvGraphicFramePr>
          <p:cNvPr id="3" name="Table 2">
            <a:extLst>
              <a:ext uri="{FF2B5EF4-FFF2-40B4-BE49-F238E27FC236}">
                <a16:creationId xmlns:a16="http://schemas.microsoft.com/office/drawing/2014/main" id="{19E95B97-1ABE-D7F0-7FF5-5E34614248AA}"/>
              </a:ext>
            </a:extLst>
          </p:cNvPr>
          <p:cNvGraphicFramePr>
            <a:graphicFrameLocks noGrp="1"/>
          </p:cNvGraphicFramePr>
          <p:nvPr>
            <p:extLst>
              <p:ext uri="{D42A27DB-BD31-4B8C-83A1-F6EECF244321}">
                <p14:modId xmlns:p14="http://schemas.microsoft.com/office/powerpoint/2010/main" val="1591127969"/>
              </p:ext>
            </p:extLst>
          </p:nvPr>
        </p:nvGraphicFramePr>
        <p:xfrm>
          <a:off x="1143000" y="1524000"/>
          <a:ext cx="8356600" cy="4368800"/>
        </p:xfrm>
        <a:graphic>
          <a:graphicData uri="http://schemas.openxmlformats.org/drawingml/2006/table">
            <a:tbl>
              <a:tblPr firstRow="1" bandRow="1">
                <a:effectLst>
                  <a:innerShdw blurRad="63500" dist="50800" dir="2700000">
                    <a:prstClr val="black">
                      <a:alpha val="50000"/>
                    </a:prstClr>
                  </a:innerShdw>
                </a:effectLst>
                <a:tableStyleId>{69CF1AB2-1976-4502-BF36-3FF5EA218861}</a:tableStyleId>
              </a:tblPr>
              <a:tblGrid>
                <a:gridCol w="3048000">
                  <a:extLst>
                    <a:ext uri="{9D8B030D-6E8A-4147-A177-3AD203B41FA5}">
                      <a16:colId xmlns:a16="http://schemas.microsoft.com/office/drawing/2014/main" val="162457730"/>
                    </a:ext>
                  </a:extLst>
                </a:gridCol>
                <a:gridCol w="5308600">
                  <a:extLst>
                    <a:ext uri="{9D8B030D-6E8A-4147-A177-3AD203B41FA5}">
                      <a16:colId xmlns:a16="http://schemas.microsoft.com/office/drawing/2014/main" val="3743957399"/>
                    </a:ext>
                  </a:extLst>
                </a:gridCol>
              </a:tblGrid>
              <a:tr h="584200">
                <a:tc>
                  <a:txBody>
                    <a:bodyPr/>
                    <a:lstStyle/>
                    <a:p>
                      <a:r>
                        <a:rPr lang="en-IN" sz="2800" i="1" u="sng" dirty="0"/>
                        <a:t>END USERS</a:t>
                      </a:r>
                    </a:p>
                  </a:txBody>
                  <a:tcPr/>
                </a:tc>
                <a:tc>
                  <a:txBody>
                    <a:bodyPr/>
                    <a:lstStyle/>
                    <a:p>
                      <a:r>
                        <a:rPr lang="en-IN" sz="2800" i="1" u="sng" dirty="0"/>
                        <a:t>PURPOSE</a:t>
                      </a:r>
                    </a:p>
                  </a:txBody>
                  <a:tcPr/>
                </a:tc>
                <a:extLst>
                  <a:ext uri="{0D108BD9-81ED-4DB2-BD59-A6C34878D82A}">
                    <a16:rowId xmlns:a16="http://schemas.microsoft.com/office/drawing/2014/main" val="2837646821"/>
                  </a:ext>
                </a:extLst>
              </a:tr>
              <a:tr h="584200">
                <a:tc>
                  <a:txBody>
                    <a:bodyPr/>
                    <a:lstStyle/>
                    <a:p>
                      <a:r>
                        <a:rPr lang="en-IN" b="1" dirty="0"/>
                        <a:t>HR Department</a:t>
                      </a:r>
                    </a:p>
                  </a:txBody>
                  <a:tcPr/>
                </a:tc>
                <a:tc>
                  <a:txBody>
                    <a:bodyPr/>
                    <a:lstStyle/>
                    <a:p>
                      <a:r>
                        <a:rPr lang="en-US" b="1" dirty="0"/>
                        <a:t>Ensure fair compensation, review salary structures, identify pay gaps</a:t>
                      </a:r>
                      <a:r>
                        <a:rPr lang="en-US" dirty="0"/>
                        <a:t>.</a:t>
                      </a:r>
                      <a:endParaRPr lang="en-IN" dirty="0"/>
                    </a:p>
                  </a:txBody>
                  <a:tcPr/>
                </a:tc>
                <a:extLst>
                  <a:ext uri="{0D108BD9-81ED-4DB2-BD59-A6C34878D82A}">
                    <a16:rowId xmlns:a16="http://schemas.microsoft.com/office/drawing/2014/main" val="2141364864"/>
                  </a:ext>
                </a:extLst>
              </a:tr>
              <a:tr h="584200">
                <a:tc>
                  <a:txBody>
                    <a:bodyPr/>
                    <a:lstStyle/>
                    <a:p>
                      <a:r>
                        <a:rPr lang="en-IN" b="1" dirty="0"/>
                        <a:t>Finance Department</a:t>
                      </a:r>
                    </a:p>
                  </a:txBody>
                  <a:tcPr/>
                </a:tc>
                <a:tc>
                  <a:txBody>
                    <a:bodyPr/>
                    <a:lstStyle/>
                    <a:p>
                      <a:r>
                        <a:rPr lang="en-US" b="1" dirty="0"/>
                        <a:t>Manage payroll budgets, forecast expenses, align with financial goals.</a:t>
                      </a:r>
                      <a:endParaRPr lang="en-IN" b="1" dirty="0"/>
                    </a:p>
                  </a:txBody>
                  <a:tcPr/>
                </a:tc>
                <a:extLst>
                  <a:ext uri="{0D108BD9-81ED-4DB2-BD59-A6C34878D82A}">
                    <a16:rowId xmlns:a16="http://schemas.microsoft.com/office/drawing/2014/main" val="850686095"/>
                  </a:ext>
                </a:extLst>
              </a:tr>
              <a:tr h="584200">
                <a:tc>
                  <a:txBody>
                    <a:bodyPr/>
                    <a:lstStyle/>
                    <a:p>
                      <a:r>
                        <a:rPr lang="en-IN" b="1" dirty="0"/>
                        <a:t>Legal &amp; Compliance Teams</a:t>
                      </a:r>
                    </a:p>
                  </a:txBody>
                  <a:tcPr/>
                </a:tc>
                <a:tc>
                  <a:txBody>
                    <a:bodyPr/>
                    <a:lstStyle/>
                    <a:p>
                      <a:r>
                        <a:rPr lang="en-US" b="1" dirty="0"/>
                        <a:t>Ensure compliance with labor laws, prepare for audits.</a:t>
                      </a:r>
                      <a:endParaRPr lang="en-IN" b="1" dirty="0"/>
                    </a:p>
                  </a:txBody>
                  <a:tcPr/>
                </a:tc>
                <a:extLst>
                  <a:ext uri="{0D108BD9-81ED-4DB2-BD59-A6C34878D82A}">
                    <a16:rowId xmlns:a16="http://schemas.microsoft.com/office/drawing/2014/main" val="2530772639"/>
                  </a:ext>
                </a:extLst>
              </a:tr>
              <a:tr h="584200">
                <a:tc>
                  <a:txBody>
                    <a:bodyPr/>
                    <a:lstStyle/>
                    <a:p>
                      <a:r>
                        <a:rPr lang="en-IN" b="1" dirty="0"/>
                        <a:t>Employee Unions</a:t>
                      </a:r>
                    </a:p>
                  </a:txBody>
                  <a:tcPr/>
                </a:tc>
                <a:tc>
                  <a:txBody>
                    <a:bodyPr/>
                    <a:lstStyle/>
                    <a:p>
                      <a:r>
                        <a:rPr lang="en-US" b="1" dirty="0"/>
                        <a:t>Negotiate fair wages and benefits on behalf of employees</a:t>
                      </a:r>
                      <a:r>
                        <a:rPr lang="en-US" dirty="0"/>
                        <a:t>.</a:t>
                      </a:r>
                      <a:endParaRPr lang="en-IN" dirty="0"/>
                    </a:p>
                  </a:txBody>
                  <a:tcPr/>
                </a:tc>
                <a:extLst>
                  <a:ext uri="{0D108BD9-81ED-4DB2-BD59-A6C34878D82A}">
                    <a16:rowId xmlns:a16="http://schemas.microsoft.com/office/drawing/2014/main" val="542159272"/>
                  </a:ext>
                </a:extLst>
              </a:tr>
              <a:tr h="584200">
                <a:tc>
                  <a:txBody>
                    <a:bodyPr/>
                    <a:lstStyle/>
                    <a:p>
                      <a:r>
                        <a:rPr lang="en-IN" b="1" dirty="0"/>
                        <a:t>Business Analysts</a:t>
                      </a:r>
                    </a:p>
                  </a:txBody>
                  <a:tcPr/>
                </a:tc>
                <a:tc>
                  <a:txBody>
                    <a:bodyPr/>
                    <a:lstStyle/>
                    <a:p>
                      <a:r>
                        <a:rPr lang="en-US" b="1" dirty="0"/>
                        <a:t>Provide insights into workforce trends and the impact of compensation</a:t>
                      </a:r>
                      <a:endParaRPr lang="en-IN" b="1" dirty="0"/>
                    </a:p>
                  </a:txBody>
                  <a:tcPr/>
                </a:tc>
                <a:extLst>
                  <a:ext uri="{0D108BD9-81ED-4DB2-BD59-A6C34878D82A}">
                    <a16:rowId xmlns:a16="http://schemas.microsoft.com/office/drawing/2014/main" val="3364100316"/>
                  </a:ext>
                </a:extLst>
              </a:tr>
              <a:tr h="584200">
                <a:tc>
                  <a:txBody>
                    <a:bodyPr/>
                    <a:lstStyle/>
                    <a:p>
                      <a:r>
                        <a:rPr lang="en-IN" b="1" dirty="0"/>
                        <a:t>Auditors</a:t>
                      </a:r>
                    </a:p>
                  </a:txBody>
                  <a:tcPr/>
                </a:tc>
                <a:tc>
                  <a:txBody>
                    <a:bodyPr/>
                    <a:lstStyle/>
                    <a:p>
                      <a:r>
                        <a:rPr lang="en-US" b="1" dirty="0"/>
                        <a:t>Review data for accuracy and compliance in audits.</a:t>
                      </a:r>
                      <a:endParaRPr lang="en-IN" b="1" dirty="0"/>
                    </a:p>
                  </a:txBody>
                  <a:tcPr/>
                </a:tc>
                <a:extLst>
                  <a:ext uri="{0D108BD9-81ED-4DB2-BD59-A6C34878D82A}">
                    <a16:rowId xmlns:a16="http://schemas.microsoft.com/office/drawing/2014/main" val="3149172369"/>
                  </a:ext>
                </a:extLst>
              </a:tr>
            </a:tbl>
          </a:graphicData>
        </a:graphic>
      </p:graphicFrame>
    </p:spTree>
    <p:extLst>
      <p:ext uri="{BB962C8B-B14F-4D97-AF65-F5344CB8AC3E}">
        <p14:creationId xmlns:p14="http://schemas.microsoft.com/office/powerpoint/2010/main" val="1747677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805035" cy="1983235"/>
          </a:xfrm>
          <a:prstGeom prst="rect">
            <a:avLst/>
          </a:prstGeom>
        </p:spPr>
        <p:txBody>
          <a:bodyPr vert="horz" wrap="square" lIns="0" tIns="13335" rIns="0" bIns="0" rtlCol="0">
            <a:spAutoFit/>
          </a:bodyPr>
          <a:lstStyle/>
          <a:p>
            <a:pPr marL="12700">
              <a:lnSpc>
                <a:spcPct val="100000"/>
              </a:lnSpc>
              <a:spcBef>
                <a:spcPts val="105"/>
              </a:spcBef>
            </a:pPr>
            <a:r>
              <a:rPr sz="3600" i="1" u="sng" spc="10" dirty="0"/>
              <a:t>O</a:t>
            </a:r>
            <a:r>
              <a:rPr sz="3600" i="1" u="sng" spc="25" dirty="0"/>
              <a:t>U</a:t>
            </a:r>
            <a:r>
              <a:rPr sz="3600" i="1" u="sng" dirty="0"/>
              <a:t>R</a:t>
            </a:r>
            <a:r>
              <a:rPr sz="3600" i="1" u="sng" spc="5" dirty="0"/>
              <a:t> </a:t>
            </a:r>
            <a:r>
              <a:rPr sz="3600" i="1" u="sng" spc="25" dirty="0"/>
              <a:t>S</a:t>
            </a:r>
            <a:r>
              <a:rPr sz="3600" i="1" u="sng" spc="10" dirty="0"/>
              <a:t>O</a:t>
            </a:r>
            <a:r>
              <a:rPr sz="3600" i="1" u="sng" spc="25" dirty="0"/>
              <a:t>LU</a:t>
            </a:r>
            <a:r>
              <a:rPr sz="3600" i="1" u="sng" spc="-35" dirty="0"/>
              <a:t>T</a:t>
            </a:r>
            <a:r>
              <a:rPr sz="3600" i="1" u="sng" spc="-30" dirty="0"/>
              <a:t>I</a:t>
            </a:r>
            <a:r>
              <a:rPr sz="3600" i="1" u="sng" spc="10" dirty="0"/>
              <a:t>O</a:t>
            </a:r>
            <a:r>
              <a:rPr sz="3600" i="1" u="sng" dirty="0"/>
              <a:t>N</a:t>
            </a:r>
            <a:r>
              <a:rPr sz="3600" i="1" u="sng" spc="-345" dirty="0"/>
              <a:t> </a:t>
            </a:r>
            <a:r>
              <a:rPr sz="3600" i="1" u="sng" spc="-35" dirty="0"/>
              <a:t>A</a:t>
            </a:r>
            <a:r>
              <a:rPr sz="3600" i="1" u="sng" spc="-5" dirty="0"/>
              <a:t>N</a:t>
            </a:r>
            <a:r>
              <a:rPr sz="3600" i="1" u="sng" dirty="0"/>
              <a:t>D</a:t>
            </a:r>
            <a:r>
              <a:rPr sz="3600" i="1" u="sng" spc="35" dirty="0"/>
              <a:t> </a:t>
            </a:r>
            <a:r>
              <a:rPr sz="3600" i="1" u="sng" spc="-30" dirty="0"/>
              <a:t>I</a:t>
            </a:r>
            <a:r>
              <a:rPr sz="3600" i="1" u="sng" spc="-35" dirty="0"/>
              <a:t>T</a:t>
            </a:r>
            <a:r>
              <a:rPr sz="3600" i="1" u="sng" dirty="0"/>
              <a:t>S</a:t>
            </a:r>
            <a:r>
              <a:rPr sz="3600" i="1" u="sng" spc="60" dirty="0"/>
              <a:t> </a:t>
            </a:r>
            <a:r>
              <a:rPr sz="3600" i="1" u="sng" spc="-295" dirty="0"/>
              <a:t>V</a:t>
            </a:r>
            <a:r>
              <a:rPr sz="3600" i="1" u="sng" spc="-35" dirty="0"/>
              <a:t>A</a:t>
            </a:r>
            <a:r>
              <a:rPr sz="3600" i="1" u="sng" spc="25" dirty="0"/>
              <a:t>LU</a:t>
            </a:r>
            <a:r>
              <a:rPr sz="3600" i="1" u="sng" dirty="0"/>
              <a:t>E</a:t>
            </a:r>
            <a:r>
              <a:rPr sz="3600" i="1" u="sng" spc="-65" dirty="0"/>
              <a:t> </a:t>
            </a:r>
            <a:r>
              <a:rPr sz="3600" i="1" u="sng" spc="-15" dirty="0"/>
              <a:t>P</a:t>
            </a:r>
            <a:r>
              <a:rPr sz="3600" i="1" u="sng" spc="-30" dirty="0"/>
              <a:t>R</a:t>
            </a:r>
            <a:r>
              <a:rPr sz="3600" i="1" u="sng" spc="10" dirty="0"/>
              <a:t>O</a:t>
            </a:r>
            <a:r>
              <a:rPr sz="3600" i="1" u="sng" spc="-15" dirty="0"/>
              <a:t>P</a:t>
            </a:r>
            <a:r>
              <a:rPr sz="3600" i="1" u="sng" spc="10" dirty="0"/>
              <a:t>O</a:t>
            </a:r>
            <a:r>
              <a:rPr sz="3600" i="1" u="sng" spc="25" dirty="0"/>
              <a:t>S</a:t>
            </a:r>
            <a:r>
              <a:rPr sz="3600" i="1" u="sng" spc="-30" dirty="0"/>
              <a:t>I</a:t>
            </a:r>
            <a:r>
              <a:rPr sz="3600" i="1" u="sng" spc="-35" dirty="0"/>
              <a:t>T</a:t>
            </a:r>
            <a:r>
              <a:rPr sz="3600" i="1" u="sng" spc="-30" dirty="0"/>
              <a:t>I</a:t>
            </a:r>
            <a:r>
              <a:rPr sz="3600" i="1" u="sng" spc="10" dirty="0"/>
              <a:t>O</a:t>
            </a:r>
            <a:r>
              <a:rPr sz="3600" i="1" u="sng" dirty="0"/>
              <a:t>N</a:t>
            </a:r>
            <a:br>
              <a:rPr lang="en-IN" sz="3600" dirty="0"/>
            </a:br>
            <a:br>
              <a:rPr lang="en-IN" sz="3600" dirty="0"/>
            </a:br>
            <a:r>
              <a:rPr lang="en-US" sz="2000" b="1" dirty="0"/>
              <a:t>                               Techniques used for data analysis</a:t>
            </a:r>
            <a:r>
              <a:rPr lang="en-IN" sz="2000" dirty="0"/>
              <a:t> :                                 </a:t>
            </a:r>
            <a:br>
              <a:rPr lang="en-IN"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graphicFrame>
        <p:nvGraphicFramePr>
          <p:cNvPr id="8" name="Diagram 7">
            <a:extLst>
              <a:ext uri="{FF2B5EF4-FFF2-40B4-BE49-F238E27FC236}">
                <a16:creationId xmlns:a16="http://schemas.microsoft.com/office/drawing/2014/main" id="{05B1C335-9376-2032-D1E7-794B0053ADCB}"/>
              </a:ext>
            </a:extLst>
          </p:cNvPr>
          <p:cNvGraphicFramePr/>
          <p:nvPr>
            <p:extLst>
              <p:ext uri="{D42A27DB-BD31-4B8C-83A1-F6EECF244321}">
                <p14:modId xmlns:p14="http://schemas.microsoft.com/office/powerpoint/2010/main" val="1075985535"/>
              </p:ext>
            </p:extLst>
          </p:nvPr>
        </p:nvGraphicFramePr>
        <p:xfrm>
          <a:off x="3253739" y="2133600"/>
          <a:ext cx="5857916" cy="264320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TextBox 12">
            <a:extLst>
              <a:ext uri="{FF2B5EF4-FFF2-40B4-BE49-F238E27FC236}">
                <a16:creationId xmlns:a16="http://schemas.microsoft.com/office/drawing/2014/main" id="{3876B9D0-9925-9D70-AE5C-F75B6B9CB9E7}"/>
              </a:ext>
            </a:extLst>
          </p:cNvPr>
          <p:cNvSpPr txBox="1"/>
          <p:nvPr/>
        </p:nvSpPr>
        <p:spPr>
          <a:xfrm>
            <a:off x="676275" y="5098291"/>
            <a:ext cx="8513406" cy="1477328"/>
          </a:xfrm>
          <a:prstGeom prst="rect">
            <a:avLst/>
          </a:prstGeom>
          <a:noFill/>
        </p:spPr>
        <p:txBody>
          <a:bodyPr wrap="square">
            <a:spAutoFit/>
          </a:bodyPr>
          <a:lstStyle/>
          <a:p>
            <a:r>
              <a:rPr lang="en-US" dirty="0"/>
              <a:t>Our solution ensures fair and inclusive compensation across all demographics. It provides actionable insights for HR and leadership to make informed decisions. By offering competitive pay practices, we help boost employee satisfaction and retention. The analysis aligns salaries with performance and market trends, optimizing cost efficiency. Additionally, it addresses pay disparities and mitigates legal risks, ensuring compliance.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15553"/>
          </a:xfrm>
        </p:spPr>
        <p:txBody>
          <a:bodyPr/>
          <a:lstStyle/>
          <a:p>
            <a:r>
              <a:rPr lang="en-IN" sz="4000" i="1" u="sng" dirty="0"/>
              <a:t>DATASET DESCRIPITION</a:t>
            </a:r>
          </a:p>
        </p:txBody>
      </p:sp>
      <p:graphicFrame>
        <p:nvGraphicFramePr>
          <p:cNvPr id="3" name="Diagram 2">
            <a:extLst>
              <a:ext uri="{FF2B5EF4-FFF2-40B4-BE49-F238E27FC236}">
                <a16:creationId xmlns:a16="http://schemas.microsoft.com/office/drawing/2014/main" id="{879E0C80-00EE-A1C9-DAF1-AC714DE4E4CF}"/>
              </a:ext>
            </a:extLst>
          </p:cNvPr>
          <p:cNvGraphicFramePr/>
          <p:nvPr/>
        </p:nvGraphicFramePr>
        <p:xfrm>
          <a:off x="3381356" y="928670"/>
          <a:ext cx="8143932" cy="5429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D952DAED-26E3-7319-88B1-DDA5596D092E}"/>
              </a:ext>
            </a:extLst>
          </p:cNvPr>
          <p:cNvSpPr txBox="1"/>
          <p:nvPr/>
        </p:nvSpPr>
        <p:spPr>
          <a:xfrm>
            <a:off x="684129" y="1295400"/>
            <a:ext cx="6100354" cy="1938992"/>
          </a:xfrm>
          <a:prstGeom prst="rect">
            <a:avLst/>
          </a:prstGeom>
          <a:noFill/>
        </p:spPr>
        <p:txBody>
          <a:bodyPr wrap="square">
            <a:spAutoFit/>
          </a:bodyPr>
          <a:lstStyle/>
          <a:p>
            <a:pPr>
              <a:buFont typeface="Wingdings" pitchFamily="2" charset="2"/>
              <a:buChar char="Ø"/>
            </a:pPr>
            <a:r>
              <a:rPr lang="en-US" sz="2400" b="1" i="1" dirty="0"/>
              <a:t>Employee raw data set – Kaggle</a:t>
            </a:r>
          </a:p>
          <a:p>
            <a:pPr>
              <a:buFont typeface="Wingdings" pitchFamily="2" charset="2"/>
              <a:buChar char="Ø"/>
            </a:pPr>
            <a:endParaRPr lang="en-US" sz="2400" b="1" i="1" dirty="0"/>
          </a:p>
          <a:p>
            <a:pPr>
              <a:buFont typeface="Wingdings" pitchFamily="2" charset="2"/>
              <a:buChar char="Ø"/>
            </a:pPr>
            <a:r>
              <a:rPr lang="en-US" sz="2400" b="1" i="1" dirty="0"/>
              <a:t>Total features – 9 features</a:t>
            </a:r>
          </a:p>
          <a:p>
            <a:endParaRPr lang="en-US" sz="2400" b="1" i="1" dirty="0"/>
          </a:p>
          <a:p>
            <a:pPr>
              <a:buFont typeface="Wingdings" pitchFamily="2" charset="2"/>
              <a:buChar char="Ø"/>
            </a:pPr>
            <a:r>
              <a:rPr lang="en-US" sz="2400" b="1" i="1" dirty="0"/>
              <a:t>Filtered features – 4 features</a:t>
            </a:r>
          </a:p>
        </p:txBody>
      </p:sp>
      <p:pic>
        <p:nvPicPr>
          <p:cNvPr id="6" name="object 6">
            <a:extLst>
              <a:ext uri="{FF2B5EF4-FFF2-40B4-BE49-F238E27FC236}">
                <a16:creationId xmlns:a16="http://schemas.microsoft.com/office/drawing/2014/main" id="{FCA7D091-447C-6153-50A2-08DBC3A95D6E}"/>
              </a:ext>
            </a:extLst>
          </p:cNvPr>
          <p:cNvPicPr/>
          <p:nvPr/>
        </p:nvPicPr>
        <p:blipFill>
          <a:blip r:embed="rId7" cstate="print"/>
          <a:stretch>
            <a:fillRect/>
          </a:stretch>
        </p:blipFill>
        <p:spPr>
          <a:xfrm>
            <a:off x="66675" y="3381373"/>
            <a:ext cx="2752725" cy="3419475"/>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i="1" u="sng" spc="15" dirty="0"/>
              <a:t>THE</a:t>
            </a:r>
            <a:r>
              <a:rPr sz="4250" i="1" u="sng" spc="20" dirty="0"/>
              <a:t> </a:t>
            </a:r>
            <a:r>
              <a:rPr lang="en-US" sz="4250" i="1" u="sng" spc="20" dirty="0"/>
              <a:t>"</a:t>
            </a:r>
            <a:r>
              <a:rPr sz="4250" i="1" u="sng" spc="10" dirty="0"/>
              <a:t>WOW</a:t>
            </a:r>
            <a:r>
              <a:rPr lang="en-US" sz="4250" i="1" u="sng" spc="10" dirty="0"/>
              <a:t>"</a:t>
            </a:r>
            <a:r>
              <a:rPr sz="4250" i="1" u="sng" spc="85" dirty="0"/>
              <a:t> </a:t>
            </a:r>
            <a:r>
              <a:rPr sz="4250" i="1" u="sng" spc="10" dirty="0"/>
              <a:t>IN</a:t>
            </a:r>
            <a:r>
              <a:rPr sz="4250" i="1" u="sng" spc="-5" dirty="0"/>
              <a:t> </a:t>
            </a:r>
            <a:r>
              <a:rPr sz="4250" i="1" u="sng" spc="15" dirty="0"/>
              <a:t>OUR</a:t>
            </a:r>
            <a:r>
              <a:rPr sz="4250" i="1" u="sng" spc="-10" dirty="0"/>
              <a:t> </a:t>
            </a:r>
            <a:r>
              <a:rPr sz="4250" i="1" u="sng" spc="20" dirty="0"/>
              <a:t>SOLUTION</a:t>
            </a:r>
            <a:endParaRPr sz="4250" i="1"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08250" y="1752600"/>
            <a:ext cx="8542867" cy="4124206"/>
          </a:xfrm>
          <a:prstGeom prst="rect">
            <a:avLst/>
          </a:prstGeom>
          <a:noFill/>
        </p:spPr>
        <p:txBody>
          <a:bodyPr wrap="square" rtlCol="0">
            <a:spAutoFit/>
          </a:bodyPr>
          <a:lstStyle/>
          <a:p>
            <a:pPr>
              <a:buFont typeface="Wingdings" pitchFamily="2" charset="2"/>
              <a:buChar char="v"/>
            </a:pPr>
            <a:r>
              <a:rPr lang="en-US" b="1" i="1" u="sng" dirty="0"/>
              <a:t>AI-Driven Insights</a:t>
            </a:r>
            <a:r>
              <a:rPr lang="en-US" dirty="0"/>
              <a:t>: Predictive analytics for future salary trends and personalized pay recommendations.</a:t>
            </a:r>
          </a:p>
          <a:p>
            <a:pPr>
              <a:buFont typeface="Wingdings" pitchFamily="2" charset="2"/>
              <a:buChar char="v"/>
            </a:pPr>
            <a:endParaRPr lang="en-US" dirty="0"/>
          </a:p>
          <a:p>
            <a:pPr>
              <a:buFont typeface="Wingdings" pitchFamily="2" charset="2"/>
              <a:buChar char="v"/>
            </a:pPr>
            <a:r>
              <a:rPr lang="en-US" b="1" dirty="0"/>
              <a:t> </a:t>
            </a:r>
            <a:r>
              <a:rPr lang="en-US" b="1" i="1" u="sng" dirty="0"/>
              <a:t>Real-Time Visualization</a:t>
            </a:r>
            <a:r>
              <a:rPr lang="en-US" dirty="0"/>
              <a:t>: Interactive dashboards for salary distribution and scenario analysis</a:t>
            </a:r>
          </a:p>
          <a:p>
            <a:pPr>
              <a:buFont typeface="Wingdings" pitchFamily="2" charset="2"/>
              <a:buChar char="v"/>
            </a:pPr>
            <a:endParaRPr lang="en-US" dirty="0"/>
          </a:p>
          <a:p>
            <a:pPr>
              <a:buFont typeface="Wingdings" pitchFamily="2" charset="2"/>
              <a:buChar char="v"/>
            </a:pPr>
            <a:r>
              <a:rPr lang="en-US" dirty="0"/>
              <a:t>.</a:t>
            </a:r>
            <a:r>
              <a:rPr lang="en-US" b="1" i="1" u="sng" dirty="0"/>
              <a:t>Fairness Metrics</a:t>
            </a:r>
            <a:r>
              <a:rPr lang="en-US" dirty="0"/>
              <a:t>: Tools to ensure pay equity and industry benchmarking.</a:t>
            </a:r>
          </a:p>
          <a:p>
            <a:pPr>
              <a:buFont typeface="Wingdings" pitchFamily="2" charset="2"/>
              <a:buChar char="v"/>
            </a:pPr>
            <a:endParaRPr lang="en-US" dirty="0"/>
          </a:p>
          <a:p>
            <a:pPr>
              <a:buFont typeface="Wingdings" pitchFamily="2" charset="2"/>
              <a:buChar char="v"/>
            </a:pPr>
            <a:r>
              <a:rPr lang="en-US" b="1" dirty="0"/>
              <a:t> </a:t>
            </a:r>
            <a:r>
              <a:rPr lang="en-US" b="1" i="1" u="sng" dirty="0"/>
              <a:t>Employee Integration</a:t>
            </a:r>
            <a:r>
              <a:rPr lang="en-US" dirty="0"/>
              <a:t>: Incorporating feedback and career path mapping</a:t>
            </a:r>
          </a:p>
          <a:p>
            <a:pPr>
              <a:buFont typeface="Wingdings" pitchFamily="2" charset="2"/>
              <a:buChar char="v"/>
            </a:pPr>
            <a:endParaRPr lang="en-US" dirty="0"/>
          </a:p>
          <a:p>
            <a:pPr>
              <a:buFont typeface="Wingdings" pitchFamily="2" charset="2"/>
              <a:buChar char="v"/>
            </a:pPr>
            <a:r>
              <a:rPr lang="en-US" b="1" dirty="0"/>
              <a:t> </a:t>
            </a:r>
            <a:r>
              <a:rPr lang="en-US" b="1" i="1" u="sng" dirty="0"/>
              <a:t>Automated Compliance</a:t>
            </a:r>
            <a:r>
              <a:rPr lang="en-US" dirty="0"/>
              <a:t>: Automatic checks for legal compliance and tax optimization.</a:t>
            </a:r>
          </a:p>
          <a:p>
            <a:pPr>
              <a:buFont typeface="Wingdings" pitchFamily="2" charset="2"/>
              <a:buChar char="v"/>
            </a:pPr>
            <a:endParaRPr lang="en-US" dirty="0"/>
          </a:p>
          <a:p>
            <a:pPr>
              <a:buFont typeface="Wingdings" pitchFamily="2" charset="2"/>
              <a:buChar char="v"/>
            </a:pPr>
            <a:r>
              <a:rPr lang="en-US" b="1" dirty="0"/>
              <a:t> </a:t>
            </a:r>
            <a:r>
              <a:rPr lang="en-US" b="1" i="1" u="sng" dirty="0"/>
              <a:t>HR Integration</a:t>
            </a:r>
            <a:r>
              <a:rPr lang="en-US" dirty="0"/>
              <a:t>: Seamless integration with other HR tools for a unified management system</a:t>
            </a:r>
            <a:r>
              <a:rPr lang="en-US" sz="2800"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297</TotalTime>
  <Words>887</Words>
  <Application>Microsoft Office PowerPoint</Application>
  <PresentationFormat>Widescreen</PresentationFormat>
  <Paragraphs>99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   SALARY DISCREPANCIES: Are there any significant discrepancies in salaries across different departments, job roles, or demographic groups (e.g., gender, race, age)? If so, what are the underlying causes?          [ Eg: department wise salary analysis]  PERFORMANCE- BASED PAY: To what extent is salary correlated with employee performance? Are high performers being adequately rewarded, and is there a clear link between performance and compensation?           [ Eg: the greatest example for performance based is hourly pay or         hourly rate analysis ]  EQUITY AND FAIRNESS PAY FOR EMPLOYEES :Are there any patterns of pay inequity that need to be addressed to ensure fair compensation practices? How does the organization’s pay structure support or hinder diversity and inclusion goals?         [ Eg: salary analysis based on gender is analyzed to ensure the fair compensation.]                </vt:lpstr>
      <vt:lpstr>PROJECT OVERVIEW</vt:lpstr>
      <vt:lpstr>WHO ARE THE END USERS?</vt:lpstr>
      <vt:lpstr>OUR SOLUTION AND ITS VALUE PROPOSITION                                 Techniques used for data analysis :                                  </vt:lpstr>
      <vt:lpstr>DATASET DESCRIPITION</vt:lpstr>
      <vt:lpstr>THE "WOW" IN OUR SOLUTION</vt:lpstr>
      <vt:lpstr>PowerPoint Presentation</vt:lpstr>
      <vt:lpstr>RESULTS:</vt:lpstr>
      <vt:lpstr>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Venil Raj</cp:lastModifiedBy>
  <cp:revision>15</cp:revision>
  <dcterms:created xsi:type="dcterms:W3CDTF">2024-03-29T15:07:22Z</dcterms:created>
  <dcterms:modified xsi:type="dcterms:W3CDTF">2024-08-30T18:04:22Z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