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4" d="100"/>
          <a:sy n="74" d="100"/>
        </p:scale>
        <p:origin x="-1044" y="-9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/>
          <p:nvPr/>
        </p:nvSpPr>
        <p:spPr>
          <a:xfrm rot="0" flipV="1">
            <a:off x="5410200" y="3810000"/>
            <a:ext cx="3733800" cy="904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5" name=""/>
          <p:cNvSpPr/>
          <p:nvPr/>
        </p:nvSpPr>
        <p:spPr>
          <a:xfrm rot="0" flipV="1">
            <a:off x="5410200" y="3897312"/>
            <a:ext cx="3733800" cy="192087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6" name=""/>
          <p:cNvSpPr/>
          <p:nvPr/>
        </p:nvSpPr>
        <p:spPr>
          <a:xfrm rot="0" flipV="1">
            <a:off x="5410200" y="4114800"/>
            <a:ext cx="3733800" cy="9525"/>
          </a:xfrm>
          <a:prstGeom prst="rect"/>
          <a:solidFill>
            <a:schemeClr val="accent2">
              <a:alpha val="65097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7" name=""/>
          <p:cNvSpPr/>
          <p:nvPr/>
        </p:nvSpPr>
        <p:spPr>
          <a:xfrm rot="0" flipV="1">
            <a:off x="5410200" y="4164012"/>
            <a:ext cx="1965325" cy="19050"/>
          </a:xfrm>
          <a:prstGeom prst="rect"/>
          <a:solidFill>
            <a:schemeClr val="accent2">
              <a:alpha val="59999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8" name=""/>
          <p:cNvSpPr/>
          <p:nvPr/>
        </p:nvSpPr>
        <p:spPr>
          <a:xfrm rot="0" flipV="1">
            <a:off x="5410200" y="4198937"/>
            <a:ext cx="1965325" cy="9525"/>
          </a:xfrm>
          <a:prstGeom prst="rect"/>
          <a:solidFill>
            <a:schemeClr val="accent2">
              <a:alpha val="65097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9" name=""/>
          <p:cNvSpPr/>
          <p:nvPr/>
        </p:nvSpPr>
        <p:spPr bwMode="white">
          <a:xfrm rot="0">
            <a:off x="5410200" y="3962400"/>
            <a:ext cx="3063875" cy="26987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0" name=""/>
          <p:cNvSpPr/>
          <p:nvPr/>
        </p:nvSpPr>
        <p:spPr bwMode="white">
          <a:xfrm rot="0">
            <a:off x="7377112" y="4060825"/>
            <a:ext cx="1600200" cy="36512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1" name=""/>
          <p:cNvSpPr/>
          <p:nvPr/>
        </p:nvSpPr>
        <p:spPr>
          <a:xfrm rot="0">
            <a:off x="0" y="3649662"/>
            <a:ext cx="9144000" cy="244475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2" name=""/>
          <p:cNvSpPr/>
          <p:nvPr/>
        </p:nvSpPr>
        <p:spPr>
          <a:xfrm rot="0">
            <a:off x="0" y="3675062"/>
            <a:ext cx="9144000" cy="1412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3" name=""/>
          <p:cNvSpPr/>
          <p:nvPr/>
        </p:nvSpPr>
        <p:spPr>
          <a:xfrm rot="0" flipV="1">
            <a:off x="6413500" y="3643312"/>
            <a:ext cx="2730500" cy="24765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4" name=""/>
          <p:cNvSpPr/>
          <p:nvPr/>
        </p:nvSpPr>
        <p:spPr>
          <a:xfrm rot="0">
            <a:off x="0" y="0"/>
            <a:ext cx="9144000" cy="3702050"/>
          </a:xfrm>
          <a:prstGeom prst="rect"/>
          <a:solidFill>
            <a:schemeClr val="l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7" name=""/>
          <p:cNvSpPr/>
          <p:nvPr>
            <p:ph type="dt" sz="half" idx="2"/>
          </p:nvPr>
        </p:nvSpPr>
        <p:spPr>
          <a:xfrm rot="0">
            <a:off x="6705600" y="4206875"/>
            <a:ext cx="960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608" name=""/>
          <p:cNvSpPr/>
          <p:nvPr>
            <p:ph type="ftr" sz="quarter" idx="3"/>
          </p:nvPr>
        </p:nvSpPr>
        <p:spPr>
          <a:xfrm rot="0">
            <a:off x="5410200" y="4205287"/>
            <a:ext cx="1295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609" name=""/>
          <p:cNvSpPr/>
          <p:nvPr>
            <p:ph type="sldNum" sz="quarter" idx="4"/>
          </p:nvPr>
        </p:nvSpPr>
        <p:spPr>
          <a:xfrm rot="0">
            <a:off x="8320087" y="1587"/>
            <a:ext cx="747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chemeClr val="lt1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chemeClr val="lt1"/>
              </a:solidFill>
              <a:latin typeface="Georgia" pitchFamily="18" charset="0"/>
            </a:endParaRPr>
          </a:p>
        </p:txBody>
      </p:sp>
      <p:sp>
        <p:nvSpPr>
          <p:cNvPr id="1048611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algn="l" indent="0" marL="64008">
              <a:buNone/>
              <a:defRPr sz="24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0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baseline="0" b="1" cap="none" sz="430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algn="tl" blurRad="38100" dir="540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indent="0" marL="45720">
              <a:buNone/>
              <a:defRPr b="0" sz="21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/>
          <p:cNvSpPr/>
          <p:nvPr/>
        </p:nvSpPr>
        <p:spPr>
          <a:xfrm rot="0">
            <a:off x="0" y="366712"/>
            <a:ext cx="9144000" cy="84137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1" name=""/>
          <p:cNvSpPr/>
          <p:nvPr/>
        </p:nvSpPr>
        <p:spPr>
          <a:xfrm rot="0">
            <a:off x="0" y="0"/>
            <a:ext cx="9144000" cy="311150"/>
          </a:xfrm>
          <a:prstGeom prst="rect"/>
          <a:solidFill>
            <a:schemeClr val="l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2" name=""/>
          <p:cNvSpPr/>
          <p:nvPr/>
        </p:nvSpPr>
        <p:spPr>
          <a:xfrm rot="0">
            <a:off x="0" y="307975"/>
            <a:ext cx="9144000" cy="92075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3" name=""/>
          <p:cNvSpPr/>
          <p:nvPr/>
        </p:nvSpPr>
        <p:spPr>
          <a:xfrm rot="0" flipV="1">
            <a:off x="5410200" y="360362"/>
            <a:ext cx="3733800" cy="904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4" name=""/>
          <p:cNvSpPr/>
          <p:nvPr/>
        </p:nvSpPr>
        <p:spPr>
          <a:xfrm rot="0" flipV="1">
            <a:off x="5410200" y="439737"/>
            <a:ext cx="3733800" cy="180975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5" name=""/>
          <p:cNvSpPr/>
          <p:nvPr/>
        </p:nvSpPr>
        <p:spPr bwMode="white">
          <a:xfrm rot="0">
            <a:off x="5407025" y="496887"/>
            <a:ext cx="3063875" cy="28575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6" name=""/>
          <p:cNvSpPr/>
          <p:nvPr/>
        </p:nvSpPr>
        <p:spPr bwMode="white">
          <a:xfrm rot="0">
            <a:off x="7373937" y="588962"/>
            <a:ext cx="1600200" cy="36512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7" name=""/>
          <p:cNvSpPr/>
          <p:nvPr/>
        </p:nvSpPr>
        <p:spPr bwMode="invGray">
          <a:xfrm rot="0">
            <a:off x="9085262" y="-1587"/>
            <a:ext cx="57150" cy="620712"/>
          </a:xfrm>
          <a:prstGeom prst="rect"/>
          <a:solidFill>
            <a:srgbClr val="FFFFFF">
              <a:alpha val="6509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8" name=""/>
          <p:cNvSpPr/>
          <p:nvPr/>
        </p:nvSpPr>
        <p:spPr bwMode="invGray">
          <a:xfrm rot="0">
            <a:off x="9043988" y="-1587"/>
            <a:ext cx="28575" cy="620712"/>
          </a:xfrm>
          <a:prstGeom prst="rect"/>
          <a:solidFill>
            <a:srgbClr val="FFFFFF">
              <a:alpha val="6509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9" name=""/>
          <p:cNvSpPr/>
          <p:nvPr/>
        </p:nvSpPr>
        <p:spPr bwMode="invGray">
          <a:xfrm rot="0">
            <a:off x="9024938" y="-1587"/>
            <a:ext cx="9525" cy="620712"/>
          </a:xfrm>
          <a:prstGeom prst="rect"/>
          <a:solidFill>
            <a:srgbClr val="FFFFFF">
              <a:alpha val="5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20" name=""/>
          <p:cNvSpPr/>
          <p:nvPr/>
        </p:nvSpPr>
        <p:spPr bwMode="invGray">
          <a:xfrm rot="0">
            <a:off x="8975725" y="-1587"/>
            <a:ext cx="26987" cy="620712"/>
          </a:xfrm>
          <a:prstGeom prst="rect"/>
          <a:solidFill>
            <a:srgbClr val="FFFFFF">
              <a:alpha val="3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21" name=""/>
          <p:cNvSpPr/>
          <p:nvPr/>
        </p:nvSpPr>
        <p:spPr bwMode="invGray">
          <a:xfrm rot="0">
            <a:off x="8915400" y="0"/>
            <a:ext cx="55562" cy="585787"/>
          </a:xfrm>
          <a:prstGeom prst="rect"/>
          <a:solidFill>
            <a:srgbClr val="FFFFFF">
              <a:alpha val="2000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22" name=""/>
          <p:cNvSpPr/>
          <p:nvPr/>
        </p:nvSpPr>
        <p:spPr bwMode="invGray">
          <a:xfrm rot="0">
            <a:off x="8874125" y="0"/>
            <a:ext cx="7937" cy="585787"/>
          </a:xfrm>
          <a:prstGeom prst="rect"/>
          <a:solidFill>
            <a:srgbClr val="FFFFFF">
              <a:alpha val="30196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25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726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27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732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1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indent="0" marL="45720">
              <a:buNone/>
              <a:defRPr b="1" sz="190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indent="0" marL="45720">
              <a:buNone/>
              <a:defRPr b="1" sz="190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baseline="0" b="0" cap="none" sz="4000" i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"/>
          <p:cNvSpPr/>
          <p:nvPr/>
        </p:nvSpPr>
        <p:spPr>
          <a:xfrm rot="0">
            <a:off x="0" y="366712"/>
            <a:ext cx="9144000" cy="84137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2" name=""/>
          <p:cNvSpPr/>
          <p:nvPr/>
        </p:nvSpPr>
        <p:spPr>
          <a:xfrm rot="0">
            <a:off x="0" y="0"/>
            <a:ext cx="9144000" cy="311150"/>
          </a:xfrm>
          <a:prstGeom prst="rect"/>
          <a:solidFill>
            <a:schemeClr val="l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3" name=""/>
          <p:cNvSpPr/>
          <p:nvPr/>
        </p:nvSpPr>
        <p:spPr>
          <a:xfrm rot="0">
            <a:off x="0" y="307975"/>
            <a:ext cx="9144000" cy="92075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4" name=""/>
          <p:cNvSpPr/>
          <p:nvPr/>
        </p:nvSpPr>
        <p:spPr>
          <a:xfrm rot="0" flipV="1">
            <a:off x="5410200" y="360362"/>
            <a:ext cx="3733800" cy="904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5" name=""/>
          <p:cNvSpPr/>
          <p:nvPr/>
        </p:nvSpPr>
        <p:spPr>
          <a:xfrm rot="0" flipV="1">
            <a:off x="5410200" y="439737"/>
            <a:ext cx="3733800" cy="180975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6" name=""/>
          <p:cNvSpPr/>
          <p:nvPr/>
        </p:nvSpPr>
        <p:spPr bwMode="white">
          <a:xfrm rot="0">
            <a:off x="5407025" y="496887"/>
            <a:ext cx="3063875" cy="28575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7" name=""/>
          <p:cNvSpPr/>
          <p:nvPr/>
        </p:nvSpPr>
        <p:spPr bwMode="white">
          <a:xfrm rot="0">
            <a:off x="7373937" y="588962"/>
            <a:ext cx="1600200" cy="36512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8" name=""/>
          <p:cNvSpPr/>
          <p:nvPr/>
        </p:nvSpPr>
        <p:spPr bwMode="invGray">
          <a:xfrm rot="0">
            <a:off x="9085262" y="-1587"/>
            <a:ext cx="57150" cy="620712"/>
          </a:xfrm>
          <a:prstGeom prst="rect"/>
          <a:solidFill>
            <a:srgbClr val="FFFFFF">
              <a:alpha val="6509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99" name=""/>
          <p:cNvSpPr/>
          <p:nvPr/>
        </p:nvSpPr>
        <p:spPr bwMode="invGray">
          <a:xfrm rot="0">
            <a:off x="9043988" y="-1587"/>
            <a:ext cx="28575" cy="620712"/>
          </a:xfrm>
          <a:prstGeom prst="rect"/>
          <a:solidFill>
            <a:srgbClr val="FFFFFF">
              <a:alpha val="6509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00" name=""/>
          <p:cNvSpPr/>
          <p:nvPr/>
        </p:nvSpPr>
        <p:spPr bwMode="invGray">
          <a:xfrm rot="0">
            <a:off x="9024938" y="-1587"/>
            <a:ext cx="9525" cy="620712"/>
          </a:xfrm>
          <a:prstGeom prst="rect"/>
          <a:solidFill>
            <a:srgbClr val="FFFFFF">
              <a:alpha val="5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01" name=""/>
          <p:cNvSpPr/>
          <p:nvPr/>
        </p:nvSpPr>
        <p:spPr bwMode="invGray">
          <a:xfrm rot="0">
            <a:off x="8975725" y="-1587"/>
            <a:ext cx="26987" cy="620712"/>
          </a:xfrm>
          <a:prstGeom prst="rect"/>
          <a:solidFill>
            <a:srgbClr val="FFFFFF">
              <a:alpha val="3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02" name=""/>
          <p:cNvSpPr/>
          <p:nvPr/>
        </p:nvSpPr>
        <p:spPr bwMode="invGray">
          <a:xfrm rot="0">
            <a:off x="8915400" y="0"/>
            <a:ext cx="55562" cy="585787"/>
          </a:xfrm>
          <a:prstGeom prst="rect"/>
          <a:solidFill>
            <a:srgbClr val="FFFFFF">
              <a:alpha val="2000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03" name=""/>
          <p:cNvSpPr/>
          <p:nvPr/>
        </p:nvSpPr>
        <p:spPr bwMode="invGray">
          <a:xfrm rot="0">
            <a:off x="8874125" y="0"/>
            <a:ext cx="7937" cy="585787"/>
          </a:xfrm>
          <a:prstGeom prst="rect"/>
          <a:solidFill>
            <a:srgbClr val="FFFFFF">
              <a:alpha val="30196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06" name=""/>
          <p:cNvSpPr/>
          <p:nvPr>
            <p:ph type="dt" sz="half" idx="2"/>
          </p:nvPr>
        </p:nvSpPr>
        <p:spPr>
          <a:xfrm rot="0">
            <a:off x="6583362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707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708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b="1"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9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indent="0" marL="9144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anchor="t" lIns="45720" rIns="45720" tIns="0" vert="vert270"/>
          <a:lstStyle>
            <a:lvl1pPr algn="ctr">
              <a:buNone/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2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algn="tl" blurRad="57150" dir="4800000" dist="31750" rotWithShape="0">
              <a:srgbClr val="000000">
                <a:alpha val="2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rIns="45720" tIns="0"/>
          <a:lstStyle>
            <a:lvl1pPr indent="0" marL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0" y="366712"/>
            <a:ext cx="9144000" cy="84137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77" name=""/>
          <p:cNvSpPr/>
          <p:nvPr/>
        </p:nvSpPr>
        <p:spPr>
          <a:xfrm rot="0">
            <a:off x="0" y="0"/>
            <a:ext cx="9144000" cy="311150"/>
          </a:xfrm>
          <a:prstGeom prst="rect"/>
          <a:solidFill>
            <a:schemeClr val="l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78" name=""/>
          <p:cNvSpPr/>
          <p:nvPr/>
        </p:nvSpPr>
        <p:spPr>
          <a:xfrm rot="0">
            <a:off x="0" y="307975"/>
            <a:ext cx="9144000" cy="92075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79" name=""/>
          <p:cNvSpPr/>
          <p:nvPr/>
        </p:nvSpPr>
        <p:spPr>
          <a:xfrm rot="0" flipV="1">
            <a:off x="5410200" y="360362"/>
            <a:ext cx="3733800" cy="904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0" name=""/>
          <p:cNvSpPr/>
          <p:nvPr/>
        </p:nvSpPr>
        <p:spPr>
          <a:xfrm rot="0" flipV="1">
            <a:off x="5410200" y="439737"/>
            <a:ext cx="3733800" cy="180975"/>
          </a:xfrm>
          <a:prstGeom prst="rect"/>
          <a:solidFill>
            <a:schemeClr val="accent2">
              <a:alpha val="50195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1" name=""/>
          <p:cNvSpPr/>
          <p:nvPr/>
        </p:nvSpPr>
        <p:spPr bwMode="white">
          <a:xfrm rot="0">
            <a:off x="5407025" y="496887"/>
            <a:ext cx="3063875" cy="28575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2" name=""/>
          <p:cNvSpPr/>
          <p:nvPr/>
        </p:nvSpPr>
        <p:spPr bwMode="white">
          <a:xfrm rot="0">
            <a:off x="7373937" y="588962"/>
            <a:ext cx="1600200" cy="36512"/>
          </a:xfrm>
          <a:prstGeom prst="round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3" name=""/>
          <p:cNvSpPr/>
          <p:nvPr/>
        </p:nvSpPr>
        <p:spPr bwMode="invGray">
          <a:xfrm rot="0">
            <a:off x="9085262" y="-1587"/>
            <a:ext cx="57150" cy="620712"/>
          </a:xfrm>
          <a:prstGeom prst="rect"/>
          <a:solidFill>
            <a:srgbClr val="FFFFFF">
              <a:alpha val="6509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4" name=""/>
          <p:cNvSpPr/>
          <p:nvPr/>
        </p:nvSpPr>
        <p:spPr bwMode="invGray">
          <a:xfrm rot="0">
            <a:off x="9043988" y="-1587"/>
            <a:ext cx="28575" cy="620712"/>
          </a:xfrm>
          <a:prstGeom prst="rect"/>
          <a:solidFill>
            <a:srgbClr val="FFFFFF">
              <a:alpha val="6509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5" name=""/>
          <p:cNvSpPr/>
          <p:nvPr/>
        </p:nvSpPr>
        <p:spPr bwMode="invGray">
          <a:xfrm rot="0">
            <a:off x="9024938" y="-1587"/>
            <a:ext cx="9525" cy="620712"/>
          </a:xfrm>
          <a:prstGeom prst="rect"/>
          <a:solidFill>
            <a:srgbClr val="FFFFFF">
              <a:alpha val="5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6" name=""/>
          <p:cNvSpPr/>
          <p:nvPr/>
        </p:nvSpPr>
        <p:spPr bwMode="invGray">
          <a:xfrm rot="0">
            <a:off x="8975725" y="-1587"/>
            <a:ext cx="26987" cy="620712"/>
          </a:xfrm>
          <a:prstGeom prst="rect"/>
          <a:solidFill>
            <a:srgbClr val="FFFFFF">
              <a:alpha val="3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7" name=""/>
          <p:cNvSpPr/>
          <p:nvPr/>
        </p:nvSpPr>
        <p:spPr bwMode="invGray">
          <a:xfrm rot="0">
            <a:off x="8915400" y="0"/>
            <a:ext cx="55562" cy="585787"/>
          </a:xfrm>
          <a:prstGeom prst="rect"/>
          <a:solidFill>
            <a:srgbClr val="FFFFFF">
              <a:alpha val="2000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8" name=""/>
          <p:cNvSpPr/>
          <p:nvPr/>
        </p:nvSpPr>
        <p:spPr bwMode="invGray">
          <a:xfrm rot="0">
            <a:off x="8874125" y="0"/>
            <a:ext cx="7937" cy="585787"/>
          </a:xfrm>
          <a:prstGeom prst="rect"/>
          <a:solidFill>
            <a:srgbClr val="FFFFFF">
              <a:alpha val="30196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9" name=""/>
          <p:cNvSpPr/>
          <p:nvPr>
            <p:ph type="title" sz="full" idx="0"/>
          </p:nvPr>
        </p:nvSpPr>
        <p:spPr>
          <a:xfrm rot="0">
            <a:off x="457200" y="1143000"/>
            <a:ext cx="82296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457200" y="2249487"/>
            <a:ext cx="8229600" cy="43243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91" name=""/>
          <p:cNvSpPr/>
          <p:nvPr>
            <p:ph type="dt" sz="half" idx="2"/>
          </p:nvPr>
        </p:nvSpPr>
        <p:spPr>
          <a:xfrm rot="0">
            <a:off x="6586537" y="612775"/>
            <a:ext cx="9572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800" lang="en-US">
                <a:solidFill>
                  <a:schemeClr val="accent2"/>
                </a:solidFill>
                <a:latin typeface="Georgia" pitchFamily="18" charset="0"/>
              </a:rPr>
              <a:pPr eaLnBrk="1" hangingPunct="1" latinLnBrk="1" lvl="0"/>
            </a:fld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2" name=""/>
          <p:cNvSpPr/>
          <p:nvPr>
            <p:ph type="ftr" sz="quarter" idx="3"/>
          </p:nvPr>
        </p:nvSpPr>
        <p:spPr>
          <a:xfrm rot="0">
            <a:off x="5257800" y="612775"/>
            <a:ext cx="13255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endParaRPr altLang="en-US" sz="800" lang="en-US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048593" name=""/>
          <p:cNvSpPr/>
          <p:nvPr>
            <p:ph type="sldNum" sz="quarter" idx="4"/>
          </p:nvPr>
        </p:nvSpPr>
        <p:spPr>
          <a:xfrm rot="0">
            <a:off x="8174037" y="1587"/>
            <a:ext cx="762000" cy="3667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lang="en-US">
                <a:solidFill>
                  <a:srgbClr val="FFFFFF"/>
                </a:solidFill>
                <a:latin typeface="Georgia" pitchFamily="18" charset="0"/>
              </a:rPr>
              <a:pPr algn="r" eaLnBrk="1" hangingPunct="1" latinLnBrk="1" lvl="0"/>
            </a:fld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algn="l" eaLnBrk="0" fontAlgn="base" hangingPunct="0" indent="-255588" marL="365125" rtl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46063" marL="657225" rtl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algn="l" eaLnBrk="0" fontAlgn="base" hangingPunct="0" indent="-219075" marL="922338" rtl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algn="l" eaLnBrk="0" fontAlgn="base" hangingPunct="0" indent="-200025" marL="1179513" rtl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algn="l" eaLnBrk="0" fontAlgn="base" hangingPunct="0" indent="-182563" marL="1389063" rtl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algn="l" eaLnBrk="1" hangingPunct="1" indent="-182880" latinLnBrk="0" marL="1609344" rtl="0">
        <a:spcBef>
          <a:spcPts val="300"/>
        </a:spcBef>
        <a:buClr>
          <a:schemeClr val="accent3"/>
        </a:buClr>
        <a:buFont typeface="Georgia"/>
        <a:buChar char="▫"/>
        <a:defRPr sz="1800" kern="1200" kumimoji="0">
          <a:solidFill>
            <a:schemeClr val="accent3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chemeClr val="accent3"/>
        </a:buClr>
        <a:buFont typeface="Georgia"/>
        <a:buChar char="▫"/>
        <a:defRPr sz="1600" kern="1200" kumimoji="0">
          <a:solidFill>
            <a:schemeClr val="accent3"/>
          </a:solidFill>
          <a:latin typeface="+mn-lt"/>
          <a:ea typeface="+mn-ea"/>
          <a:cs typeface="+mn-cs"/>
        </a:defRPr>
      </a:lvl7pPr>
      <a:lvl8pPr algn="l" eaLnBrk="1" hangingPunct="1" indent="-182880" latinLnBrk="0" marL="2029968" rtl="0">
        <a:spcBef>
          <a:spcPts val="300"/>
        </a:spcBef>
        <a:buClr>
          <a:schemeClr val="accent3"/>
        </a:buClr>
        <a:buFont typeface="Georgia"/>
        <a:buChar char="◦"/>
        <a:defRPr sz="1500" kern="1200" kumimoji="0">
          <a:solidFill>
            <a:schemeClr val="accent3"/>
          </a:solidFill>
          <a:latin typeface="+mn-lt"/>
          <a:ea typeface="+mn-ea"/>
          <a:cs typeface="+mn-cs"/>
        </a:defRPr>
      </a:lvl8pPr>
      <a:lvl9pPr algn="l" eaLnBrk="1" hangingPunct="1" indent="-182880" latinLnBrk="0" marL="2240280" rtl="0">
        <a:spcBef>
          <a:spcPts val="300"/>
        </a:spcBef>
        <a:buClr>
          <a:schemeClr val="accent3"/>
        </a:buClr>
        <a:buFont typeface="Georgia"/>
        <a:buChar char="◦"/>
        <a:defRPr baseline="0" sz="1400" kern="1200" kumimoji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ctrTitle" sz="full" idx="6"/>
          </p:nvPr>
        </p:nvSpPr>
        <p:spPr>
          <a:xfrm rot="0">
            <a:off x="457200" y="2401887"/>
            <a:ext cx="8458200" cy="14700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4000"/>
            </a:lvl1pPr>
          </a:lstStyle>
          <a:p>
            <a:pPr eaLnBrk="1" hangingPunct="1" latinLnBrk="1" lvl="0"/>
            <a:r>
              <a:rPr altLang="en-US" sz="4400" lang="en-US">
                <a:solidFill>
                  <a:schemeClr val="lt1"/>
                </a:solidFill>
              </a:rPr>
              <a:t>DISTRIBUSI FREKUENSI</a:t>
            </a:r>
          </a:p>
        </p:txBody>
      </p:sp>
      <p:sp>
        <p:nvSpPr>
          <p:cNvPr id="1048613" name=""/>
          <p:cNvSpPr/>
          <p:nvPr>
            <p:ph type="subTitle" sz="full" idx="7"/>
          </p:nvPr>
        </p:nvSpPr>
        <p:spPr>
          <a:xfrm rot="0">
            <a:off x="457200" y="3900487"/>
            <a:ext cx="4953000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109537">
              <a:buNone/>
              <a:defRPr sz="2800">
                <a:solidFill>
                  <a:schemeClr val="dk1"/>
                </a:solidFill>
              </a:defRPr>
            </a:lvl1pPr>
            <a:lvl2pPr algn="ctr" marL="411162">
              <a:buNone/>
            </a:lvl2pPr>
            <a:lvl3pPr algn="ctr" marL="703262">
              <a:buNone/>
            </a:lvl3pPr>
            <a:lvl4pPr algn="ctr" marL="979487">
              <a:buNone/>
            </a:lvl4pPr>
            <a:lvl5pPr algn="ctr" marL="1206500">
              <a:buNone/>
            </a:lvl5pPr>
          </a:lstStyle>
          <a:p>
            <a:pPr algn="l" eaLnBrk="1" hangingPunct="1" indent="0" latinLnBrk="1" lvl="0" marL="63500"/>
            <a:r>
              <a:rPr altLang="en-US" sz="2400" lang="en-US">
                <a:solidFill>
                  <a:schemeClr val="lt2"/>
                </a:solidFill>
              </a:rPr>
              <a:t>Oleh: Septi Ariadi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"/>
          <p:cNvSpPr/>
          <p:nvPr>
            <p:ph type="title" sz="full" idx="0"/>
          </p:nvPr>
        </p:nvSpPr>
        <p:spPr>
          <a:xfrm rot="0">
            <a:off x="304800" y="457200"/>
            <a:ext cx="8229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Trebuchet MS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Soal Latihan</a:t>
            </a:r>
          </a:p>
        </p:txBody>
      </p:sp>
      <p:sp>
        <p:nvSpPr>
          <p:cNvPr id="1048688" name=""/>
          <p:cNvSpPr/>
          <p:nvPr>
            <p:ph sz="full" idx="1"/>
          </p:nvPr>
        </p:nvSpPr>
        <p:spPr>
          <a:xfrm rot="0">
            <a:off x="457200" y="1981200"/>
            <a:ext cx="8229600" cy="45926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just" eaLnBrk="1" hangingPunct="1" indent="-623887" latinLnBrk="1" lvl="0" marL="623887">
              <a:buClr>
                <a:schemeClr val="dk1"/>
              </a:buClr>
              <a:buSzPct val="90000"/>
              <a:buFont typeface="Trebuchet MS" pitchFamily="34" charset="0"/>
              <a:buAutoNum type="arabicPeriod" startAt="1"/>
            </a:pPr>
            <a:r>
              <a:rPr altLang="en-US" sz="2600" lang="en-US">
                <a:latin typeface="Calibri" pitchFamily="34" charset="0"/>
              </a:rPr>
              <a:t>Uraikan beberapa definisi statistik (menurut beberapa ahli statistik ) dan berikan kesimpulan!</a:t>
            </a:r>
          </a:p>
          <a:p>
            <a:pPr algn="just" eaLnBrk="1" hangingPunct="1" indent="-623887" latinLnBrk="1" lvl="0" marL="623887">
              <a:buClr>
                <a:schemeClr val="dk1"/>
              </a:buClr>
              <a:buSzPct val="90000"/>
              <a:buFont typeface="Trebuchet MS" pitchFamily="34" charset="0"/>
              <a:buAutoNum type="arabicPeriod" startAt="1"/>
            </a:pPr>
            <a:r>
              <a:rPr altLang="en-US" sz="2600" lang="en-US">
                <a:latin typeface="Calibri" pitchFamily="34" charset="0"/>
              </a:rPr>
              <a:t>Buatlah ringkasan (dalam bentuk skema) pemahaman anda tentang  statistik, jenisnya dan kajian-kajiannya!</a:t>
            </a:r>
          </a:p>
          <a:p>
            <a:pPr algn="just" eaLnBrk="1" hangingPunct="1" indent="-623887" latinLnBrk="1" lvl="0" marL="623887">
              <a:buClr>
                <a:schemeClr val="dk1"/>
              </a:buClr>
              <a:buSzPct val="90000"/>
              <a:buFont typeface="Trebuchet MS" pitchFamily="34" charset="0"/>
              <a:buAutoNum type="arabicPeriod" startAt="1"/>
            </a:pPr>
            <a:r>
              <a:rPr altLang="en-US" sz="2600" lang="en-US">
                <a:latin typeface="Calibri" pitchFamily="34" charset="0"/>
              </a:rPr>
              <a:t>Kemukakan alur metodologi statistik dan berikan contoh konkrit!</a:t>
            </a:r>
          </a:p>
          <a:p>
            <a:pPr algn="just" eaLnBrk="1" hangingPunct="1" indent="-623887" latinLnBrk="1" lvl="0" marL="623887">
              <a:buClr>
                <a:schemeClr val="dk1"/>
              </a:buClr>
              <a:buSzPct val="90000"/>
              <a:buFont typeface="Trebuchet MS" pitchFamily="34" charset="0"/>
              <a:buAutoNum type="arabicPeriod" startAt="1"/>
            </a:pPr>
            <a:r>
              <a:rPr altLang="en-US" sz="2600" lang="en-US">
                <a:latin typeface="Calibri" pitchFamily="34" charset="0"/>
              </a:rPr>
              <a:t>Bagaimana proses pengukuran dilakukan sampai dengan diperoleh data, berikan contoh konkrit!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title" sz="full" idx="0"/>
          </p:nvPr>
        </p:nvSpPr>
        <p:spPr>
          <a:xfrm rot="0">
            <a:off x="457200" y="685800"/>
            <a:ext cx="8229600" cy="533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Trebuchet MS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endParaRPr altLang="en-US" sz="3600" lang="en-US"/>
          </a:p>
        </p:txBody>
      </p:sp>
      <p:sp>
        <p:nvSpPr>
          <p:cNvPr id="1048690" name=""/>
          <p:cNvSpPr/>
          <p:nvPr>
            <p:ph sz="full" idx="1"/>
          </p:nvPr>
        </p:nvSpPr>
        <p:spPr>
          <a:xfrm rot="0">
            <a:off x="457200" y="1371600"/>
            <a:ext cx="8229600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ct val="90000"/>
              <a:buNone/>
            </a:pPr>
            <a:r>
              <a:rPr altLang="en-US" sz="2200" lang="en-US">
                <a:latin typeface="Calibri" pitchFamily="34" charset="0"/>
              </a:rPr>
              <a:t>5. </a:t>
            </a:r>
            <a:r>
              <a:rPr altLang="en-US" sz="2200" lang="id-ID">
                <a:latin typeface="Calibri" pitchFamily="34" charset="0"/>
              </a:rPr>
              <a:t>	</a:t>
            </a:r>
            <a:r>
              <a:rPr altLang="en-US" sz="2000" lang="en-US">
                <a:latin typeface="Calibri" pitchFamily="34" charset="0"/>
              </a:rPr>
              <a:t>Berikut tersaji data tentang lama migran yang bekerja di sektor informal (PKL) tinggal di kota Surabaya. Lama tinggal dinyatakan dalam satuan bulan</a:t>
            </a:r>
            <a:r>
              <a:rPr altLang="en-US" sz="2200" lang="en-US">
                <a:latin typeface="Calibri" pitchFamily="34" charset="0"/>
              </a:rPr>
              <a:t>. </a:t>
            </a:r>
          </a:p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ct val="90000"/>
              <a:buNone/>
            </a:pPr>
            <a:endParaRPr altLang="en-US" sz="2200" lang="en-US">
              <a:latin typeface="Calibri" pitchFamily="34" charset="0"/>
            </a:endParaRPr>
          </a:p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2200" lang="en-US">
                <a:latin typeface="Calibri" pitchFamily="34" charset="0"/>
              </a:rPr>
              <a:t>	</a:t>
            </a:r>
            <a:r>
              <a:rPr altLang="en-US" sz="1800" lang="en-US">
                <a:latin typeface="Calibri" pitchFamily="34" charset="0"/>
              </a:rPr>
              <a:t>68    62    64    69     64    61    65    64     62    58    62    63    62   64                                            65    64    63    64     65    62    66    65     70    69    72    63    64   62       </a:t>
            </a:r>
          </a:p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800" lang="en-US">
                <a:latin typeface="Calibri" pitchFamily="34" charset="0"/>
              </a:rPr>
              <a:t>	69    61    60    65     61    60    60    60     65    66    67    78    65   70</a:t>
            </a:r>
          </a:p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800" lang="en-US">
                <a:latin typeface="Calibri" pitchFamily="34" charset="0"/>
              </a:rPr>
              <a:t>          70    71    70    72     73    65    66    70</a:t>
            </a:r>
          </a:p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2200" i="1" lang="en-US">
                <a:latin typeface="Calibri" pitchFamily="34" charset="0"/>
              </a:rPr>
              <a:t>	</a:t>
            </a:r>
            <a:r>
              <a:rPr altLang="en-US" sz="1800" i="1" lang="en-US">
                <a:latin typeface="Calibri" pitchFamily="34" charset="0"/>
              </a:rPr>
              <a:t>(Sumber data :  data rekaan) </a:t>
            </a:r>
          </a:p>
          <a:p>
            <a:pPr eaLnBrk="1" hangingPunct="1" indent="-623887" latinLnBrk="1" lvl="0" marL="623887">
              <a:lnSpc>
                <a:spcPct val="90000"/>
              </a:lnSpc>
              <a:spcBef>
                <a:spcPct val="0"/>
              </a:spcBef>
              <a:buNone/>
            </a:pPr>
            <a:endParaRPr altLang="en-US" sz="1200" lang="en-US">
              <a:latin typeface="Calibri" pitchFamily="34" charset="0"/>
            </a:endParaRPr>
          </a:p>
          <a:p>
            <a:pPr eaLnBrk="1" hangingPunct="1" indent="-457199" latinLnBrk="1" lvl="1" marL="858837">
              <a:lnSpc>
                <a:spcPct val="90000"/>
              </a:lnSpc>
              <a:spcBef>
                <a:spcPct val="0"/>
              </a:spcBef>
              <a:buFont typeface="Trebuchet MS" pitchFamily="34" charset="0"/>
              <a:buAutoNum type="alphaLcParenR" startAt="1"/>
            </a:pPr>
            <a:r>
              <a:rPr altLang="en-US" sz="2000" lang="en-US">
                <a:solidFill>
                  <a:schemeClr val="dk1"/>
                </a:solidFill>
                <a:latin typeface="Calibri" pitchFamily="34" charset="0"/>
              </a:rPr>
              <a:t>Sajikan data tersebut dalam bentuk tabel distribusi frekuensi bergolong secara lengkap</a:t>
            </a:r>
          </a:p>
          <a:p>
            <a:pPr eaLnBrk="1" hangingPunct="1" indent="-457199" latinLnBrk="1" lvl="1" marL="858837">
              <a:lnSpc>
                <a:spcPct val="90000"/>
              </a:lnSpc>
              <a:spcBef>
                <a:spcPct val="0"/>
              </a:spcBef>
              <a:buFont typeface="Trebuchet MS" pitchFamily="34" charset="0"/>
              <a:buAutoNum type="alphaLcParenR" startAt="1"/>
            </a:pPr>
            <a:r>
              <a:rPr altLang="en-US" sz="2000" lang="en-US">
                <a:solidFill>
                  <a:schemeClr val="dk1"/>
                </a:solidFill>
                <a:latin typeface="Calibri" pitchFamily="34" charset="0"/>
              </a:rPr>
              <a:t>Kemukakan kesimpulan anda dan lakukan interpretasi untuk memaknai data yang telah anda tampilkan!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title" sz="full" idx="0"/>
          </p:nvPr>
        </p:nvSpPr>
        <p:spPr>
          <a:xfrm rot="0">
            <a:off x="381000" y="381000"/>
            <a:ext cx="8229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Trebuchet MS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>
                <a:latin typeface="Times New Roman" pitchFamily="18" charset="0"/>
                <a:ea typeface="Times New Roman" pitchFamily="18" charset="0"/>
              </a:rPr>
              <a:t>Pengertian</a:t>
            </a:r>
          </a:p>
        </p:txBody>
      </p:sp>
      <p:sp>
        <p:nvSpPr>
          <p:cNvPr id="1048615" name=""/>
          <p:cNvSpPr/>
          <p:nvPr>
            <p:ph sz="full" idx="1"/>
          </p:nvPr>
        </p:nvSpPr>
        <p:spPr>
          <a:xfrm rot="0">
            <a:off x="228600" y="1524000"/>
            <a:ext cx="8458200" cy="50498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sz="2600" lang="fi-FI">
                <a:latin typeface="Calibri" pitchFamily="34" charset="0"/>
              </a:rPr>
              <a:t>	</a:t>
            </a:r>
            <a:r>
              <a:rPr altLang="en-US" b="1" sz="2600" lang="fi-FI">
                <a:latin typeface="Calibri" pitchFamily="34" charset="0"/>
              </a:rPr>
              <a:t>Definisi :</a:t>
            </a:r>
            <a:r>
              <a:rPr altLang="en-US" sz="2600" lang="fi-FI">
                <a:latin typeface="Calibri" pitchFamily="34" charset="0"/>
              </a:rPr>
              <a:t> </a:t>
            </a:r>
          </a:p>
          <a:p>
            <a:pPr eaLnBrk="1" hangingPunct="1" latinLnBrk="1" lvl="0">
              <a:buNone/>
            </a:pPr>
            <a:r>
              <a:rPr altLang="en-US" sz="2600" lang="fi-FI">
                <a:solidFill>
                  <a:srgbClr val="FF6600"/>
                </a:solidFill>
                <a:latin typeface="Calibri" pitchFamily="34" charset="0"/>
              </a:rPr>
              <a:t>	</a:t>
            </a:r>
            <a:r>
              <a:rPr altLang="en-US" sz="3000" i="1" lang="fi-FI">
                <a:solidFill>
                  <a:srgbClr val="FF6600"/>
                </a:solidFill>
                <a:latin typeface="Calibri" pitchFamily="34" charset="0"/>
              </a:rPr>
              <a:t>penyusunan bahan atas dasar nilai variabel dan frekuensi tiap nilai variabel</a:t>
            </a:r>
          </a:p>
          <a:p>
            <a:pPr eaLnBrk="1" hangingPunct="1" latinLnBrk="1" lvl="0">
              <a:buNone/>
            </a:pPr>
            <a:endParaRPr altLang="en-US" sz="2600" lang="fi-FI">
              <a:latin typeface="Calibri" pitchFamily="34" charset="0"/>
            </a:endParaRPr>
          </a:p>
          <a:p>
            <a:pPr eaLnBrk="1" hangingPunct="1" latinLnBrk="1" lvl="0">
              <a:buClr>
                <a:srgbClr val="FF6600"/>
              </a:buClr>
            </a:pPr>
            <a:r>
              <a:rPr altLang="en-US" sz="2600" lang="id-ID">
                <a:latin typeface="Calibri" pitchFamily="34" charset="0"/>
              </a:rPr>
              <a:t>Sebelum memperbincangkan soal distribusi frekuensi maka perlu dipahami perihal</a:t>
            </a:r>
            <a:r>
              <a:rPr altLang="en-US" sz="2600" lang="en-US">
                <a:latin typeface="Calibri" pitchFamily="34" charset="0"/>
              </a:rPr>
              <a:t> :</a:t>
            </a:r>
          </a:p>
          <a:p>
            <a:pPr eaLnBrk="1" hangingPunct="1" indent="-521017" latinLnBrk="1" lvl="1" marL="868362">
              <a:buClr>
                <a:srgbClr val="FF6600"/>
              </a:buClr>
              <a:buFont typeface="Georgia" pitchFamily="18" charset="0"/>
              <a:buAutoNum type="alphaLcPeriod" startAt="1"/>
            </a:pPr>
            <a:r>
              <a:rPr altLang="en-US" sz="2400" lang="id-ID">
                <a:solidFill>
                  <a:schemeClr val="dk1"/>
                </a:solidFill>
                <a:latin typeface="Calibri" pitchFamily="34" charset="0"/>
              </a:rPr>
              <a:t>Proses pengukuran</a:t>
            </a:r>
            <a:r>
              <a:rPr altLang="en-US" sz="2400" lang="en-US">
                <a:solidFill>
                  <a:schemeClr val="dk1"/>
                </a:solidFill>
                <a:latin typeface="Calibri" pitchFamily="34" charset="0"/>
              </a:rPr>
              <a:t> </a:t>
            </a:r>
          </a:p>
          <a:p>
            <a:pPr eaLnBrk="1" hangingPunct="1" indent="-521017" latinLnBrk="1" lvl="1" marL="868362">
              <a:buClr>
                <a:srgbClr val="FF6600"/>
              </a:buClr>
              <a:buFont typeface="Georgia" pitchFamily="18" charset="0"/>
              <a:buAutoNum type="alphaLcPeriod" startAt="1"/>
            </a:pPr>
            <a:r>
              <a:rPr altLang="en-US" sz="2400" lang="en-US">
                <a:solidFill>
                  <a:schemeClr val="dk1"/>
                </a:solidFill>
                <a:latin typeface="Calibri" pitchFamily="34" charset="0"/>
              </a:rPr>
              <a:t>V</a:t>
            </a:r>
            <a:r>
              <a:rPr altLang="en-US" sz="2400" lang="id-ID">
                <a:solidFill>
                  <a:schemeClr val="dk1"/>
                </a:solidFill>
                <a:latin typeface="Calibri" pitchFamily="34" charset="0"/>
              </a:rPr>
              <a:t>ariabel dan nilai variabel</a:t>
            </a:r>
            <a:r>
              <a:rPr altLang="en-US" sz="2400" lang="en-US">
                <a:solidFill>
                  <a:schemeClr val="dk1"/>
                </a:solidFill>
                <a:latin typeface="Calibri" pitchFamily="34" charset="0"/>
              </a:rPr>
              <a:t> </a:t>
            </a:r>
          </a:p>
          <a:p>
            <a:pPr eaLnBrk="1" hangingPunct="1" indent="-521017" latinLnBrk="1" lvl="1" marL="868362">
              <a:buClr>
                <a:srgbClr val="FF6600"/>
              </a:buClr>
              <a:buFont typeface="Georgia" pitchFamily="18" charset="0"/>
              <a:buAutoNum type="alphaLcPeriod" startAt="1"/>
            </a:pPr>
            <a:r>
              <a:rPr altLang="en-US" sz="2400" lang="en-US">
                <a:solidFill>
                  <a:schemeClr val="dk1"/>
                </a:solidFill>
                <a:latin typeface="Calibri" pitchFamily="34" charset="0"/>
              </a:rPr>
              <a:t>D</a:t>
            </a:r>
            <a:r>
              <a:rPr altLang="en-US" sz="2400" lang="id-ID">
                <a:solidFill>
                  <a:schemeClr val="dk1"/>
                </a:solidFill>
                <a:latin typeface="Calibri" pitchFamily="34" charset="0"/>
              </a:rPr>
              <a:t>ata dan jenisnya </a:t>
            </a:r>
          </a:p>
          <a:p>
            <a:pPr eaLnBrk="1" hangingPunct="1" latinLnBrk="1" lvl="0">
              <a:buNone/>
            </a:pPr>
            <a:endParaRPr altLang="en-US" sz="2600" lang="en-US">
              <a:latin typeface="Calibri" pitchFamily="34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title" sz="full" idx="0"/>
          </p:nvPr>
        </p:nvSpPr>
        <p:spPr>
          <a:xfrm rot="0">
            <a:off x="1295400" y="533400"/>
            <a:ext cx="7848600" cy="762000"/>
          </a:xfrm>
          <a:prstGeom prst="rect"/>
          <a:solidFill>
            <a:srgbClr val="83BCC1">
              <a:alpha val="10000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Trebuchet MS" pitchFamily="34" charset="0"/>
                <a:sym typeface="Arial" pitchFamily="0" charset="0"/>
              </a:defRPr>
            </a:lvl1pPr>
          </a:lstStyle>
          <a:p>
            <a:pPr algn="r" eaLnBrk="1" hangingPunct="1" latinLnBrk="1" lvl="0"/>
            <a:r>
              <a:rPr altLang="en-US" lang="en-US">
                <a:latin typeface="Times New Roman" pitchFamily="18" charset="0"/>
                <a:ea typeface="Times New Roman" pitchFamily="18" charset="0"/>
              </a:rPr>
              <a:t>Proses Pengukuran</a:t>
            </a:r>
          </a:p>
        </p:txBody>
      </p:sp>
      <p:sp>
        <p:nvSpPr>
          <p:cNvPr id="1048619" name=""/>
          <p:cNvSpPr/>
          <p:nvPr>
            <p:ph sz="full" idx="1"/>
          </p:nvPr>
        </p:nvSpPr>
        <p:spPr>
          <a:xfrm rot="0">
            <a:off x="457200" y="1447800"/>
            <a:ext cx="8229600" cy="50498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0"/>
              </a:spcBef>
              <a:buNone/>
            </a:pPr>
            <a:r>
              <a:rPr altLang="en-US" sz="1800" lang="id-ID">
                <a:latin typeface="Calibri" pitchFamily="34" charset="0"/>
              </a:rPr>
              <a:t>Tidak semua pengertian teori  </a:t>
            </a:r>
            <a:r>
              <a:rPr altLang="en-US" sz="1800" i="1" lang="id-ID">
                <a:latin typeface="Calibri" pitchFamily="34" charset="0"/>
              </a:rPr>
              <a:t>(theoretical concept theoretical construct</a:t>
            </a:r>
            <a:r>
              <a:rPr altLang="en-US" sz="1800" lang="en-US">
                <a:latin typeface="Calibri" pitchFamily="34" charset="0"/>
              </a:rPr>
              <a:t>) dapat diukur secara langsung. Misalnya mengukur “kecenderungan politik”, “status sosial ekonomi”, “intelegensia”, ”kriminalitas”, ”tingkat integrasi”, dsb.</a:t>
            </a:r>
            <a:r>
              <a:rPr altLang="en-US" sz="1800" lang="id-ID">
                <a:latin typeface="Calibri" pitchFamily="34" charset="0"/>
              </a:rPr>
              <a:t> 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endParaRPr altLang="en-US" sz="1800" lang="en-US">
              <a:latin typeface="Calibri" pitchFamily="34" charset="0"/>
            </a:endParaRPr>
          </a:p>
          <a:p>
            <a:pPr eaLnBrk="1" hangingPunct="1" latinLnBrk="1" lvl="0">
              <a:spcBef>
                <a:spcPct val="0"/>
              </a:spcBef>
              <a:buNone/>
            </a:pPr>
            <a:r>
              <a:rPr altLang="en-US" sz="1800" lang="en-US">
                <a:latin typeface="Calibri" pitchFamily="34" charset="0"/>
              </a:rPr>
              <a:t>Jika pengertian teori akan diukur maka perlu ”mengoperasionalisasikan” pengertian tersebut.</a:t>
            </a:r>
            <a:r>
              <a:rPr altLang="en-US" sz="2000" lang="en-US">
                <a:latin typeface="Calibri" pitchFamily="34" charset="0"/>
              </a:rPr>
              <a:t> </a:t>
            </a:r>
            <a:r>
              <a:rPr altLang="en-US" lang="en-US">
                <a:solidFill>
                  <a:srgbClr val="C00000"/>
                </a:solidFill>
                <a:latin typeface="Calibri" pitchFamily="34" charset="0"/>
              </a:rPr>
              <a:t>Operasionalisasi </a:t>
            </a:r>
            <a:r>
              <a:rPr altLang="en-US" sz="1800" lang="en-US">
                <a:solidFill>
                  <a:srgbClr val="0070C0"/>
                </a:solidFill>
                <a:latin typeface="Calibri" pitchFamily="34" charset="0"/>
              </a:rPr>
              <a:t>artinya memecah atau menguraikan pengertian teori dalam sejumlah dimensi</a:t>
            </a:r>
            <a:r>
              <a:rPr altLang="en-US" sz="1800" lang="en-US">
                <a:latin typeface="Calibri" pitchFamily="34" charset="0"/>
              </a:rPr>
              <a:t>, yang bisa diukur. Misalnya status sosial ekonomi dapat diukur melalui dimensi pendapatan, dimensi pendidikan, gengsi pekerjaan </a:t>
            </a:r>
            <a:r>
              <a:rPr altLang="en-US" sz="1800" i="1" lang="en-US">
                <a:latin typeface="Calibri" pitchFamily="34" charset="0"/>
              </a:rPr>
              <a:t>(professional</a:t>
            </a:r>
            <a:r>
              <a:rPr altLang="en-US" sz="1800" lang="en-US">
                <a:latin typeface="Calibri" pitchFamily="34" charset="0"/>
              </a:rPr>
              <a:t> </a:t>
            </a:r>
            <a:r>
              <a:rPr altLang="en-US" sz="1800" i="1" lang="en-US">
                <a:latin typeface="Calibri" pitchFamily="34" charset="0"/>
              </a:rPr>
              <a:t>prestige</a:t>
            </a:r>
            <a:r>
              <a:rPr altLang="en-US" sz="1800" lang="en-US">
                <a:latin typeface="Calibri" pitchFamily="34" charset="0"/>
              </a:rPr>
              <a:t>), intelegensi dapat diukur melalui tes intelegensi yang terdiri dari beberapa soal dsb.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endParaRPr altLang="en-US" sz="1800" lang="en-US">
              <a:latin typeface="Calibri" pitchFamily="34" charset="0"/>
            </a:endParaRPr>
          </a:p>
          <a:p>
            <a:pPr eaLnBrk="1" hangingPunct="1" latinLnBrk="1" lvl="0">
              <a:spcBef>
                <a:spcPct val="0"/>
              </a:spcBef>
            </a:pPr>
            <a:r>
              <a:rPr altLang="en-US" sz="1800" lang="en-US">
                <a:latin typeface="Calibri" pitchFamily="34" charset="0"/>
              </a:rPr>
              <a:t>Dalam proses pengukuran lazimnya tahapan yang perlu dilalui adalah menentukan: 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r>
              <a:rPr altLang="en-US" b="1" sz="2000" i="1" lang="id-ID">
                <a:latin typeface="Calibri" pitchFamily="34" charset="0"/>
              </a:rPr>
              <a:t>	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r>
              <a:rPr altLang="en-US" b="1" sz="2000" i="1" lang="id-ID">
                <a:latin typeface="Calibri" pitchFamily="34" charset="0"/>
              </a:rPr>
              <a:t>	</a:t>
            </a:r>
            <a:r>
              <a:rPr altLang="en-US" b="1" sz="1800" i="1" lang="en-US">
                <a:solidFill>
                  <a:srgbClr val="406F8D"/>
                </a:solidFill>
                <a:latin typeface="Calibri" pitchFamily="34" charset="0"/>
              </a:rPr>
              <a:t>TEORI – KONSEP/VARIABLE – INDIKATOR – PERTANYAAN – DATA</a:t>
            </a:r>
            <a:r>
              <a:rPr altLang="en-US" b="1" sz="2000" i="1" lang="en-US">
                <a:solidFill>
                  <a:srgbClr val="406F8D"/>
                </a:solidFill>
                <a:latin typeface="Calibri" pitchFamily="34" charset="0"/>
              </a:rPr>
              <a:t> 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endParaRPr altLang="en-US" sz="2000" lang="en-US">
              <a:latin typeface="Calibri" pitchFamily="34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sz="full" idx="1"/>
          </p:nvPr>
        </p:nvSpPr>
        <p:spPr>
          <a:xfrm rot="0">
            <a:off x="457200" y="1676400"/>
            <a:ext cx="8229600" cy="4897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sz="3800" lang="en-US">
                <a:solidFill>
                  <a:srgbClr val="F31141"/>
                </a:solidFill>
                <a:latin typeface="Arial" pitchFamily="0" charset="0"/>
                <a:ea typeface="Arial" pitchFamily="0" charset="0"/>
              </a:rPr>
              <a:t>Variabel</a:t>
            </a:r>
            <a:r>
              <a:rPr altLang="en-US" sz="40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sz="2600" lang="en-US">
                <a:latin typeface="Calibri" pitchFamily="34" charset="0"/>
              </a:rPr>
              <a:t>adalah konsep yang memiliki variasi nilai</a:t>
            </a:r>
          </a:p>
          <a:p>
            <a:pPr eaLnBrk="1" hangingPunct="1" latinLnBrk="1" lvl="0">
              <a:buNone/>
            </a:pPr>
            <a:r>
              <a:rPr altLang="en-US" lang="en-US">
                <a:latin typeface="Calibri" pitchFamily="34" charset="0"/>
              </a:rPr>
              <a:t>	</a:t>
            </a:r>
          </a:p>
          <a:p>
            <a:pPr eaLnBrk="1" hangingPunct="1" latinLnBrk="1" lvl="0"/>
            <a:r>
              <a:rPr altLang="en-US" lang="en-US">
                <a:latin typeface="Calibri" pitchFamily="34" charset="0"/>
              </a:rPr>
              <a:t>Secara garis besar nilai variabel ada 2 yakni : </a:t>
            </a:r>
          </a:p>
          <a:p>
            <a:pPr eaLnBrk="1" hangingPunct="1" latinLnBrk="1" lvl="0">
              <a:buNone/>
            </a:pPr>
            <a:r>
              <a:rPr altLang="en-US" lang="en-US">
                <a:latin typeface="Calibri" pitchFamily="34" charset="0"/>
              </a:rPr>
              <a:t>	terpisah </a:t>
            </a:r>
            <a:r>
              <a:rPr altLang="en-US" i="1" lang="en-US">
                <a:latin typeface="Calibri" pitchFamily="34" charset="0"/>
              </a:rPr>
              <a:t>(diskrit) </a:t>
            </a:r>
            <a:r>
              <a:rPr altLang="en-US" lang="en-US">
                <a:latin typeface="Calibri" pitchFamily="34" charset="0"/>
              </a:rPr>
              <a:t>dan bersambungan </a:t>
            </a:r>
            <a:r>
              <a:rPr altLang="en-US" i="1" lang="en-US">
                <a:latin typeface="Calibri" pitchFamily="34" charset="0"/>
              </a:rPr>
              <a:t>(kontinyu) </a:t>
            </a:r>
          </a:p>
          <a:p>
            <a:pPr eaLnBrk="1" hangingPunct="1" latinLnBrk="1" lvl="1"/>
            <a:r>
              <a:rPr altLang="en-US" b="1" lang="en-US">
                <a:solidFill>
                  <a:srgbClr val="F31141"/>
                </a:solidFill>
                <a:latin typeface="Calibri" pitchFamily="34" charset="0"/>
              </a:rPr>
              <a:t>Nilai variabel diskrit </a:t>
            </a:r>
            <a:r>
              <a:rPr altLang="en-US" lang="en-US">
                <a:latin typeface="Calibri" pitchFamily="34" charset="0"/>
              </a:rPr>
              <a:t>berupa satuan dan berupa hitungan</a:t>
            </a:r>
          </a:p>
          <a:p>
            <a:pPr eaLnBrk="1" hangingPunct="1" latinLnBrk="1" lvl="1"/>
            <a:r>
              <a:rPr altLang="en-US" b="1" lang="en-US">
                <a:solidFill>
                  <a:srgbClr val="F31141"/>
                </a:solidFill>
                <a:latin typeface="Calibri" pitchFamily="34" charset="0"/>
              </a:rPr>
              <a:t>Nilai variabel kontinyu</a:t>
            </a:r>
            <a:r>
              <a:rPr altLang="en-US" b="1" lang="en-US">
                <a:solidFill>
                  <a:srgbClr val="FF0066"/>
                </a:solidFill>
                <a:latin typeface="Calibri" pitchFamily="34" charset="0"/>
              </a:rPr>
              <a:t> </a:t>
            </a:r>
            <a:r>
              <a:rPr altLang="en-US" lang="en-US">
                <a:latin typeface="Calibri" pitchFamily="34" charset="0"/>
              </a:rPr>
              <a:t>adalah pecahan dan berupa hasil pengukuran </a:t>
            </a:r>
          </a:p>
          <a:p>
            <a:pPr eaLnBrk="1" hangingPunct="1" latinLnBrk="1" lvl="0">
              <a:buNone/>
            </a:pPr>
            <a:endParaRPr altLang="en-US" lang="en-US">
              <a:latin typeface="Calibri" pitchFamily="34" charset="0"/>
            </a:endParaRPr>
          </a:p>
        </p:txBody>
      </p:sp>
      <p:sp>
        <p:nvSpPr>
          <p:cNvPr id="1048621" name=""/>
          <p:cNvSpPr txBox="1"/>
          <p:nvPr/>
        </p:nvSpPr>
        <p:spPr>
          <a:xfrm rot="0">
            <a:off x="1295400" y="533400"/>
            <a:ext cx="7848600" cy="762000"/>
          </a:xfrm>
          <a:prstGeom prst="rect"/>
          <a:solidFill>
            <a:srgbClr val="83BCC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r>
              <a:rPr altLang="en-US" sz="4000" lang="en-US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Variabel dan Nilai Variabel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sz="full" idx="1"/>
          </p:nvPr>
        </p:nvSpPr>
        <p:spPr>
          <a:xfrm rot="0">
            <a:off x="457200" y="1981200"/>
            <a:ext cx="8229600" cy="45926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b="1" sz="3400" 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Data</a:t>
            </a:r>
            <a:r>
              <a:rPr altLang="en-US" sz="2400" lang="en-US">
                <a:latin typeface="Calibri" pitchFamily="34" charset="0"/>
              </a:rPr>
              <a:t> </a:t>
            </a:r>
            <a:r>
              <a:rPr altLang="en-US" sz="2200" lang="en-US">
                <a:latin typeface="Calibri" pitchFamily="34" charset="0"/>
              </a:rPr>
              <a:t>adalah sesuatu yang diketahui atau dianggap. </a:t>
            </a:r>
          </a:p>
          <a:p>
            <a:pPr eaLnBrk="1" hangingPunct="1" latinLnBrk="1" lvl="0">
              <a:buNone/>
            </a:pPr>
            <a:r>
              <a:rPr altLang="en-US" sz="2200" lang="en-US">
                <a:latin typeface="Calibri" pitchFamily="34" charset="0"/>
              </a:rPr>
              <a:t>	Data dapat memberikan gambaran tentang sesuai keadaan. Umumnya data dikaitkan dengan tempat dan waktu. </a:t>
            </a:r>
          </a:p>
          <a:p>
            <a:pPr eaLnBrk="1" hangingPunct="1" latinLnBrk="1" lvl="0">
              <a:buNone/>
            </a:pPr>
            <a:r>
              <a:rPr altLang="en-US" sz="2400" lang="en-US">
                <a:latin typeface="Calibri" pitchFamily="34" charset="0"/>
              </a:rPr>
              <a:t> </a:t>
            </a:r>
          </a:p>
          <a:p>
            <a:pPr eaLnBrk="1" hangingPunct="1" latinLnBrk="1" lvl="0">
              <a:buNone/>
            </a:pPr>
            <a:r>
              <a:rPr altLang="en-US" b="1" sz="2400" lang="en-US">
                <a:solidFill>
                  <a:srgbClr val="002060"/>
                </a:solidFill>
                <a:latin typeface="Calibri" pitchFamily="34" charset="0"/>
              </a:rPr>
              <a:t>Syarat data yang baik :</a:t>
            </a:r>
            <a:r>
              <a:rPr altLang="en-US" sz="2400" lang="en-US">
                <a:latin typeface="Calibri" pitchFamily="34" charset="0"/>
              </a:rPr>
              <a:t> </a:t>
            </a:r>
          </a:p>
          <a:p>
            <a:pPr eaLnBrk="1" hangingPunct="1" latinLnBrk="1" lvl="1"/>
            <a:r>
              <a:rPr altLang="en-US" sz="2200" lang="en-US">
                <a:solidFill>
                  <a:schemeClr val="dk1"/>
                </a:solidFill>
                <a:latin typeface="Calibri" pitchFamily="34" charset="0"/>
              </a:rPr>
              <a:t>Obyektif</a:t>
            </a:r>
          </a:p>
          <a:p>
            <a:pPr eaLnBrk="1" hangingPunct="1" latinLnBrk="1" lvl="1"/>
            <a:r>
              <a:rPr altLang="en-US" sz="2200" lang="en-US">
                <a:solidFill>
                  <a:schemeClr val="dk1"/>
                </a:solidFill>
                <a:latin typeface="Calibri" pitchFamily="34" charset="0"/>
              </a:rPr>
              <a:t>Mewakili (representative) </a:t>
            </a:r>
          </a:p>
          <a:p>
            <a:pPr eaLnBrk="1" hangingPunct="1" latinLnBrk="1" lvl="1"/>
            <a:r>
              <a:rPr altLang="en-US" sz="2200" lang="en-US">
                <a:solidFill>
                  <a:schemeClr val="dk1"/>
                </a:solidFill>
                <a:latin typeface="Calibri" pitchFamily="34" charset="0"/>
              </a:rPr>
              <a:t>Dapat diandalkan (reliabel) dengan kesalahan baku kecil</a:t>
            </a:r>
          </a:p>
          <a:p>
            <a:pPr eaLnBrk="1" hangingPunct="1" latinLnBrk="1" lvl="1"/>
            <a:r>
              <a:rPr altLang="en-US" sz="2200" lang="en-US">
                <a:solidFill>
                  <a:schemeClr val="dk1"/>
                </a:solidFill>
                <a:latin typeface="Calibri" pitchFamily="34" charset="0"/>
              </a:rPr>
              <a:t>Up to date</a:t>
            </a:r>
          </a:p>
          <a:p>
            <a:pPr eaLnBrk="1" hangingPunct="1" latinLnBrk="1" lvl="1"/>
            <a:r>
              <a:rPr altLang="en-US" sz="2200" lang="en-US">
                <a:solidFill>
                  <a:schemeClr val="dk1"/>
                </a:solidFill>
                <a:latin typeface="Calibri" pitchFamily="34" charset="0"/>
              </a:rPr>
              <a:t>Relevan </a:t>
            </a:r>
          </a:p>
        </p:txBody>
      </p:sp>
      <p:sp>
        <p:nvSpPr>
          <p:cNvPr id="1048623" name=""/>
          <p:cNvSpPr txBox="1"/>
          <p:nvPr/>
        </p:nvSpPr>
        <p:spPr>
          <a:xfrm rot="0">
            <a:off x="1295400" y="533400"/>
            <a:ext cx="7848600" cy="762000"/>
          </a:xfrm>
          <a:prstGeom prst="rect"/>
          <a:solidFill>
            <a:srgbClr val="83BCC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r>
              <a:rPr altLang="en-US" sz="4000" lang="en-US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	Jenis Data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92075" y="1158875"/>
          <a:ext cx="8959850" cy="5386387"/>
        </p:xfrm>
        <a:graphic>
          <a:graphicData uri="http://schemas.openxmlformats.org/drawingml/2006/table">
            <a:tbl>
              <a:tblPr/>
              <a:tblGrid>
                <a:gridCol w="2286000"/>
                <a:gridCol w="2743200"/>
                <a:gridCol w="3930650"/>
              </a:tblGrid>
              <a:tr h="396874">
                <a:tc gridSpan="2">
                  <a:txBody>
                    <a:bodyPr/>
                    <a:p>
                      <a:pPr algn="ctr" eaLnBrk="1" hangingPunct="1" latinLnBrk="1" lvl="0"/>
                      <a:r>
                        <a:rPr altLang="en-US" b="1" sz="2000" lang="en-US">
                          <a:solidFill>
                            <a:schemeClr val="lt1"/>
                          </a:solidFill>
                          <a:latin typeface="Calibri" pitchFamily="34" charset="0"/>
                        </a:rPr>
                        <a:t>Jenis Data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254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326064"/>
                    </a:solidFill>
                  </a:tcPr>
                </a:tc>
                <a:tc h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2000" lang="en-US">
                          <a:solidFill>
                            <a:schemeClr val="lt1"/>
                          </a:solidFill>
                          <a:latin typeface="Calibri" pitchFamily="34" charset="0"/>
                        </a:rPr>
                        <a:t>Keterangan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254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326064"/>
                    </a:solidFill>
                  </a:tcPr>
                </a:tc>
              </a:tr>
              <a:tr h="360362">
                <a:tc rowSpan="2">
                  <a:txBody>
                    <a:bodyPr/>
                    <a:p>
                      <a:pPr algn="l" eaLnBrk="1" hangingPunct="1" latinLnBrk="1" lvl="0"/>
                      <a:r>
                        <a:rPr altLang="en-US" b="1" sz="1700" lang="en-US">
                          <a:solidFill>
                            <a:srgbClr val="820041"/>
                          </a:solidFill>
                          <a:latin typeface="Calibri" pitchFamily="34" charset="0"/>
                        </a:rPr>
                        <a:t>Menurut Sifatnya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254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Kualitatif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254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endParaRPr altLang="en-US" sz="1600" lang="en-GB">
                        <a:latin typeface="Calibri" pitchFamily="34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254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Kuantitatif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endParaRPr altLang="en-US" sz="1600" lang="en-GB">
                        <a:latin typeface="Calibri" pitchFamily="34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rowSpan="2">
                  <a:txBody>
                    <a:bodyPr/>
                    <a:p>
                      <a:pPr algn="l" eaLnBrk="1" hangingPunct="1" latinLnBrk="1" lvl="0"/>
                      <a:r>
                        <a:rPr altLang="en-US" b="1" sz="1700" lang="en-US">
                          <a:solidFill>
                            <a:srgbClr val="820041"/>
                          </a:solidFill>
                          <a:latin typeface="Calibri" pitchFamily="34" charset="0"/>
                        </a:rPr>
                        <a:t>Menurut Sumbernya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Internal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fi-FI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keadaan suatu organisasi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Eksternal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fi-FI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keadaan diluar organisasi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rowSpan="2">
                  <a:txBody>
                    <a:bodyPr/>
                    <a:p>
                      <a:pPr algn="l" eaLnBrk="1" hangingPunct="1" latinLnBrk="1" lvl="0"/>
                      <a:r>
                        <a:rPr altLang="en-US" b="1" sz="1700" lang="en-US">
                          <a:solidFill>
                            <a:srgbClr val="820041"/>
                          </a:solidFill>
                          <a:latin typeface="Calibri" pitchFamily="34" charset="0"/>
                        </a:rPr>
                        <a:t>Menurut Cara Memperolehnya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Primer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s-E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dikumpulkan dan diolah sendiri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Sekunder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s-E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data sudah tersedia, dikumpulkan pihak lain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rowSpan="2">
                  <a:txBody>
                    <a:bodyPr/>
                    <a:p>
                      <a:pPr algn="l" eaLnBrk="1" hangingPunct="1" latinLnBrk="1" lvl="0"/>
                      <a:r>
                        <a:rPr altLang="en-US" b="1" sz="1700" lang="en-US">
                          <a:solidFill>
                            <a:srgbClr val="820041"/>
                          </a:solidFill>
                          <a:latin typeface="Calibri" pitchFamily="34" charset="0"/>
                        </a:rPr>
                        <a:t>Menurut Cara Pengumpulannya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Cross Section (</a:t>
                      </a:r>
                      <a:r>
                        <a:rPr altLang="en-US" b="0" sz="1400" i="1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at point of time</a:t>
                      </a:r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dikumpulkan suatu saat tertentu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Berkala (</a:t>
                      </a:r>
                      <a:r>
                        <a:rPr altLang="en-US" b="0" sz="1400" i="1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time series</a:t>
                      </a:r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dari waktu ke waktu mengumpulkannya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rowSpan="2">
                  <a:txBody>
                    <a:bodyPr/>
                    <a:p>
                      <a:pPr algn="l" eaLnBrk="1" hangingPunct="1" latinLnBrk="1" lvl="0"/>
                      <a:r>
                        <a:rPr altLang="en-US" b="1" sz="1600" lang="en-US">
                          <a:solidFill>
                            <a:srgbClr val="820041"/>
                          </a:solidFill>
                          <a:latin typeface="Calibri" pitchFamily="34" charset="0"/>
                        </a:rPr>
                        <a:t>Menurut Banyaknya/ Jumlah yang diambil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Sensus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endParaRPr altLang="en-US" sz="1400" lang="en-GB">
                        <a:latin typeface="Calibri" pitchFamily="34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Sampling/ Survei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endParaRPr altLang="en-US" sz="1400" lang="en-GB">
                        <a:latin typeface="Calibri" pitchFamily="34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rowSpan="4">
                  <a:txBody>
                    <a:bodyPr/>
                    <a:p>
                      <a:pPr algn="l" eaLnBrk="1" hangingPunct="1" latinLnBrk="1" lvl="0"/>
                      <a:r>
                        <a:rPr altLang="en-US" b="1" sz="1600" lang="en-US">
                          <a:solidFill>
                            <a:srgbClr val="820041"/>
                          </a:solidFill>
                          <a:latin typeface="Calibri" pitchFamily="34" charset="0"/>
                        </a:rPr>
                        <a:t>Menurut Skalanya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3BCC1"/>
                    </a:solidFill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Nominal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buFontTx/>
                        <a:buChar char="-"/>
                      </a:pPr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 klasifikasi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Ordinal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fi-FI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klasifikasi dan urutan 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362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Interval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fi-FI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klasifikasi, urutan dan jarak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04799">
                <a:tc vMerge="1">
                  <a:txBody>
                    <a:bodyPr/>
                    <a:p>
                      <a:endParaRPr sz="2800"/>
                    </a:p>
                  </a:txBody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en-US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Rasio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/>
                      <a:r>
                        <a:rPr altLang="en-US" b="0" sz="1400" lang="fi-FI">
                          <a:solidFill>
                            <a:schemeClr val="dk1"/>
                          </a:solidFill>
                          <a:latin typeface="Calibri" pitchFamily="34" charset="0"/>
                        </a:rPr>
                        <a:t>- klasifikasi, urutan, jarak &amp; rasio/ kelipatan 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accent2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680" name=""/>
          <p:cNvSpPr txBox="1"/>
          <p:nvPr/>
        </p:nvSpPr>
        <p:spPr>
          <a:xfrm rot="0">
            <a:off x="1295400" y="533400"/>
            <a:ext cx="7848600" cy="533400"/>
          </a:xfrm>
          <a:prstGeom prst="rect"/>
          <a:solidFill>
            <a:srgbClr val="83BCC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>
              <a:lnSpc>
                <a:spcPct val="80000"/>
              </a:lnSpc>
            </a:pPr>
            <a:r>
              <a:rPr altLang="en-US" b="1" sz="3400" lang="en-US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	Jenis Data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/>
          <p:cNvSpPr/>
          <p:nvPr>
            <p:ph type="title" sz="full" idx="0"/>
          </p:nvPr>
        </p:nvSpPr>
        <p:spPr>
          <a:xfrm rot="0">
            <a:off x="0" y="1447800"/>
            <a:ext cx="8229600" cy="76200"/>
          </a:xfrm>
          <a:prstGeom prst="rect"/>
          <a:solidFill>
            <a:srgbClr val="783A7A">
              <a:alpha val="100000"/>
            </a:srgbClr>
          </a:solidFill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Trebuchet MS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200" lang="fi-FI"/>
              <a:t>Jenis Tabel Distribusi Frekuensi</a:t>
            </a:r>
            <a:r>
              <a:rPr altLang="en-US" sz="3200" lang="fi-FI"/>
              <a:t> </a:t>
            </a:r>
          </a:p>
        </p:txBody>
      </p:sp>
      <p:sp>
        <p:nvSpPr>
          <p:cNvPr id="1048682" name=""/>
          <p:cNvSpPr/>
          <p:nvPr>
            <p:ph sz="full" idx="1"/>
          </p:nvPr>
        </p:nvSpPr>
        <p:spPr>
          <a:xfrm rot="0">
            <a:off x="457200" y="1752600"/>
            <a:ext cx="8229600" cy="48212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indent="-457200" latinLnBrk="1" lvl="0" marL="565150">
              <a:buClr>
                <a:srgbClr val="326064"/>
              </a:buClr>
              <a:buFont typeface="Trebuchet MS" pitchFamily="34" charset="0"/>
              <a:buAutoNum type="arabicPeriod" startAt="1"/>
            </a:pPr>
            <a:r>
              <a:rPr altLang="en-US" i="1" lang="en-US">
                <a:solidFill>
                  <a:srgbClr val="C00000"/>
                </a:solidFill>
                <a:latin typeface="Calibri" pitchFamily="34" charset="0"/>
              </a:rPr>
              <a:t>Distribusi frekuensi tunggal :  </a:t>
            </a:r>
          </a:p>
          <a:p>
            <a:pPr eaLnBrk="1" hangingPunct="1" indent="-457200" latinLnBrk="1" lvl="0" marL="565150">
              <a:buNone/>
            </a:pPr>
            <a:r>
              <a:rPr altLang="en-US" sz="2200" lang="en-US">
                <a:latin typeface="Calibri" pitchFamily="34" charset="0"/>
              </a:rPr>
              <a:t>	tidak menggunakan penggolongan</a:t>
            </a:r>
          </a:p>
          <a:p>
            <a:pPr eaLnBrk="1" hangingPunct="1" indent="-457200" latinLnBrk="1" lvl="0" marL="565150">
              <a:buClr>
                <a:srgbClr val="326064"/>
              </a:buClr>
              <a:buFont typeface="Trebuchet MS" pitchFamily="34" charset="0"/>
              <a:buAutoNum type="arabicPeriod" startAt="2"/>
            </a:pPr>
            <a:r>
              <a:rPr altLang="en-US" i="1" lang="en-US">
                <a:solidFill>
                  <a:srgbClr val="C00000"/>
                </a:solidFill>
                <a:latin typeface="Calibri" pitchFamily="34" charset="0"/>
              </a:rPr>
              <a:t>Distribusi frekuensi bergolong : </a:t>
            </a:r>
          </a:p>
          <a:p>
            <a:pPr eaLnBrk="1" hangingPunct="1" indent="-457200" latinLnBrk="1" lvl="0" marL="565150">
              <a:buNone/>
            </a:pPr>
            <a:r>
              <a:rPr altLang="en-US" sz="2200" lang="en-US">
                <a:latin typeface="Calibri" pitchFamily="34" charset="0"/>
              </a:rPr>
              <a:t>	ada intervalisasi/ penggolongan</a:t>
            </a:r>
          </a:p>
          <a:p>
            <a:pPr eaLnBrk="1" hangingPunct="1" indent="-457200" latinLnBrk="1" lvl="0" marL="565150">
              <a:buClr>
                <a:srgbClr val="326064"/>
              </a:buClr>
              <a:buFont typeface="Trebuchet MS" pitchFamily="34" charset="0"/>
              <a:buAutoNum type="arabicPeriod" startAt="3"/>
            </a:pPr>
            <a:r>
              <a:rPr altLang="en-US" i="1" lang="en-US">
                <a:solidFill>
                  <a:srgbClr val="C00000"/>
                </a:solidFill>
                <a:latin typeface="Calibri" pitchFamily="34" charset="0"/>
              </a:rPr>
              <a:t>Distribusi frekuensi meningkat</a:t>
            </a:r>
            <a:r>
              <a:rPr altLang="en-US" sz="2200" lang="en-US">
                <a:latin typeface="Calibri" pitchFamily="34" charset="0"/>
              </a:rPr>
              <a:t>  </a:t>
            </a:r>
            <a:r>
              <a:rPr altLang="en-US" sz="2200" i="1" lang="en-US">
                <a:solidFill>
                  <a:srgbClr val="C00000"/>
                </a:solidFill>
                <a:latin typeface="Calibri" pitchFamily="34" charset="0"/>
              </a:rPr>
              <a:t>(cummulative frequency)</a:t>
            </a:r>
            <a:r>
              <a:rPr altLang="en-US" sz="2200" lang="en-US">
                <a:solidFill>
                  <a:srgbClr val="C00000"/>
                </a:solidFill>
                <a:latin typeface="Calibri" pitchFamily="34" charset="0"/>
              </a:rPr>
              <a:t> atau Cf: </a:t>
            </a:r>
            <a:r>
              <a:rPr altLang="en-US" sz="2200" lang="en-US">
                <a:latin typeface="Calibri" pitchFamily="34" charset="0"/>
              </a:rPr>
              <a:t>menjumlah secara meningkat frekuensinya. </a:t>
            </a:r>
          </a:p>
          <a:p>
            <a:pPr eaLnBrk="1" hangingPunct="1" indent="-457200" latinLnBrk="1" lvl="0" marL="565150">
              <a:buClr>
                <a:srgbClr val="326064"/>
              </a:buClr>
              <a:buNone/>
            </a:pPr>
            <a:r>
              <a:rPr altLang="en-US" sz="2200" lang="en-US">
                <a:latin typeface="Calibri" pitchFamily="34" charset="0"/>
              </a:rPr>
              <a:t>	Ada 2 jenis Cf yaitu : </a:t>
            </a:r>
          </a:p>
          <a:p>
            <a:pPr eaLnBrk="1" hangingPunct="1" indent="-457200" latinLnBrk="1" lvl="1" marL="857250">
              <a:buClr>
                <a:srgbClr val="326064"/>
              </a:buClr>
            </a:pPr>
            <a:r>
              <a:rPr altLang="en-US" sz="2000" lang="en-US" u="sng">
                <a:latin typeface="Calibri" pitchFamily="34" charset="0"/>
              </a:rPr>
              <a:t>Distribusi frekuensi meningkat  dari bawah (Cfb )</a:t>
            </a:r>
            <a:r>
              <a:rPr altLang="en-US" sz="2000" lang="en-US">
                <a:latin typeface="Calibri" pitchFamily="34" charset="0"/>
              </a:rPr>
              <a:t> </a:t>
            </a:r>
            <a:r>
              <a:rPr altLang="en-US" sz="2000" lang="en-US">
                <a:solidFill>
                  <a:schemeClr val="dk1"/>
                </a:solidFill>
                <a:latin typeface="Calibri" pitchFamily="34" charset="0"/>
              </a:rPr>
              <a:t>yakni jika menjumlahkan frekuensi diawali dari nilai paling rendah dan </a:t>
            </a:r>
          </a:p>
          <a:p>
            <a:pPr eaLnBrk="1" hangingPunct="1" indent="-457200" latinLnBrk="1" lvl="1" marL="857250">
              <a:buClr>
                <a:srgbClr val="326064"/>
              </a:buClr>
            </a:pPr>
            <a:r>
              <a:rPr altLang="en-US" sz="2000" lang="en-US" u="sng">
                <a:latin typeface="Calibri" pitchFamily="34" charset="0"/>
              </a:rPr>
              <a:t>Distribusi frekuensi meningkat  dari atas (Cfa) </a:t>
            </a:r>
            <a:r>
              <a:rPr altLang="en-US" sz="2000" lang="en-US">
                <a:solidFill>
                  <a:schemeClr val="dk1"/>
                </a:solidFill>
                <a:latin typeface="Calibri" pitchFamily="34" charset="0"/>
              </a:rPr>
              <a:t>jika menjumlahkan frekuensi dimulai dari nilai tertinggi. 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"/>
          <p:cNvSpPr/>
          <p:nvPr>
            <p:ph type="title" sz="full" idx="0"/>
          </p:nvPr>
        </p:nvSpPr>
        <p:spPr>
          <a:xfrm rot="0">
            <a:off x="0" y="685800"/>
            <a:ext cx="8686800" cy="1066800"/>
          </a:xfrm>
          <a:prstGeom prst="rect"/>
          <a:solidFill>
            <a:srgbClr val="ADD2D6">
              <a:alpha val="10000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Trebuchet MS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latin typeface="Berlin Sans FB Demi" pitchFamily="34" charset="0"/>
              </a:rPr>
              <a:t>Istilah penting dalam </a:t>
            </a:r>
            <a:r>
              <a:rPr altLang="en-US" sz="3200" lang="en-US">
                <a:solidFill>
                  <a:srgbClr val="F31141"/>
                </a:solidFill>
                <a:latin typeface="Berlin Sans FB Demi" pitchFamily="34" charset="0"/>
              </a:rPr>
              <a:t>penyusunan distribusi frekuensi bergolong</a:t>
            </a:r>
            <a:r>
              <a:rPr altLang="en-US" sz="3200" lang="en-US">
                <a:latin typeface="Berlin Sans FB Demi" pitchFamily="34" charset="0"/>
              </a:rPr>
              <a:t> : </a:t>
            </a:r>
          </a:p>
        </p:txBody>
      </p:sp>
      <p:sp>
        <p:nvSpPr>
          <p:cNvPr id="1048684" name=""/>
          <p:cNvSpPr/>
          <p:nvPr>
            <p:ph sz="full" idx="1"/>
          </p:nvPr>
        </p:nvSpPr>
        <p:spPr>
          <a:xfrm rot="0">
            <a:off x="457200" y="1981200"/>
            <a:ext cx="8229600" cy="45926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indent="-514350" latinLnBrk="1" lvl="0" marL="622300">
              <a:spcBef>
                <a:spcPct val="0"/>
              </a:spcBef>
              <a:buFont typeface="Trebuchet MS" pitchFamily="34" charset="0"/>
              <a:buAutoNum type="arabicPeriod" startAt="1"/>
            </a:pPr>
            <a:r>
              <a:rPr altLang="en-US" b="1" sz="2400" i="1" lang="en-US">
                <a:solidFill>
                  <a:srgbClr val="783A7A"/>
                </a:solidFill>
                <a:latin typeface="Calibri" pitchFamily="34" charset="0"/>
              </a:rPr>
              <a:t>Interval kelas: </a:t>
            </a:r>
            <a:r>
              <a:rPr altLang="en-US" sz="2400" lang="en-US">
                <a:latin typeface="Calibri" pitchFamily="34" charset="0"/>
              </a:rPr>
              <a:t>tiap kelompok nilai variabel</a:t>
            </a:r>
          </a:p>
          <a:p>
            <a:pPr eaLnBrk="1" hangingPunct="1" indent="-514350" latinLnBrk="1" lvl="0" marL="622300">
              <a:spcBef>
                <a:spcPct val="0"/>
              </a:spcBef>
              <a:buFont typeface="Trebuchet MS" pitchFamily="34" charset="0"/>
              <a:buAutoNum type="arabicPeriod" startAt="1"/>
            </a:pPr>
            <a:r>
              <a:rPr altLang="en-US" b="1" sz="2400" i="1" lang="en-US">
                <a:solidFill>
                  <a:srgbClr val="783A7A"/>
                </a:solidFill>
                <a:latin typeface="Calibri" pitchFamily="34" charset="0"/>
              </a:rPr>
              <a:t>Batas kelas : </a:t>
            </a:r>
            <a:r>
              <a:rPr altLang="en-US" sz="2400" lang="en-US">
                <a:latin typeface="Calibri" pitchFamily="34" charset="0"/>
              </a:rPr>
              <a:t>nilai yang membatasi kelas yang satu dengan yang lainnya</a:t>
            </a:r>
          </a:p>
          <a:p>
            <a:pPr eaLnBrk="1" hangingPunct="1" indent="-514350" latinLnBrk="1" lvl="0" marL="622300">
              <a:spcBef>
                <a:spcPct val="0"/>
              </a:spcBef>
              <a:buFont typeface="Trebuchet MS" pitchFamily="34" charset="0"/>
              <a:buAutoNum type="arabicPeriod" startAt="1"/>
            </a:pPr>
            <a:r>
              <a:rPr altLang="en-US" b="1" sz="2400" i="1" lang="en-US">
                <a:solidFill>
                  <a:srgbClr val="783A7A"/>
                </a:solidFill>
                <a:latin typeface="Calibri" pitchFamily="34" charset="0"/>
              </a:rPr>
              <a:t>Lebar kelas (i): </a:t>
            </a:r>
            <a:r>
              <a:rPr altLang="en-US" sz="2400" lang="en-US">
                <a:latin typeface="Calibri" pitchFamily="34" charset="0"/>
              </a:rPr>
              <a:t>jumlah nilai dalam tiap interval kelas</a:t>
            </a:r>
          </a:p>
          <a:p>
            <a:pPr eaLnBrk="1" hangingPunct="1" indent="-514350" latinLnBrk="1" lvl="0" marL="622300">
              <a:spcBef>
                <a:spcPct val="0"/>
              </a:spcBef>
              <a:buFont typeface="Trebuchet MS" pitchFamily="34" charset="0"/>
              <a:buAutoNum type="arabicPeriod" startAt="1"/>
            </a:pPr>
            <a:r>
              <a:rPr altLang="en-US" b="1" sz="2400" i="1" lang="en-US">
                <a:solidFill>
                  <a:srgbClr val="783A7A"/>
                </a:solidFill>
                <a:latin typeface="Calibri" pitchFamily="34" charset="0"/>
              </a:rPr>
              <a:t>Titik tengah (mid point): </a:t>
            </a:r>
            <a:r>
              <a:rPr altLang="en-US" sz="2400" lang="en-US">
                <a:latin typeface="Calibri" pitchFamily="34" charset="0"/>
              </a:rPr>
              <a:t>nilai yang berada tepat di tengah interval kelas</a:t>
            </a:r>
          </a:p>
          <a:p>
            <a:pPr eaLnBrk="1" hangingPunct="1" indent="-514350" latinLnBrk="1" lvl="0" marL="622300">
              <a:spcBef>
                <a:spcPct val="0"/>
              </a:spcBef>
              <a:buFont typeface="Trebuchet MS" pitchFamily="34" charset="0"/>
              <a:buAutoNum type="arabicPeriod" startAt="1"/>
            </a:pPr>
            <a:r>
              <a:rPr altLang="en-US" b="1" sz="2400" i="1" lang="en-US">
                <a:solidFill>
                  <a:srgbClr val="783A7A"/>
                </a:solidFill>
                <a:latin typeface="Calibri" pitchFamily="34" charset="0"/>
              </a:rPr>
              <a:t>Jumlah interval (k): </a:t>
            </a:r>
            <a:r>
              <a:rPr altLang="en-US" sz="2400" lang="en-US">
                <a:latin typeface="Calibri" pitchFamily="34" charset="0"/>
              </a:rPr>
              <a:t>banyaknya interval kelas yang digunakan dalam penyusunan distribusi</a:t>
            </a:r>
          </a:p>
          <a:p>
            <a:pPr eaLnBrk="1" hangingPunct="1" indent="-514350" latinLnBrk="1" lvl="0" marL="622300">
              <a:spcBef>
                <a:spcPct val="0"/>
              </a:spcBef>
              <a:buFont typeface="Trebuchet MS" pitchFamily="34" charset="0"/>
              <a:buAutoNum type="arabicPeriod" startAt="1"/>
            </a:pPr>
            <a:r>
              <a:rPr altLang="en-US" b="1" sz="2400" i="1" lang="en-US">
                <a:solidFill>
                  <a:srgbClr val="783A7A"/>
                </a:solidFill>
                <a:latin typeface="Calibri" pitchFamily="34" charset="0"/>
              </a:rPr>
              <a:t>Jarak pengukuran (range of measurement) :</a:t>
            </a:r>
            <a:r>
              <a:rPr altLang="en-US" sz="2400" lang="en-US">
                <a:latin typeface="Calibri" pitchFamily="34" charset="0"/>
              </a:rPr>
              <a:t> </a:t>
            </a:r>
          </a:p>
          <a:p>
            <a:pPr eaLnBrk="1" hangingPunct="1" indent="-514350" latinLnBrk="1" lvl="0" marL="622300">
              <a:spcBef>
                <a:spcPct val="0"/>
              </a:spcBef>
              <a:buNone/>
            </a:pPr>
            <a:r>
              <a:rPr altLang="en-US" sz="2400" lang="en-US">
                <a:latin typeface="Calibri" pitchFamily="34" charset="0"/>
              </a:rPr>
              <a:t>	nilai tertinggi dikurangi dengan nilai tertendah.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/>
          <p:nvPr/>
        </p:nvSpPr>
        <p:spPr>
          <a:xfrm rot="0">
            <a:off x="2286000" y="3810000"/>
            <a:ext cx="2667000" cy="533400"/>
          </a:xfrm>
          <a:prstGeom prst="rect"/>
          <a:solidFill>
            <a:schemeClr val="accent1"/>
          </a:solidFill>
          <a:ln w="19050" cap="flat" cmpd="sng">
            <a:solidFill>
              <a:srgbClr val="3B3B64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86" name=""/>
          <p:cNvSpPr/>
          <p:nvPr>
            <p:ph sz="full" idx="1"/>
          </p:nvPr>
        </p:nvSpPr>
        <p:spPr>
          <a:xfrm rot="0">
            <a:off x="457200" y="838200"/>
            <a:ext cx="8229600" cy="4495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55588" latinLnBrk="1" marL="3651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•"/>
              <a:defRPr baseline="0" b="0" sz="2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fontAlgn="base" indent="-246063" latinLnBrk="1" marL="657225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Georgia" pitchFamily="18" charset="0"/>
              <a:buChar char="▫"/>
              <a:defRPr baseline="0" b="0" sz="2600" i="0" u="none">
                <a:solidFill>
                  <a:schemeClr val="accent2"/>
                </a:solidFill>
                <a:latin typeface="Georgia" pitchFamily="18" charset="0"/>
                <a:sym typeface="Arial" pitchFamily="0" charset="0"/>
              </a:defRPr>
            </a:lvl2pPr>
            <a:lvl3pPr algn="l" fontAlgn="base" indent="-219075" latinLnBrk="1" marL="922337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3pPr>
            <a:lvl4pPr algn="l" fontAlgn="base" indent="-200025" latinLnBrk="1" marL="117951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2200" i="0" u="none">
                <a:solidFill>
                  <a:schemeClr val="accent1"/>
                </a:solidFill>
                <a:latin typeface="Georgia" pitchFamily="18" charset="0"/>
                <a:sym typeface="Arial" pitchFamily="0" charset="0"/>
              </a:defRPr>
            </a:lvl4pPr>
            <a:lvl5pPr algn="l" fontAlgn="base" indent="-182562" latinLnBrk="1" marL="1389062" rtl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100000"/>
              <a:buFont typeface="Georgia" pitchFamily="18" charset="0"/>
              <a:buChar char="▫"/>
              <a:defRPr baseline="0" b="0" sz="2000" i="0" u="none">
                <a:solidFill>
                  <a:srgbClr val="A04DA3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0"/>
              </a:spcBef>
              <a:buNone/>
            </a:pPr>
            <a:r>
              <a:rPr altLang="en-US" b="1" sz="2400" i="1" lang="en-US">
                <a:solidFill>
                  <a:srgbClr val="326064"/>
                </a:solidFill>
                <a:latin typeface="Arial" pitchFamily="0" charset="0"/>
                <a:ea typeface="Arial" pitchFamily="0" charset="0"/>
              </a:rPr>
              <a:t>Beberapa pertimbangan menentukan jumlah interval : </a:t>
            </a:r>
          </a:p>
          <a:p>
            <a:pPr eaLnBrk="1" hangingPunct="1" latinLnBrk="1" lvl="0">
              <a:spcBef>
                <a:spcPct val="0"/>
              </a:spcBef>
              <a:buClr>
                <a:srgbClr val="FF0066"/>
              </a:buClr>
              <a:buSzPct val="85000"/>
              <a:buFont typeface="Trebuchet MS" pitchFamily="34" charset="0"/>
              <a:buAutoNum type="arabicPeriod" startAt="1"/>
            </a:pPr>
            <a:r>
              <a:rPr altLang="en-US" sz="2400" lang="en-US">
                <a:latin typeface="Calibri" pitchFamily="34" charset="0"/>
              </a:rPr>
              <a:t>Tergantung jumlah frekuensi ( N)</a:t>
            </a:r>
          </a:p>
          <a:p>
            <a:pPr eaLnBrk="1" hangingPunct="1" latinLnBrk="1" lvl="0">
              <a:spcBef>
                <a:spcPct val="0"/>
              </a:spcBef>
              <a:buClr>
                <a:srgbClr val="FF0066"/>
              </a:buClr>
              <a:buSzPct val="85000"/>
              <a:buFont typeface="Trebuchet MS" pitchFamily="34" charset="0"/>
              <a:buAutoNum type="arabicPeriod" startAt="1"/>
            </a:pPr>
            <a:r>
              <a:rPr altLang="en-US" sz="2400" lang="en-US">
                <a:latin typeface="Calibri" pitchFamily="34" charset="0"/>
              </a:rPr>
              <a:t>Tergantung pada lebar interval/ kelas</a:t>
            </a:r>
          </a:p>
          <a:p>
            <a:pPr eaLnBrk="1" hangingPunct="1" latinLnBrk="1" lvl="0">
              <a:spcBef>
                <a:spcPct val="0"/>
              </a:spcBef>
              <a:buClr>
                <a:srgbClr val="FF0066"/>
              </a:buClr>
              <a:buSzPct val="85000"/>
              <a:buFont typeface="Trebuchet MS" pitchFamily="34" charset="0"/>
              <a:buAutoNum type="arabicPeriod" startAt="1"/>
            </a:pPr>
            <a:r>
              <a:rPr altLang="en-US" sz="2400" lang="en-US">
                <a:latin typeface="Calibri" pitchFamily="34" charset="0"/>
              </a:rPr>
              <a:t>Tergantung jarak pengukuran (R)</a:t>
            </a:r>
          </a:p>
          <a:p>
            <a:pPr eaLnBrk="1" hangingPunct="1" latinLnBrk="1" lvl="0">
              <a:spcBef>
                <a:spcPct val="0"/>
              </a:spcBef>
              <a:buClr>
                <a:srgbClr val="FF0066"/>
              </a:buClr>
              <a:buSzPct val="85000"/>
              <a:buFont typeface="Trebuchet MS" pitchFamily="34" charset="0"/>
              <a:buAutoNum type="arabicPeriod" startAt="1"/>
            </a:pPr>
            <a:r>
              <a:rPr altLang="en-US" sz="2400" lang="en-US">
                <a:latin typeface="Calibri" pitchFamily="34" charset="0"/>
              </a:rPr>
              <a:t>Tergantung tujuan penyusunan distribusi </a:t>
            </a:r>
          </a:p>
          <a:p>
            <a:pPr eaLnBrk="1" hangingPunct="1" latinLnBrk="1" lvl="0">
              <a:spcBef>
                <a:spcPct val="0"/>
              </a:spcBef>
            </a:pPr>
            <a:endParaRPr altLang="en-US" sz="2400" lang="en-US">
              <a:latin typeface="Calibri" pitchFamily="34" charset="0"/>
            </a:endParaRPr>
          </a:p>
          <a:p>
            <a:pPr eaLnBrk="1" hangingPunct="1" latinLnBrk="1" lvl="0">
              <a:spcBef>
                <a:spcPct val="0"/>
              </a:spcBef>
            </a:pPr>
            <a:r>
              <a:rPr altLang="en-US" b="1" sz="2600" i="1" lang="en-US">
                <a:solidFill>
                  <a:srgbClr val="326064"/>
                </a:solidFill>
                <a:latin typeface="Calibri" pitchFamily="34" charset="0"/>
              </a:rPr>
              <a:t>Menetapkan jumlah interval berdasarkan rumus H.A Sturgess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r>
              <a:rPr altLang="en-US" sz="2400" lang="en-US">
                <a:latin typeface="Calibri" pitchFamily="34" charset="0"/>
              </a:rPr>
              <a:t>			</a:t>
            </a:r>
            <a:r>
              <a:rPr altLang="en-US" b="1" sz="2400" lang="en-US">
                <a:solidFill>
                  <a:schemeClr val="lt1"/>
                </a:solidFill>
                <a:latin typeface="Calibri" pitchFamily="34" charset="0"/>
              </a:rPr>
              <a:t> K = 1 + 3,322 log N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endParaRPr altLang="en-US" sz="2400" lang="en-US">
              <a:latin typeface="Calibri" pitchFamily="34" charset="0"/>
            </a:endParaRPr>
          </a:p>
          <a:p>
            <a:pPr eaLnBrk="1" hangingPunct="1" latinLnBrk="1" lvl="0">
              <a:spcBef>
                <a:spcPct val="0"/>
              </a:spcBef>
            </a:pPr>
            <a:r>
              <a:rPr altLang="en-US" b="1" sz="2400" i="1" lang="en-US">
                <a:solidFill>
                  <a:srgbClr val="326064"/>
                </a:solidFill>
                <a:latin typeface="Calibri" pitchFamily="34" charset="0"/>
              </a:rPr>
              <a:t>Menetapkan lebar interval : membagi antara R dengan k </a:t>
            </a:r>
          </a:p>
          <a:p>
            <a:pPr eaLnBrk="1" hangingPunct="1" latinLnBrk="1" lvl="0">
              <a:spcBef>
                <a:spcPct val="0"/>
              </a:spcBef>
              <a:buNone/>
            </a:pPr>
            <a:endParaRPr altLang="en-US" sz="2400" lang="en-US">
              <a:latin typeface="Calibri" pitchFamily="34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EDEDE"/>
      </a:dk2>
      <a:lt2>
        <a:srgbClr val="424456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4B4C4"/>
      </a:accent5>
      <a:accent6>
        <a:srgbClr val="3B7278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DEDEDE"/>
        </a:dk2>
        <a:lt2>
          <a:srgbClr val="424456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4B4C4"/>
        </a:accent5>
        <a:accent6>
          <a:srgbClr val="3B7278"/>
        </a:accent6>
        <a:hlink>
          <a:srgbClr val="67AFBD"/>
        </a:hlink>
        <a:folHlink>
          <a:srgbClr val="C2A874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DISTRIBUSI FREKUENSI</dc:title>
  <dc:creator>meizu C9</dc:creator>
  <cp:lastModifiedBy>compaq</cp:lastModifiedBy>
  <dcterms:created xsi:type="dcterms:W3CDTF">2010-03-02T12:55:49Z</dcterms:created>
  <dcterms:modified xsi:type="dcterms:W3CDTF">2020-02-11T03:49:04Z</dcterms:modified>
</cp:coreProperties>
</file>