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220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2F1F58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F1F58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2F1F58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2F1F58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jp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9143998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600200"/>
            <a:ext cx="9143998" cy="52577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372650"/>
            <a:ext cx="9143998" cy="2678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2637" y="-84268"/>
            <a:ext cx="6818724" cy="161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2F1F58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5028" y="1794585"/>
            <a:ext cx="7433943" cy="3309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F1F58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jp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43998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"/>
            <a:ext cx="1358153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3328" y="1"/>
            <a:ext cx="267891" cy="68579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46266" y="1"/>
            <a:ext cx="1597732" cy="6857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4480" y="4841209"/>
            <a:ext cx="6035038" cy="3403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176"/>
            <a:ext cx="9143998" cy="68548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625" y="5016730"/>
            <a:ext cx="9106592" cy="12967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954" y="5055577"/>
            <a:ext cx="8976995" cy="1169670"/>
          </a:xfrm>
          <a:custGeom>
            <a:avLst/>
            <a:gdLst/>
            <a:ahLst/>
            <a:cxnLst/>
            <a:rect l="l" t="t" r="r" b="b"/>
            <a:pathLst>
              <a:path w="8976995" h="1169670">
                <a:moveTo>
                  <a:pt x="0" y="0"/>
                </a:moveTo>
                <a:lnTo>
                  <a:pt x="8976944" y="0"/>
                </a:lnTo>
                <a:lnTo>
                  <a:pt x="8976944" y="1169376"/>
                </a:lnTo>
                <a:lnTo>
                  <a:pt x="0" y="1169376"/>
                </a:lnTo>
                <a:lnTo>
                  <a:pt x="0" y="0"/>
                </a:lnTo>
                <a:close/>
              </a:path>
            </a:pathLst>
          </a:custGeom>
          <a:solidFill>
            <a:srgbClr val="FFCA00">
              <a:alpha val="478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954" y="5055577"/>
            <a:ext cx="8976995" cy="1169670"/>
          </a:xfrm>
          <a:custGeom>
            <a:avLst/>
            <a:gdLst/>
            <a:ahLst/>
            <a:cxnLst/>
            <a:rect l="l" t="t" r="r" b="b"/>
            <a:pathLst>
              <a:path w="8976995" h="1169670">
                <a:moveTo>
                  <a:pt x="0" y="0"/>
                </a:moveTo>
                <a:lnTo>
                  <a:pt x="8976943" y="0"/>
                </a:lnTo>
                <a:lnTo>
                  <a:pt x="8976943" y="1169376"/>
                </a:lnTo>
                <a:lnTo>
                  <a:pt x="0" y="1169376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92679" y="5045200"/>
            <a:ext cx="756221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spc="-5" dirty="0">
                <a:solidFill>
                  <a:srgbClr val="FF0000"/>
                </a:solidFill>
                <a:latin typeface="Bernard MT Condensed"/>
                <a:cs typeface="Bernard MT Condensed"/>
              </a:rPr>
              <a:t>Manajemen Seni </a:t>
            </a:r>
            <a:r>
              <a:rPr sz="6500" dirty="0">
                <a:solidFill>
                  <a:srgbClr val="FF0000"/>
                </a:solidFill>
                <a:latin typeface="Bernard MT Condensed"/>
                <a:cs typeface="Bernard MT Condensed"/>
              </a:rPr>
              <a:t>&amp;</a:t>
            </a:r>
            <a:r>
              <a:rPr sz="6500" spc="-45" dirty="0">
                <a:solidFill>
                  <a:srgbClr val="FF0000"/>
                </a:solidFill>
                <a:latin typeface="Bernard MT Condensed"/>
                <a:cs typeface="Bernard MT Condensed"/>
              </a:rPr>
              <a:t> </a:t>
            </a:r>
            <a:r>
              <a:rPr sz="6500" dirty="0">
                <a:solidFill>
                  <a:srgbClr val="FF0000"/>
                </a:solidFill>
                <a:latin typeface="Bernard MT Condensed"/>
                <a:cs typeface="Bernard MT Condensed"/>
              </a:rPr>
              <a:t>Ilmu</a:t>
            </a:r>
            <a:endParaRPr sz="6500">
              <a:latin typeface="Bernard MT Condensed"/>
              <a:cs typeface="Bernard MT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877060" marR="5080" indent="-1737360">
              <a:lnSpc>
                <a:spcPts val="6000"/>
              </a:lnSpc>
              <a:spcBef>
                <a:spcPts val="700"/>
              </a:spcBef>
            </a:pPr>
            <a:r>
              <a:rPr spc="-5" dirty="0"/>
              <a:t>Manajemen suatu ilmu  dan seni…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7957" y="1728544"/>
            <a:ext cx="8430895" cy="45110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marR="290195" indent="-342900">
              <a:lnSpc>
                <a:spcPct val="78500"/>
              </a:lnSpc>
              <a:spcBef>
                <a:spcPts val="770"/>
              </a:spcBef>
              <a:buClr>
                <a:srgbClr val="BAABE3"/>
              </a:buClr>
              <a:buChar char="•"/>
              <a:tabLst>
                <a:tab pos="355600" algn="l"/>
              </a:tabLst>
            </a:pP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Ilmu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=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kumpulan dari ilmu pengetahuan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yang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tersusun  secara sistematis, disusun atas kebenaran ilmiah setelah  melalui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proses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penelitian ilmiah dan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teruji</a:t>
            </a:r>
            <a:r>
              <a:rPr sz="2600" spc="20" dirty="0">
                <a:solidFill>
                  <a:srgbClr val="2F1F58"/>
                </a:solidFill>
                <a:latin typeface="Candara"/>
                <a:cs typeface="Candara"/>
              </a:rPr>
              <a:t>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dilapangan.</a:t>
            </a:r>
            <a:endParaRPr sz="2600">
              <a:latin typeface="Candara"/>
              <a:cs typeface="Candara"/>
            </a:endParaRPr>
          </a:p>
          <a:p>
            <a:pPr marL="355600" marR="436245" indent="-342900">
              <a:lnSpc>
                <a:spcPts val="2500"/>
              </a:lnSpc>
              <a:spcBef>
                <a:spcPts val="2380"/>
              </a:spcBef>
              <a:buClr>
                <a:srgbClr val="BAABE3"/>
              </a:buClr>
              <a:buChar char="•"/>
              <a:tabLst>
                <a:tab pos="355600" algn="l"/>
                <a:tab pos="1325245" algn="l"/>
              </a:tabLst>
            </a:pP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Seni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 =	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mengunakan seperangkat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prosedur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dan prinsip-  prinsip kemampuan, pengalaman, kebijaksanaan, dan  keahlian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yang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sudah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teruji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untuk mencapai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hasil yang 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diinginkan</a:t>
            </a:r>
            <a:endParaRPr sz="2600">
              <a:latin typeface="Candara"/>
              <a:cs typeface="Candara"/>
            </a:endParaRPr>
          </a:p>
          <a:p>
            <a:pPr marL="355600" marR="5080" indent="-342900">
              <a:lnSpc>
                <a:spcPts val="2500"/>
              </a:lnSpc>
              <a:spcBef>
                <a:spcPts val="2400"/>
              </a:spcBef>
              <a:buClr>
                <a:srgbClr val="BAABE3"/>
              </a:buClr>
              <a:buChar char="•"/>
              <a:tabLst>
                <a:tab pos="355600" algn="l"/>
              </a:tabLst>
            </a:pP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“manajemen memiliki dua sisi seperti koin, satu sisi adalah  sebagai ilmu dan sisi yang lain sebagai seni. Manajemen  memiliki prinsip saintiﬁk dimana merupakan elemen ilmu  dan kemampuan, serta pelakunya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yang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menggunakan  “seni” dalam kegiatan</a:t>
            </a:r>
            <a:r>
              <a:rPr sz="2600" spc="10" dirty="0">
                <a:solidFill>
                  <a:srgbClr val="2F1F58"/>
                </a:solidFill>
                <a:latin typeface="Candara"/>
                <a:cs typeface="Candara"/>
              </a:rPr>
              <a:t>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manajerial.”</a:t>
            </a:r>
            <a:endParaRPr sz="26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8600" y="0"/>
            <a:ext cx="6283325" cy="16103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004569" marR="5080" indent="-992505">
              <a:lnSpc>
                <a:spcPts val="6000"/>
              </a:lnSpc>
              <a:spcBef>
                <a:spcPts val="700"/>
              </a:spcBef>
              <a:tabLst>
                <a:tab pos="766445" algn="l"/>
              </a:tabLst>
            </a:pPr>
            <a:r>
              <a:rPr spc="-5" dirty="0"/>
              <a:t>14	prinsip</a:t>
            </a:r>
            <a:r>
              <a:rPr spc="-80" dirty="0"/>
              <a:t> </a:t>
            </a:r>
            <a:r>
              <a:rPr spc="-5" dirty="0"/>
              <a:t>manajemen  (Hendry</a:t>
            </a:r>
            <a:r>
              <a:rPr spc="-10" dirty="0"/>
              <a:t> </a:t>
            </a:r>
            <a:r>
              <a:rPr spc="-5" dirty="0"/>
              <a:t>Fayol)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0901" y="1794585"/>
            <a:ext cx="28848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AABE3"/>
              </a:buClr>
              <a:buChar char="•"/>
              <a:tabLst>
                <a:tab pos="355600" algn="l"/>
              </a:tabLst>
            </a:pPr>
            <a:r>
              <a:rPr sz="2800" dirty="0">
                <a:solidFill>
                  <a:srgbClr val="2F1F58"/>
                </a:solidFill>
                <a:latin typeface="Candara"/>
                <a:cs typeface="Candara"/>
              </a:rPr>
              <a:t>Division of</a:t>
            </a:r>
            <a:r>
              <a:rPr sz="2800" spc="-100" dirty="0">
                <a:solidFill>
                  <a:srgbClr val="2F1F58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2F1F58"/>
                </a:solidFill>
                <a:latin typeface="Candara"/>
                <a:cs typeface="Candara"/>
              </a:rPr>
              <a:t>Labor</a:t>
            </a:r>
            <a:endParaRPr sz="2800">
              <a:latin typeface="Candara"/>
              <a:cs typeface="Candar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3200" y="2269666"/>
            <a:ext cx="6197598" cy="4127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6737" y="1573037"/>
            <a:ext cx="7106560" cy="5284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373" y="1577806"/>
            <a:ext cx="8356038" cy="49388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4572" y="1590633"/>
            <a:ext cx="6980694" cy="5015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3504" y="1577806"/>
            <a:ext cx="8065074" cy="4900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1735" y="1552150"/>
            <a:ext cx="8278075" cy="5156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438" y="1603461"/>
            <a:ext cx="8787988" cy="50669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657" y="1452283"/>
            <a:ext cx="8442671" cy="5218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754" y="1616288"/>
            <a:ext cx="8736672" cy="4861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6715" y="296731"/>
            <a:ext cx="21482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</a:t>
            </a:r>
            <a:r>
              <a:rPr spc="5" dirty="0"/>
              <a:t>e</a:t>
            </a:r>
            <a:r>
              <a:rPr dirty="0"/>
              <a:t>ﬁnisi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70205" marR="436245" indent="-342900">
              <a:lnSpc>
                <a:spcPct val="99700"/>
              </a:lnSpc>
              <a:spcBef>
                <a:spcPts val="110"/>
              </a:spcBef>
              <a:buClr>
                <a:srgbClr val="BAABE3"/>
              </a:buClr>
              <a:buChar char="•"/>
              <a:tabLst>
                <a:tab pos="371475" algn="l"/>
              </a:tabLst>
            </a:pPr>
            <a:r>
              <a:rPr spc="-5" dirty="0"/>
              <a:t>Manajemen </a:t>
            </a:r>
            <a:r>
              <a:rPr dirty="0"/>
              <a:t>&gt; proses </a:t>
            </a:r>
            <a:r>
              <a:rPr spc="-5" dirty="0"/>
              <a:t>untuk mencapai </a:t>
            </a:r>
            <a:r>
              <a:rPr dirty="0"/>
              <a:t>tujuan  organisasi </a:t>
            </a:r>
            <a:r>
              <a:rPr spc="-5" dirty="0"/>
              <a:t>secara </a:t>
            </a:r>
            <a:r>
              <a:rPr dirty="0"/>
              <a:t>efektif </a:t>
            </a:r>
            <a:r>
              <a:rPr spc="-5" dirty="0"/>
              <a:t>dan eﬁsien secara  bersama-sama</a:t>
            </a:r>
          </a:p>
          <a:p>
            <a:pPr marL="370205" marR="5080" indent="-342900">
              <a:lnSpc>
                <a:spcPct val="100200"/>
              </a:lnSpc>
              <a:spcBef>
                <a:spcPts val="2330"/>
              </a:spcBef>
              <a:buClr>
                <a:srgbClr val="BAABE3"/>
              </a:buClr>
              <a:buChar char="•"/>
              <a:tabLst>
                <a:tab pos="371475" algn="l"/>
              </a:tabLst>
            </a:pPr>
            <a:r>
              <a:rPr spc="-5" dirty="0"/>
              <a:t>Manajemen </a:t>
            </a:r>
            <a:r>
              <a:rPr spc="-15" dirty="0"/>
              <a:t>&gt;&gt; </a:t>
            </a:r>
            <a:r>
              <a:rPr dirty="0"/>
              <a:t>proses </a:t>
            </a:r>
            <a:r>
              <a:rPr spc="-5" dirty="0"/>
              <a:t>mendesain dan  memelihara lingkungan dimana </a:t>
            </a:r>
            <a:r>
              <a:rPr dirty="0"/>
              <a:t>individu-  individu </a:t>
            </a:r>
            <a:r>
              <a:rPr spc="-5" dirty="0"/>
              <a:t>bekerja </a:t>
            </a:r>
            <a:r>
              <a:rPr dirty="0"/>
              <a:t>dlm </a:t>
            </a:r>
            <a:r>
              <a:rPr spc="-5" dirty="0"/>
              <a:t>kelompok untuk  menyelesaikan </a:t>
            </a:r>
            <a:r>
              <a:rPr dirty="0"/>
              <a:t>tujuan </a:t>
            </a:r>
            <a:r>
              <a:rPr spc="-5" dirty="0"/>
              <a:t>secara eﬁsien dan</a:t>
            </a:r>
            <a:r>
              <a:rPr spc="-15" dirty="0"/>
              <a:t> </a:t>
            </a:r>
            <a:r>
              <a:rPr dirty="0"/>
              <a:t>efektif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145" y="1564977"/>
            <a:ext cx="7939209" cy="5028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896" y="1552150"/>
            <a:ext cx="8026346" cy="5028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134" y="1603460"/>
            <a:ext cx="7706841" cy="48745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7642" y="1577806"/>
            <a:ext cx="8655674" cy="4964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403" y="1616288"/>
            <a:ext cx="8006982" cy="5028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341"/>
            <a:ext cx="9143998" cy="6655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148715" marR="5080" indent="-975360">
              <a:lnSpc>
                <a:spcPts val="6000"/>
              </a:lnSpc>
              <a:spcBef>
                <a:spcPts val="700"/>
              </a:spcBef>
            </a:pPr>
            <a:r>
              <a:rPr spc="-5" dirty="0"/>
              <a:t>Management </a:t>
            </a:r>
            <a:r>
              <a:rPr dirty="0"/>
              <a:t>as an</a:t>
            </a:r>
            <a:r>
              <a:rPr spc="-70" dirty="0"/>
              <a:t> </a:t>
            </a:r>
            <a:r>
              <a:rPr spc="-5" dirty="0"/>
              <a:t>art  and </a:t>
            </a: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science…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0901" y="1794585"/>
            <a:ext cx="7309484" cy="42824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54965" marR="208279" indent="-342900">
              <a:lnSpc>
                <a:spcPts val="3100"/>
              </a:lnSpc>
              <a:spcBef>
                <a:spcPts val="219"/>
              </a:spcBef>
              <a:buClr>
                <a:srgbClr val="BAABE3"/>
              </a:buClr>
              <a:buChar char="•"/>
              <a:tabLst>
                <a:tab pos="355600" algn="l"/>
              </a:tabLst>
            </a:pP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As a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science management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is a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discipline that  attempts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to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aid managerial decision making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by 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applying scientiﬁc approach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to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managerial  problems that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ivolve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quantitative factors (began 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in the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1940-1950 –after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WW2)</a:t>
            </a:r>
            <a:endParaRPr sz="2600" dirty="0">
              <a:latin typeface="Candara"/>
              <a:cs typeface="Candara"/>
            </a:endParaRPr>
          </a:p>
          <a:p>
            <a:pPr marL="354965" marR="5080" indent="-342900">
              <a:lnSpc>
                <a:spcPct val="100200"/>
              </a:lnSpc>
              <a:spcBef>
                <a:spcPts val="2270"/>
              </a:spcBef>
              <a:buClr>
                <a:srgbClr val="BAABE3"/>
              </a:buClr>
              <a:buChar char="•"/>
              <a:tabLst>
                <a:tab pos="355600" algn="l"/>
              </a:tabLst>
            </a:pP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As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an art management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is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using personalized  application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of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general theoretical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principles for 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achieving best possible results (based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on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practical 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knowledge,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personal skills, creativity,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perfection 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through practice, goal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oriented, work</a:t>
            </a:r>
            <a:r>
              <a:rPr sz="2600" spc="40" dirty="0">
                <a:solidFill>
                  <a:srgbClr val="2F1F58"/>
                </a:solidFill>
                <a:latin typeface="Candara"/>
                <a:cs typeface="Candara"/>
              </a:rPr>
              <a:t>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eﬀectively)</a:t>
            </a:r>
            <a:endParaRPr sz="26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722755" marR="5080" indent="-1697355">
              <a:lnSpc>
                <a:spcPts val="6000"/>
              </a:lnSpc>
              <a:spcBef>
                <a:spcPts val="700"/>
              </a:spcBef>
            </a:pPr>
            <a:r>
              <a:rPr spc="-5" dirty="0"/>
              <a:t>The steps</a:t>
            </a:r>
            <a:r>
              <a:rPr spc="-65" dirty="0"/>
              <a:t> </a:t>
            </a:r>
            <a:r>
              <a:rPr spc="-5" dirty="0"/>
              <a:t>management  </a:t>
            </a:r>
            <a:r>
              <a:rPr dirty="0"/>
              <a:t>as a</a:t>
            </a:r>
            <a:r>
              <a:rPr spc="-15" dirty="0"/>
              <a:t> </a:t>
            </a:r>
            <a:r>
              <a:rPr spc="-5" dirty="0"/>
              <a:t>science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5262" y="1761564"/>
            <a:ext cx="8221345" cy="4790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AABE3"/>
              </a:buClr>
              <a:buChar char="•"/>
              <a:tabLst>
                <a:tab pos="355600" algn="l"/>
              </a:tabLst>
            </a:pP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Deﬁne the problem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and gather</a:t>
            </a:r>
            <a:r>
              <a:rPr sz="2600" spc="-10" dirty="0">
                <a:solidFill>
                  <a:srgbClr val="2F1F58"/>
                </a:solidFill>
                <a:latin typeface="Candara"/>
                <a:cs typeface="Candara"/>
              </a:rPr>
              <a:t>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data</a:t>
            </a:r>
            <a:endParaRPr sz="260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2080"/>
              </a:spcBef>
              <a:buClr>
                <a:srgbClr val="BAABE3"/>
              </a:buClr>
              <a:buChar char="•"/>
              <a:tabLst>
                <a:tab pos="355600" algn="l"/>
              </a:tabLst>
            </a:pP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Formulate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a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model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to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represent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the</a:t>
            </a:r>
            <a:r>
              <a:rPr sz="2600" spc="10" dirty="0">
                <a:solidFill>
                  <a:srgbClr val="2F1F58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problem</a:t>
            </a:r>
            <a:endParaRPr sz="2600">
              <a:latin typeface="Candara"/>
              <a:cs typeface="Candara"/>
            </a:endParaRPr>
          </a:p>
          <a:p>
            <a:pPr marL="354965" marR="1099820" indent="-342900">
              <a:lnSpc>
                <a:spcPts val="2800"/>
              </a:lnSpc>
              <a:spcBef>
                <a:spcPts val="2440"/>
              </a:spcBef>
              <a:buClr>
                <a:srgbClr val="BAABE3"/>
              </a:buClr>
              <a:buChar char="•"/>
              <a:tabLst>
                <a:tab pos="355600" algn="l"/>
              </a:tabLst>
            </a:pP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Develop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a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computer base procedure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for deriving 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solutions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to the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problem</a:t>
            </a:r>
            <a:endParaRPr sz="260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2040"/>
              </a:spcBef>
              <a:buClr>
                <a:srgbClr val="BAABE3"/>
              </a:buClr>
              <a:buChar char="•"/>
              <a:tabLst>
                <a:tab pos="355600" algn="l"/>
              </a:tabLst>
            </a:pPr>
            <a:r>
              <a:rPr sz="2600" spc="-40" dirty="0">
                <a:solidFill>
                  <a:srgbClr val="2F1F58"/>
                </a:solidFill>
                <a:latin typeface="Candara"/>
                <a:cs typeface="Candara"/>
              </a:rPr>
              <a:t>Test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the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model and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reﬁne it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as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a</a:t>
            </a:r>
            <a:r>
              <a:rPr sz="2600" spc="35" dirty="0">
                <a:solidFill>
                  <a:srgbClr val="2F1F58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needed</a:t>
            </a:r>
            <a:endParaRPr sz="2600">
              <a:latin typeface="Candara"/>
              <a:cs typeface="Candara"/>
            </a:endParaRPr>
          </a:p>
          <a:p>
            <a:pPr marL="354965" marR="497840" indent="-342900">
              <a:lnSpc>
                <a:spcPts val="2800"/>
              </a:lnSpc>
              <a:spcBef>
                <a:spcPts val="2440"/>
              </a:spcBef>
              <a:buClr>
                <a:srgbClr val="BAABE3"/>
              </a:buClr>
              <a:buChar char="•"/>
              <a:tabLst>
                <a:tab pos="355600" algn="l"/>
              </a:tabLst>
            </a:pP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Apply the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model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to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analyse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the problem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and develop  recommendation for</a:t>
            </a:r>
            <a:r>
              <a:rPr sz="2600" spc="-10" dirty="0">
                <a:solidFill>
                  <a:srgbClr val="2F1F58"/>
                </a:solidFill>
                <a:latin typeface="Candara"/>
                <a:cs typeface="Candara"/>
              </a:rPr>
              <a:t>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management</a:t>
            </a:r>
            <a:endParaRPr sz="2600">
              <a:latin typeface="Candara"/>
              <a:cs typeface="Candara"/>
            </a:endParaRPr>
          </a:p>
          <a:p>
            <a:pPr marL="354965" marR="5080" indent="-342900">
              <a:lnSpc>
                <a:spcPts val="2800"/>
              </a:lnSpc>
              <a:spcBef>
                <a:spcPts val="2400"/>
              </a:spcBef>
              <a:buClr>
                <a:srgbClr val="BAABE3"/>
              </a:buClr>
              <a:buChar char="•"/>
              <a:tabLst>
                <a:tab pos="355600" algn="l"/>
              </a:tabLst>
            </a:pP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Help to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implement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the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teams recommendations that are  adopted </a:t>
            </a:r>
            <a:r>
              <a:rPr sz="2600" dirty="0">
                <a:solidFill>
                  <a:srgbClr val="2F1F58"/>
                </a:solidFill>
                <a:latin typeface="Candara"/>
                <a:cs typeface="Candara"/>
              </a:rPr>
              <a:t>by </a:t>
            </a:r>
            <a:r>
              <a:rPr sz="2600" spc="-5" dirty="0">
                <a:solidFill>
                  <a:srgbClr val="2F1F58"/>
                </a:solidFill>
                <a:latin typeface="Candara"/>
                <a:cs typeface="Candara"/>
              </a:rPr>
              <a:t>management</a:t>
            </a:r>
            <a:endParaRPr sz="26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621" y="296731"/>
            <a:ext cx="54717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Fungsi</a:t>
            </a:r>
            <a:r>
              <a:rPr spc="-60" dirty="0"/>
              <a:t> </a:t>
            </a:r>
            <a:r>
              <a:rPr spc="-5" dirty="0"/>
              <a:t>Manajemen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0901" y="1794585"/>
            <a:ext cx="2032000" cy="263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AABE3"/>
              </a:buClr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2F1F58"/>
                </a:solidFill>
                <a:latin typeface="Candara"/>
                <a:cs typeface="Candara"/>
              </a:rPr>
              <a:t>Planning</a:t>
            </a:r>
            <a:endParaRPr sz="280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2340"/>
              </a:spcBef>
              <a:buClr>
                <a:srgbClr val="BAABE3"/>
              </a:buClr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2F1F58"/>
                </a:solidFill>
                <a:latin typeface="Candara"/>
                <a:cs typeface="Candara"/>
              </a:rPr>
              <a:t>Organizing</a:t>
            </a:r>
            <a:endParaRPr sz="280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2440"/>
              </a:spcBef>
              <a:buClr>
                <a:srgbClr val="BAABE3"/>
              </a:buClr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2F1F58"/>
                </a:solidFill>
                <a:latin typeface="Candara"/>
                <a:cs typeface="Candara"/>
              </a:rPr>
              <a:t>Activating</a:t>
            </a:r>
            <a:endParaRPr sz="280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2340"/>
              </a:spcBef>
              <a:buClr>
                <a:srgbClr val="BAABE3"/>
              </a:buClr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2F1F58"/>
                </a:solidFill>
                <a:latin typeface="Candara"/>
                <a:cs typeface="Candara"/>
              </a:rPr>
              <a:t>Controlling</a:t>
            </a:r>
            <a:endParaRPr sz="28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1767" y="296731"/>
            <a:ext cx="61379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Implikasi</a:t>
            </a:r>
            <a:r>
              <a:rPr spc="-50" dirty="0"/>
              <a:t> </a:t>
            </a:r>
            <a:r>
              <a:rPr spc="-5" dirty="0"/>
              <a:t>Manajemen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9469" y="1733624"/>
            <a:ext cx="7918450" cy="42392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marR="170180" indent="-342900">
              <a:lnSpc>
                <a:spcPct val="79900"/>
              </a:lnSpc>
              <a:spcBef>
                <a:spcPts val="675"/>
              </a:spcBef>
              <a:buClr>
                <a:srgbClr val="BAABE3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2F1F58"/>
                </a:solidFill>
                <a:latin typeface="Candara"/>
                <a:cs typeface="Candara"/>
              </a:rPr>
              <a:t>Manajemen berkontribusi secara terus-menerus </a:t>
            </a:r>
            <a:r>
              <a:rPr sz="2400" dirty="0">
                <a:solidFill>
                  <a:srgbClr val="2F1F58"/>
                </a:solidFill>
                <a:latin typeface="Candara"/>
                <a:cs typeface="Candara"/>
              </a:rPr>
              <a:t>terhadap  bentuk </a:t>
            </a:r>
            <a:r>
              <a:rPr sz="2400" spc="-5" dirty="0">
                <a:solidFill>
                  <a:srgbClr val="2F1F58"/>
                </a:solidFill>
                <a:latin typeface="Candara"/>
                <a:cs typeface="Candara"/>
              </a:rPr>
              <a:t>dan </a:t>
            </a:r>
            <a:r>
              <a:rPr sz="2400" dirty="0">
                <a:solidFill>
                  <a:srgbClr val="2F1F58"/>
                </a:solidFill>
                <a:latin typeface="Candara"/>
                <a:cs typeface="Candara"/>
              </a:rPr>
              <a:t>perubahan </a:t>
            </a:r>
            <a:r>
              <a:rPr sz="2400" spc="-5" dirty="0">
                <a:solidFill>
                  <a:srgbClr val="2F1F58"/>
                </a:solidFill>
                <a:latin typeface="Candara"/>
                <a:cs typeface="Candara"/>
              </a:rPr>
              <a:t>organisasi, serta berkontribusi  </a:t>
            </a:r>
            <a:r>
              <a:rPr sz="2400" dirty="0">
                <a:solidFill>
                  <a:srgbClr val="2F1F58"/>
                </a:solidFill>
                <a:latin typeface="Candara"/>
                <a:cs typeface="Candara"/>
              </a:rPr>
              <a:t>terhadap</a:t>
            </a:r>
            <a:r>
              <a:rPr sz="2400" spc="-15" dirty="0">
                <a:solidFill>
                  <a:srgbClr val="2F1F58"/>
                </a:solidFill>
                <a:latin typeface="Candara"/>
                <a:cs typeface="Candara"/>
              </a:rPr>
              <a:t> </a:t>
            </a:r>
            <a:r>
              <a:rPr sz="2400" spc="-5" dirty="0">
                <a:solidFill>
                  <a:srgbClr val="2F1F58"/>
                </a:solidFill>
                <a:latin typeface="Candara"/>
                <a:cs typeface="Candara"/>
              </a:rPr>
              <a:t>pertumbuhannya;</a:t>
            </a:r>
            <a:endParaRPr sz="2400">
              <a:latin typeface="Candara"/>
              <a:cs typeface="Candara"/>
            </a:endParaRPr>
          </a:p>
          <a:p>
            <a:pPr marL="354965" marR="5080" indent="-342900">
              <a:lnSpc>
                <a:spcPct val="79900"/>
              </a:lnSpc>
              <a:spcBef>
                <a:spcPts val="2400"/>
              </a:spcBef>
              <a:buClr>
                <a:srgbClr val="BAABE3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2F1F58"/>
                </a:solidFill>
                <a:latin typeface="Candara"/>
                <a:cs typeface="Candara"/>
              </a:rPr>
              <a:t>Fungsi manajemen adalah perencanaan, pengorganisasian,  </a:t>
            </a:r>
            <a:r>
              <a:rPr sz="2400" dirty="0">
                <a:solidFill>
                  <a:srgbClr val="2F1F58"/>
                </a:solidFill>
                <a:latin typeface="Candara"/>
                <a:cs typeface="Candara"/>
              </a:rPr>
              <a:t>perencanaan &amp; </a:t>
            </a:r>
            <a:r>
              <a:rPr sz="2400" spc="-5" dirty="0">
                <a:solidFill>
                  <a:srgbClr val="2F1F58"/>
                </a:solidFill>
                <a:latin typeface="Candara"/>
                <a:cs typeface="Candara"/>
              </a:rPr>
              <a:t>pendistribusian SDM, kepemimpinan, dan  </a:t>
            </a:r>
            <a:r>
              <a:rPr sz="2400" dirty="0">
                <a:solidFill>
                  <a:srgbClr val="2F1F58"/>
                </a:solidFill>
                <a:latin typeface="Candara"/>
                <a:cs typeface="Candara"/>
              </a:rPr>
              <a:t>pengawasan</a:t>
            </a:r>
            <a:endParaRPr sz="240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820"/>
              </a:spcBef>
              <a:buClr>
                <a:srgbClr val="BAABE3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2F1F58"/>
                </a:solidFill>
                <a:latin typeface="Candara"/>
                <a:cs typeface="Candara"/>
              </a:rPr>
              <a:t>Fungsi </a:t>
            </a:r>
            <a:r>
              <a:rPr sz="2400" dirty="0">
                <a:solidFill>
                  <a:srgbClr val="2F1F58"/>
                </a:solidFill>
                <a:latin typeface="Candara"/>
                <a:cs typeface="Candara"/>
              </a:rPr>
              <a:t>tsb </a:t>
            </a:r>
            <a:r>
              <a:rPr sz="2400" spc="-5" dirty="0">
                <a:solidFill>
                  <a:srgbClr val="2F1F58"/>
                </a:solidFill>
                <a:latin typeface="Candara"/>
                <a:cs typeface="Candara"/>
              </a:rPr>
              <a:t>dilakukan </a:t>
            </a:r>
            <a:r>
              <a:rPr sz="2400" dirty="0">
                <a:solidFill>
                  <a:srgbClr val="2F1F58"/>
                </a:solidFill>
                <a:latin typeface="Candara"/>
                <a:cs typeface="Candara"/>
              </a:rPr>
              <a:t>oleh </a:t>
            </a:r>
            <a:r>
              <a:rPr sz="2400" spc="-5" dirty="0">
                <a:solidFill>
                  <a:srgbClr val="2F1F58"/>
                </a:solidFill>
                <a:latin typeface="Candara"/>
                <a:cs typeface="Candara"/>
              </a:rPr>
              <a:t>setiap</a:t>
            </a:r>
            <a:r>
              <a:rPr sz="2400" spc="-10" dirty="0">
                <a:solidFill>
                  <a:srgbClr val="2F1F58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2F1F58"/>
                </a:solidFill>
                <a:latin typeface="Candara"/>
                <a:cs typeface="Candara"/>
              </a:rPr>
              <a:t>organisasi</a:t>
            </a:r>
            <a:endParaRPr sz="240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820"/>
              </a:spcBef>
              <a:buClr>
                <a:srgbClr val="BAABE3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2F1F58"/>
                </a:solidFill>
                <a:latin typeface="Candara"/>
                <a:cs typeface="Candara"/>
              </a:rPr>
              <a:t>Digunakan manajer </a:t>
            </a:r>
            <a:r>
              <a:rPr sz="2400" dirty="0">
                <a:solidFill>
                  <a:srgbClr val="2F1F58"/>
                </a:solidFill>
                <a:latin typeface="Candara"/>
                <a:cs typeface="Candara"/>
              </a:rPr>
              <a:t>pada </a:t>
            </a:r>
            <a:r>
              <a:rPr sz="2400" spc="-5" dirty="0">
                <a:solidFill>
                  <a:srgbClr val="2F1F58"/>
                </a:solidFill>
                <a:latin typeface="Candara"/>
                <a:cs typeface="Candara"/>
              </a:rPr>
              <a:t>semua lini</a:t>
            </a:r>
            <a:r>
              <a:rPr sz="2400" spc="5" dirty="0">
                <a:solidFill>
                  <a:srgbClr val="2F1F58"/>
                </a:solidFill>
                <a:latin typeface="Candara"/>
                <a:cs typeface="Candara"/>
              </a:rPr>
              <a:t> </a:t>
            </a:r>
            <a:r>
              <a:rPr sz="2400" spc="-5" dirty="0">
                <a:solidFill>
                  <a:srgbClr val="2F1F58"/>
                </a:solidFill>
                <a:latin typeface="Candara"/>
                <a:cs typeface="Candara"/>
              </a:rPr>
              <a:t>hierarki</a:t>
            </a:r>
            <a:endParaRPr sz="2400">
              <a:latin typeface="Candara"/>
              <a:cs typeface="Candara"/>
            </a:endParaRPr>
          </a:p>
          <a:p>
            <a:pPr marL="354965" marR="367665" indent="-342900">
              <a:lnSpc>
                <a:spcPct val="79900"/>
              </a:lnSpc>
              <a:spcBef>
                <a:spcPts val="2400"/>
              </a:spcBef>
              <a:buClr>
                <a:srgbClr val="BAABE3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solidFill>
                  <a:srgbClr val="2F1F58"/>
                </a:solidFill>
                <a:latin typeface="Candara"/>
                <a:cs typeface="Candara"/>
              </a:rPr>
              <a:t>Tujuan </a:t>
            </a:r>
            <a:r>
              <a:rPr sz="2400" spc="-5" dirty="0">
                <a:solidFill>
                  <a:srgbClr val="2F1F58"/>
                </a:solidFill>
                <a:latin typeface="Candara"/>
                <a:cs typeface="Candara"/>
              </a:rPr>
              <a:t>dari manajer adalah meningkatkan produktivitas,  eﬁsiensi, dan</a:t>
            </a:r>
            <a:r>
              <a:rPr sz="2400" dirty="0">
                <a:solidFill>
                  <a:srgbClr val="2F1F58"/>
                </a:solidFill>
                <a:latin typeface="Candara"/>
                <a:cs typeface="Candara"/>
              </a:rPr>
              <a:t> </a:t>
            </a:r>
            <a:r>
              <a:rPr sz="2400" spc="-5" dirty="0">
                <a:solidFill>
                  <a:srgbClr val="2F1F58"/>
                </a:solidFill>
                <a:latin typeface="Candara"/>
                <a:cs typeface="Candara"/>
              </a:rPr>
              <a:t>efektiﬁtas</a:t>
            </a:r>
            <a:endParaRPr sz="24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685289" marR="5080" indent="-829944">
              <a:lnSpc>
                <a:spcPts val="6000"/>
              </a:lnSpc>
              <a:spcBef>
                <a:spcPts val="700"/>
              </a:spcBef>
            </a:pPr>
            <a:r>
              <a:rPr dirty="0"/>
              <a:t>Proses yang</a:t>
            </a:r>
            <a:r>
              <a:rPr spc="-110" dirty="0"/>
              <a:t> </a:t>
            </a:r>
            <a:r>
              <a:rPr dirty="0"/>
              <a:t>terus  </a:t>
            </a:r>
            <a:r>
              <a:rPr spc="-5" dirty="0"/>
              <a:t>berlanjut….</a:t>
            </a:r>
          </a:p>
        </p:txBody>
      </p:sp>
      <p:sp>
        <p:nvSpPr>
          <p:cNvPr id="3" name="object 3"/>
          <p:cNvSpPr/>
          <p:nvPr/>
        </p:nvSpPr>
        <p:spPr>
          <a:xfrm>
            <a:off x="2474942" y="1826258"/>
            <a:ext cx="4105435" cy="4348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8907" y="296731"/>
            <a:ext cx="47625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45435" algn="l"/>
              </a:tabLst>
            </a:pPr>
            <a:r>
              <a:rPr dirty="0"/>
              <a:t>Eﬁsien</a:t>
            </a:r>
            <a:r>
              <a:rPr spc="-10" dirty="0"/>
              <a:t> </a:t>
            </a:r>
            <a:r>
              <a:rPr spc="-80" dirty="0"/>
              <a:t>Vs	</a:t>
            </a:r>
            <a:r>
              <a:rPr spc="-5" dirty="0"/>
              <a:t>Efektif</a:t>
            </a:r>
          </a:p>
        </p:txBody>
      </p:sp>
      <p:sp>
        <p:nvSpPr>
          <p:cNvPr id="3" name="object 3"/>
          <p:cNvSpPr/>
          <p:nvPr/>
        </p:nvSpPr>
        <p:spPr>
          <a:xfrm>
            <a:off x="179608" y="1629116"/>
            <a:ext cx="8813644" cy="4746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2242" y="1761566"/>
            <a:ext cx="8531405" cy="4549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294</Words>
  <Application>Microsoft Macintosh PowerPoint</Application>
  <PresentationFormat>On-screen Show (4:3)</PresentationFormat>
  <Paragraphs>33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Manajemen Seni &amp; Ilmu</vt:lpstr>
      <vt:lpstr>Deﬁnisi</vt:lpstr>
      <vt:lpstr>Management as an art  and a science…</vt:lpstr>
      <vt:lpstr>The steps management  as a science</vt:lpstr>
      <vt:lpstr>Fungsi Manajemen</vt:lpstr>
      <vt:lpstr>Implikasi Manajemen</vt:lpstr>
      <vt:lpstr>Proses yang terus  berlanjut….</vt:lpstr>
      <vt:lpstr>Eﬁsien Vs Efektif</vt:lpstr>
      <vt:lpstr>PowerPoint Presentation</vt:lpstr>
      <vt:lpstr>Manajemen suatu ilmu  dan seni…</vt:lpstr>
      <vt:lpstr>14 prinsip manajemen  (Hendry Fayol)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Seni &amp; Ilmu</dc:title>
  <cp:lastModifiedBy>EDO RUSLI</cp:lastModifiedBy>
  <cp:revision>1</cp:revision>
  <dcterms:created xsi:type="dcterms:W3CDTF">2020-01-26T15:00:45Z</dcterms:created>
  <dcterms:modified xsi:type="dcterms:W3CDTF">2020-01-26T15:06:53Z</dcterms:modified>
</cp:coreProperties>
</file>