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85" r:id="rId6"/>
    <p:sldId id="287" r:id="rId7"/>
    <p:sldId id="263" r:id="rId8"/>
    <p:sldId id="288" r:id="rId9"/>
    <p:sldId id="289" r:id="rId10"/>
    <p:sldId id="294" r:id="rId11"/>
    <p:sldId id="264" r:id="rId12"/>
    <p:sldId id="290" r:id="rId13"/>
    <p:sldId id="291" r:id="rId14"/>
    <p:sldId id="262" r:id="rId15"/>
    <p:sldId id="292" r:id="rId16"/>
    <p:sldId id="293" r:id="rId17"/>
    <p:sldId id="295" r:id="rId18"/>
    <p:sldId id="265" r:id="rId19"/>
    <p:sldId id="266" r:id="rId20"/>
    <p:sldId id="279" r:id="rId21"/>
  </p:sldIdLst>
  <p:sldSz cx="9144000" cy="5143500" type="screen16x9"/>
  <p:notesSz cx="6858000" cy="9144000"/>
  <p:embeddedFontLst>
    <p:embeddedFont>
      <p:font typeface="Libre Baskerville" panose="020B0604020202020204" charset="0"/>
      <p:regular r:id="rId23"/>
      <p:bold r:id="rId24"/>
      <p:italic r:id="rId25"/>
    </p:embeddedFont>
    <p:embeddedFont>
      <p:font typeface="Cinzel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7A8769-4D00-43D8-A3A4-36B2607B9E9A}">
  <a:tblStyle styleId="{197A8769-4D00-43D8-A3A4-36B2607B9E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64823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84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8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033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33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540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34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93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436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912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810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11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29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1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719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97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59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621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1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804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35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411350" y="1333000"/>
            <a:ext cx="6321300" cy="24774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513950" y="1583350"/>
            <a:ext cx="611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61200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86413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811626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2274825" y="1887075"/>
            <a:ext cx="434505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Pancasila sebagai Sistem Filsafat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504450" y="1893275"/>
            <a:ext cx="611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/>
              <a:t>2</a:t>
            </a:r>
            <a:r>
              <a:rPr lang="en" sz="4000" b="0" dirty="0" smtClean="0"/>
              <a:t>.</a:t>
            </a:r>
            <a:endParaRPr sz="4800" b="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Filsafat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63011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Filsafat secara Umum</a:t>
            </a:r>
            <a:endParaRPr b="1" dirty="0"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961200" y="14761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u="sng" dirty="0" err="1" smtClean="0"/>
              <a:t>Philosophia</a:t>
            </a:r>
            <a:r>
              <a:rPr lang="en-US" b="1" i="1" u="sng" dirty="0" smtClean="0"/>
              <a:t>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i="1" dirty="0" err="1" smtClean="0"/>
              <a:t>Philos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cinta</a:t>
            </a:r>
            <a:endParaRPr lang="en-US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i="1" dirty="0" err="1" smtClean="0"/>
              <a:t>Philia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persahabatan</a:t>
            </a:r>
            <a:endParaRPr lang="en-US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i="1" dirty="0" smtClean="0"/>
              <a:t>Sophos </a:t>
            </a:r>
            <a:r>
              <a:rPr lang="en-US" dirty="0" smtClean="0"/>
              <a:t>= </a:t>
            </a:r>
            <a:r>
              <a:rPr lang="en-US" dirty="0" err="1" smtClean="0"/>
              <a:t>kebijaksanaan</a:t>
            </a:r>
            <a:r>
              <a:rPr lang="en-US" dirty="0" smtClean="0"/>
              <a:t>, </a:t>
            </a:r>
            <a:r>
              <a:rPr lang="en-US" dirty="0" err="1" smtClean="0"/>
              <a:t>pengetahuan</a:t>
            </a:r>
            <a:r>
              <a:rPr lang="en-US" dirty="0" smtClean="0"/>
              <a:t>, </a:t>
            </a:r>
            <a:r>
              <a:rPr lang="en-US" dirty="0" err="1" smtClean="0"/>
              <a:t>keterampilan</a:t>
            </a:r>
            <a:r>
              <a:rPr lang="en-US" dirty="0" smtClean="0"/>
              <a:t>,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praktis</a:t>
            </a:r>
            <a:r>
              <a:rPr lang="en-US" dirty="0" smtClean="0"/>
              <a:t>, </a:t>
            </a:r>
            <a:r>
              <a:rPr lang="en-US" dirty="0" err="1" smtClean="0"/>
              <a:t>inteligensi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(</a:t>
            </a:r>
            <a:r>
              <a:rPr lang="en-US" dirty="0" err="1" smtClean="0"/>
              <a:t>Bagus</a:t>
            </a:r>
            <a:r>
              <a:rPr lang="en-US" dirty="0" smtClean="0"/>
              <a:t>, 1996: 242)</a:t>
            </a:r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2"/>
          </p:nvPr>
        </p:nvSpPr>
        <p:spPr>
          <a:xfrm>
            <a:off x="3386413" y="1485675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ekstensial</a:t>
            </a:r>
            <a:r>
              <a:rPr lang="en-US" dirty="0" smtClean="0"/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 smtClean="0"/>
              <a:t>Ekstensial</a:t>
            </a:r>
            <a:r>
              <a:rPr lang="en-US" dirty="0" smtClean="0"/>
              <a:t> = </a:t>
            </a:r>
            <a:r>
              <a:rPr lang="en-US" dirty="0" err="1" smtClean="0"/>
              <a:t>pengetahuan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hubungannya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endParaRPr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3"/>
          </p:nvPr>
        </p:nvSpPr>
        <p:spPr>
          <a:xfrm>
            <a:off x="5811626" y="1485675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Jadi</a:t>
            </a:r>
            <a:r>
              <a:rPr lang="en-US" b="1" dirty="0" smtClean="0"/>
              <a:t>, </a:t>
            </a:r>
            <a:r>
              <a:rPr lang="en-US" b="1" dirty="0" err="1" smtClean="0"/>
              <a:t>filsafat</a:t>
            </a:r>
            <a:r>
              <a:rPr lang="en-US" b="1" dirty="0" smtClean="0"/>
              <a:t> </a:t>
            </a:r>
            <a:r>
              <a:rPr lang="en-US" b="1" dirty="0" err="1" smtClean="0"/>
              <a:t>berarti</a:t>
            </a:r>
            <a:r>
              <a:rPr lang="en-US" b="1" dirty="0" smtClean="0"/>
              <a:t> </a:t>
            </a:r>
            <a:r>
              <a:rPr lang="en-US" b="1" dirty="0" err="1" smtClean="0"/>
              <a:t>upaya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mencari</a:t>
            </a:r>
            <a:r>
              <a:rPr lang="en-US" b="1" dirty="0" smtClean="0"/>
              <a:t> </a:t>
            </a:r>
            <a:r>
              <a:rPr lang="en-US" b="1" dirty="0" err="1" smtClean="0"/>
              <a:t>kebijaksanaan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yang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 err="1" smtClean="0"/>
              <a:t>konsep</a:t>
            </a:r>
            <a:r>
              <a:rPr lang="en-US" b="1" dirty="0" smtClean="0"/>
              <a:t> yang </a:t>
            </a:r>
            <a:r>
              <a:rPr lang="en-US" b="1" dirty="0" err="1" smtClean="0"/>
              <a:t>bermanfaat</a:t>
            </a:r>
            <a:r>
              <a:rPr lang="en-US" b="1" dirty="0" smtClean="0"/>
              <a:t> </a:t>
            </a:r>
            <a:r>
              <a:rPr lang="en-US" b="1" dirty="0" err="1" smtClean="0"/>
              <a:t>bagi</a:t>
            </a:r>
            <a:r>
              <a:rPr lang="en-US" b="1" dirty="0" smtClean="0"/>
              <a:t> </a:t>
            </a:r>
            <a:r>
              <a:rPr lang="en-US" b="1" dirty="0" err="1" smtClean="0"/>
              <a:t>peradaban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.</a:t>
            </a:r>
            <a:endParaRPr b="1"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Sejarah Filsafat</a:t>
            </a:r>
            <a:endParaRPr b="1" dirty="0"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827849" y="1410163"/>
            <a:ext cx="2915475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kemunculannya</a:t>
            </a:r>
            <a:r>
              <a:rPr lang="en-US" dirty="0" smtClean="0"/>
              <a:t> di </a:t>
            </a:r>
            <a:r>
              <a:rPr lang="en-US" dirty="0" err="1" smtClean="0"/>
              <a:t>Yunani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menyusul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pesat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, </a:t>
            </a:r>
            <a:r>
              <a:rPr lang="en-US" dirty="0" err="1" smtClean="0"/>
              <a:t>kedudukan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i="1" dirty="0" smtClean="0"/>
              <a:t>The Mother of Science.</a:t>
            </a:r>
            <a:endParaRPr lang="en-US" dirty="0" smtClean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3"/>
          </p:nvPr>
        </p:nvSpPr>
        <p:spPr>
          <a:xfrm>
            <a:off x="4297650" y="1410163"/>
            <a:ext cx="3927626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,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muara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yang lain,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intelektual</a:t>
            </a:r>
            <a:r>
              <a:rPr lang="en-US" dirty="0" smtClean="0"/>
              <a:t> yang </a:t>
            </a:r>
            <a:r>
              <a:rPr lang="en-US" dirty="0" err="1" smtClean="0"/>
              <a:t>metodis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sistematis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reflektif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yang </a:t>
            </a:r>
            <a:r>
              <a:rPr lang="en-US" dirty="0" err="1" smtClean="0"/>
              <a:t>hakiki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199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/>
              <a:t>Metafisika</a:t>
            </a:r>
            <a:r>
              <a:rPr lang="en-US" dirty="0" smtClean="0"/>
              <a:t>;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mula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/>
              <a:t>Epistemologi</a:t>
            </a:r>
            <a:r>
              <a:rPr lang="en-US" dirty="0" smtClean="0"/>
              <a:t>;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seluk</a:t>
            </a:r>
            <a:r>
              <a:rPr lang="en-US" dirty="0" smtClean="0"/>
              <a:t> </a:t>
            </a:r>
            <a:r>
              <a:rPr lang="en-US" dirty="0" err="1" smtClean="0"/>
              <a:t>beluk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887900" y="577450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4 cabang keilmuan yang utama dalam filsafat</a:t>
            </a:r>
            <a:endParaRPr sz="2000" b="1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b="1" dirty="0" err="1" smtClean="0"/>
              <a:t>Aksiologi</a:t>
            </a:r>
            <a:r>
              <a:rPr lang="en-US" dirty="0" smtClean="0"/>
              <a:t>; </a:t>
            </a:r>
            <a:r>
              <a:rPr lang="en-US" dirty="0" err="1" smtClean="0"/>
              <a:t>menelusuri</a:t>
            </a:r>
            <a:r>
              <a:rPr lang="en-US" dirty="0" smtClean="0"/>
              <a:t> </a:t>
            </a:r>
            <a:r>
              <a:rPr lang="en-US" dirty="0" err="1" smtClean="0"/>
              <a:t>hakikat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(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buruk</a:t>
            </a:r>
            <a:r>
              <a:rPr lang="en-US" dirty="0" smtClean="0"/>
              <a:t>, </a:t>
            </a:r>
            <a:r>
              <a:rPr lang="en-US" dirty="0" err="1" smtClean="0"/>
              <a:t>keindahan</a:t>
            </a:r>
            <a:r>
              <a:rPr lang="en-US" dirty="0" smtClean="0"/>
              <a:t>)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b="1" dirty="0" err="1" smtClean="0"/>
              <a:t>Logika</a:t>
            </a:r>
            <a:r>
              <a:rPr lang="en-US" dirty="0" smtClean="0"/>
              <a:t>;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rasional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390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3192300" y="1235038"/>
            <a:ext cx="2759400" cy="1117800"/>
          </a:xfrm>
          <a:prstGeom prst="ellipse">
            <a:avLst/>
          </a:prstGeom>
          <a:noFill/>
          <a:ln w="9525" cap="flat" cmpd="sng">
            <a:solidFill>
              <a:srgbClr val="9269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ctrTitle" idx="4294967295"/>
          </p:nvPr>
        </p:nvSpPr>
        <p:spPr>
          <a:xfrm>
            <a:off x="1350550" y="2240465"/>
            <a:ext cx="6442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Filsafat Pancasila</a:t>
            </a:r>
            <a:endParaRPr sz="4800" b="1"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4294967295"/>
          </p:nvPr>
        </p:nvSpPr>
        <p:spPr>
          <a:xfrm>
            <a:off x="1479850" y="3310074"/>
            <a:ext cx="6184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i="1" dirty="0" smtClean="0"/>
              <a:t>Hasil berpikir atau pemikiran yang sedalam-dalamnya dari bangsa Indonesia yang dianggap, dipercaya, dan diyakini sebagai kenyataan, norma-norma dan nilai-nilai yang paling sesuai dengan kepribadian bangsa Indonesia</a:t>
            </a:r>
            <a:endParaRPr sz="1600" i="1" dirty="0"/>
          </a:p>
        </p:txBody>
      </p:sp>
      <p:sp>
        <p:nvSpPr>
          <p:cNvPr id="95" name="Google Shape;95;p17"/>
          <p:cNvSpPr/>
          <p:nvPr/>
        </p:nvSpPr>
        <p:spPr>
          <a:xfrm>
            <a:off x="3990032" y="763874"/>
            <a:ext cx="307307" cy="2986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122350" y="1062500"/>
            <a:ext cx="567551" cy="556361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400650" y="1692801"/>
            <a:ext cx="738425" cy="727300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128816" y="1347403"/>
            <a:ext cx="886368" cy="893062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083581" y="2279249"/>
            <a:ext cx="307307" cy="2986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039607" y="1191362"/>
            <a:ext cx="307307" cy="2986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453537" y="444301"/>
            <a:ext cx="623692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b="1" dirty="0" err="1"/>
              <a:t>Sebagai</a:t>
            </a:r>
            <a:r>
              <a:rPr lang="en-US" sz="2000" b="1" dirty="0"/>
              <a:t> </a:t>
            </a:r>
            <a:r>
              <a:rPr lang="en-US" sz="2000" b="1" dirty="0" err="1"/>
              <a:t>filsafat</a:t>
            </a:r>
            <a:r>
              <a:rPr lang="en-US" sz="2000" b="1" dirty="0"/>
              <a:t>, </a:t>
            </a:r>
            <a:r>
              <a:rPr lang="en-US" sz="2000" b="1" dirty="0" err="1"/>
              <a:t>Pancasila</a:t>
            </a:r>
            <a:r>
              <a:rPr lang="en-US" sz="2000" b="1" dirty="0"/>
              <a:t>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 smtClean="0"/>
              <a:t>dasar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yaitu</a:t>
            </a:r>
            <a:r>
              <a:rPr lang="en-US" sz="2000" b="1" dirty="0"/>
              <a:t>:</a:t>
            </a:r>
            <a:endParaRPr sz="2000"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50" y="1301701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>
              <a:buFont typeface="+mj-lt"/>
              <a:buAutoNum type="arabicPeriod"/>
            </a:pPr>
            <a:r>
              <a:rPr lang="en-US" sz="1800" b="1" dirty="0" err="1" smtClean="0"/>
              <a:t>Ontologis</a:t>
            </a:r>
            <a:r>
              <a:rPr lang="en-US" sz="1800" dirty="0" smtClean="0"/>
              <a:t>; </a:t>
            </a:r>
            <a:r>
              <a:rPr lang="en-US" sz="1800" dirty="0" err="1"/>
              <a:t>d</a:t>
            </a:r>
            <a:r>
              <a:rPr lang="en-US" sz="1800" dirty="0" err="1" smtClean="0"/>
              <a:t>asar-dasar</a:t>
            </a:r>
            <a:r>
              <a:rPr lang="en-US" sz="1800" dirty="0" smtClean="0"/>
              <a:t> </a:t>
            </a:r>
            <a:r>
              <a:rPr lang="en-US" sz="1800" dirty="0" err="1"/>
              <a:t>ontologis</a:t>
            </a:r>
            <a:r>
              <a:rPr lang="en-US" sz="1800" dirty="0"/>
              <a:t> </a:t>
            </a:r>
            <a:r>
              <a:rPr lang="en-US" sz="1800" dirty="0" err="1"/>
              <a:t>Pancasila</a:t>
            </a:r>
            <a:r>
              <a:rPr lang="en-US" sz="1800" dirty="0"/>
              <a:t> </a:t>
            </a:r>
            <a:r>
              <a:rPr lang="en-US" sz="1800" dirty="0" err="1"/>
              <a:t>menjelaskan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jelas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Pancasila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benar-benar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realitas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identitas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entitas</a:t>
            </a:r>
            <a:r>
              <a:rPr lang="en-US" sz="1800" dirty="0"/>
              <a:t>  </a:t>
            </a:r>
            <a:r>
              <a:rPr lang="en-US" sz="1800" dirty="0" err="1" smtClean="0"/>
              <a:t>jelas</a:t>
            </a:r>
            <a:r>
              <a:rPr lang="en-US" sz="1800" dirty="0" smtClean="0"/>
              <a:t>. </a:t>
            </a:r>
          </a:p>
          <a:p>
            <a:pPr marL="533400" lvl="0" indent="-457200">
              <a:buFont typeface="+mj-lt"/>
              <a:buAutoNum type="arabicPeriod"/>
            </a:pPr>
            <a:r>
              <a:rPr lang="en-US" sz="1800" b="1" dirty="0" err="1" smtClean="0"/>
              <a:t>Epistemologi</a:t>
            </a:r>
            <a:r>
              <a:rPr lang="en-US" sz="1800" dirty="0" smtClean="0"/>
              <a:t>; </a:t>
            </a:r>
            <a:r>
              <a:rPr lang="en-US" sz="1800" dirty="0" err="1" smtClean="0"/>
              <a:t>epistemologi</a:t>
            </a:r>
            <a:r>
              <a:rPr lang="en-US" sz="1800" dirty="0" smtClean="0"/>
              <a:t> </a:t>
            </a:r>
            <a:r>
              <a:rPr lang="en-US" sz="1800" dirty="0" err="1" smtClean="0"/>
              <a:t>pancasila</a:t>
            </a:r>
            <a:r>
              <a:rPr lang="en-US" sz="1800" dirty="0" smtClean="0"/>
              <a:t> </a:t>
            </a:r>
            <a:r>
              <a:rPr lang="en-US" sz="1800" dirty="0" err="1"/>
              <a:t>terkait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Pancasila</a:t>
            </a:r>
            <a:r>
              <a:rPr lang="en-US" sz="1800" dirty="0" smtClean="0"/>
              <a:t>.</a:t>
            </a: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947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453537" y="444301"/>
            <a:ext cx="623692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b="1" dirty="0" err="1"/>
              <a:t>Sebagai</a:t>
            </a:r>
            <a:r>
              <a:rPr lang="en-US" sz="2000" b="1" dirty="0"/>
              <a:t> </a:t>
            </a:r>
            <a:r>
              <a:rPr lang="en-US" sz="2000" b="1" dirty="0" err="1"/>
              <a:t>filsafat</a:t>
            </a:r>
            <a:r>
              <a:rPr lang="en-US" sz="2000" b="1" dirty="0"/>
              <a:t>, </a:t>
            </a:r>
            <a:r>
              <a:rPr lang="en-US" sz="2000" b="1" dirty="0" err="1"/>
              <a:t>Pancasila</a:t>
            </a:r>
            <a:r>
              <a:rPr lang="en-US" sz="2000" b="1" dirty="0"/>
              <a:t>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dasar</a:t>
            </a:r>
            <a:r>
              <a:rPr lang="en-US" sz="2000" b="1" dirty="0"/>
              <a:t> </a:t>
            </a:r>
            <a:r>
              <a:rPr lang="en-US" sz="2000" b="1" dirty="0" err="1"/>
              <a:t>ontologis</a:t>
            </a:r>
            <a:r>
              <a:rPr lang="en-US" sz="2000" b="1" dirty="0"/>
              <a:t>, </a:t>
            </a:r>
            <a:r>
              <a:rPr lang="en-US" sz="2000" b="1" dirty="0" err="1"/>
              <a:t>epistemologis</a:t>
            </a:r>
            <a:r>
              <a:rPr lang="en-US" sz="2000" b="1" dirty="0"/>
              <a:t>,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aksiologis</a:t>
            </a:r>
            <a:endParaRPr sz="2000"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50" y="1301701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>
              <a:buFont typeface="+mj-lt"/>
              <a:buAutoNum type="arabicPeriod" startAt="3"/>
            </a:pPr>
            <a:r>
              <a:rPr lang="en-US" sz="1800" b="1" dirty="0" err="1" smtClean="0"/>
              <a:t>Aksiologi</a:t>
            </a:r>
            <a:r>
              <a:rPr lang="en-US" sz="1800" dirty="0" smtClean="0"/>
              <a:t>; </a:t>
            </a:r>
            <a:r>
              <a:rPr lang="en-US" sz="1800" dirty="0" err="1" smtClean="0"/>
              <a:t>pancasila</a:t>
            </a:r>
            <a:r>
              <a:rPr lang="en-US" sz="1800" dirty="0" smtClean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dilepaskan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Indonesia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latar</a:t>
            </a:r>
            <a:r>
              <a:rPr lang="en-US" sz="1800" dirty="0"/>
              <a:t> </a:t>
            </a:r>
            <a:r>
              <a:rPr lang="en-US" sz="1800" dirty="0" err="1"/>
              <a:t>belakang</a:t>
            </a:r>
            <a:r>
              <a:rPr lang="en-US" sz="1800" dirty="0"/>
              <a:t>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Pancasila</a:t>
            </a:r>
            <a:r>
              <a:rPr lang="en-US" sz="1800" dirty="0"/>
              <a:t> </a:t>
            </a:r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sendirinya</a:t>
            </a:r>
            <a:r>
              <a:rPr lang="en-US" sz="1800" dirty="0"/>
              <a:t> </a:t>
            </a:r>
            <a:r>
              <a:rPr lang="en-US" sz="1800" i="1" dirty="0"/>
              <a:t>(given value)</a:t>
            </a:r>
            <a:r>
              <a:rPr lang="en-US" sz="1800" dirty="0"/>
              <a:t> </a:t>
            </a:r>
            <a:r>
              <a:rPr lang="en-US" sz="1800" dirty="0" err="1"/>
              <a:t>melainkan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diciptakan</a:t>
            </a:r>
            <a:r>
              <a:rPr lang="en-US" sz="1800" dirty="0"/>
              <a:t> </a:t>
            </a:r>
            <a:r>
              <a:rPr lang="en-US" sz="1800" i="1" dirty="0"/>
              <a:t>(created value)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smtClean="0"/>
              <a:t>Indonesia.</a:t>
            </a:r>
          </a:p>
          <a:p>
            <a:pPr marL="533400" lvl="0" indent="-457200">
              <a:buFont typeface="+mj-lt"/>
              <a:buAutoNum type="arabicPeriod" startAt="3"/>
            </a:pPr>
            <a:endParaRPr lang="en-US" sz="1800" dirty="0" smtClean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0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453537" y="444301"/>
            <a:ext cx="623692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b="1" dirty="0" err="1" smtClean="0"/>
              <a:t>Hakikat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Sila-sila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Pancasila</a:t>
            </a:r>
            <a:endParaRPr sz="2000"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50" y="1301701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>
              <a:buFont typeface="+mj-lt"/>
              <a:buAutoNum type="arabicPeriod"/>
            </a:pPr>
            <a:r>
              <a:rPr lang="en-US" sz="1800" b="1" dirty="0" err="1" smtClean="0"/>
              <a:t>Hakikat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abstrak</a:t>
            </a:r>
            <a:r>
              <a:rPr lang="en-US" sz="1800" dirty="0" smtClean="0"/>
              <a:t>; </a:t>
            </a:r>
            <a:r>
              <a:rPr lang="en-US" sz="1800" dirty="0" err="1"/>
              <a:t>mengandung</a:t>
            </a:r>
            <a:r>
              <a:rPr lang="en-US" sz="1800" dirty="0"/>
              <a:t> </a:t>
            </a:r>
            <a:r>
              <a:rPr lang="en-US" sz="1800" dirty="0" err="1"/>
              <a:t>unsur-unsur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,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berubah</a:t>
            </a:r>
            <a:r>
              <a:rPr lang="en-US" sz="1800" dirty="0" smtClean="0"/>
              <a:t>.</a:t>
            </a:r>
          </a:p>
          <a:p>
            <a:pPr marL="533400" lvl="0" indent="-457200">
              <a:buFont typeface="+mj-lt"/>
              <a:buAutoNum type="arabicPeriod"/>
            </a:pPr>
            <a:endParaRPr lang="en-US" sz="1800" dirty="0" smtClean="0"/>
          </a:p>
          <a:p>
            <a:pPr marL="533400" lvl="0" indent="-457200">
              <a:buFont typeface="+mj-lt"/>
              <a:buAutoNum type="arabicPeriod"/>
            </a:pPr>
            <a:r>
              <a:rPr lang="en-US" sz="1800" b="1" dirty="0" err="1" smtClean="0"/>
              <a:t>Hakikat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pribadi</a:t>
            </a:r>
            <a:r>
              <a:rPr lang="en-US" sz="1800" dirty="0" smtClean="0"/>
              <a:t>;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sifat</a:t>
            </a:r>
            <a:r>
              <a:rPr lang="en-US" sz="1800" dirty="0"/>
              <a:t> </a:t>
            </a:r>
            <a:r>
              <a:rPr lang="en-US" sz="1800" dirty="0" err="1"/>
              <a:t>khusus</a:t>
            </a:r>
            <a:r>
              <a:rPr lang="en-US" sz="1800" dirty="0"/>
              <a:t>,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terikat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 smtClean="0"/>
              <a:t>sesuatu</a:t>
            </a:r>
            <a:r>
              <a:rPr lang="en-US" sz="1800" dirty="0" smtClean="0"/>
              <a:t>.</a:t>
            </a:r>
          </a:p>
          <a:p>
            <a:pPr marL="533400" lvl="0" indent="-457200">
              <a:buFont typeface="+mj-lt"/>
              <a:buAutoNum type="arabicPeriod"/>
            </a:pPr>
            <a:endParaRPr lang="en-US" sz="1800" dirty="0" smtClean="0"/>
          </a:p>
          <a:p>
            <a:pPr marL="533400" lvl="0" indent="-457200">
              <a:buFont typeface="+mj-lt"/>
              <a:buAutoNum type="arabicPeriod"/>
            </a:pPr>
            <a:r>
              <a:rPr lang="en-US" sz="1800" b="1" dirty="0" err="1" smtClean="0"/>
              <a:t>Hakikat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konkrit</a:t>
            </a:r>
            <a:r>
              <a:rPr lang="en-US" sz="1800" dirty="0" smtClean="0"/>
              <a:t>;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nyata</a:t>
            </a:r>
            <a:r>
              <a:rPr lang="en-US" sz="1800" dirty="0"/>
              <a:t> </a:t>
            </a:r>
            <a:r>
              <a:rPr lang="en-US" sz="1800" dirty="0" err="1"/>
              <a:t>sebagaimana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 smtClean="0"/>
              <a:t>kenyataannya</a:t>
            </a:r>
            <a:r>
              <a:rPr lang="en-US" sz="1800" dirty="0" smtClean="0"/>
              <a:t>.</a:t>
            </a:r>
            <a:endParaRPr lang="en-US" sz="1800" b="1" dirty="0" smtClean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80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Pancasila sebagai S</a:t>
            </a:r>
            <a:r>
              <a:rPr lang="en-US" b="1" dirty="0" err="1" smtClean="0"/>
              <a:t>i</a:t>
            </a:r>
            <a:r>
              <a:rPr lang="en" b="1" dirty="0" smtClean="0"/>
              <a:t>stem FIlsafat</a:t>
            </a:r>
            <a:endParaRPr b="1"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657600" y="1471487"/>
            <a:ext cx="4844125" cy="30989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800" dirty="0" err="1"/>
              <a:t>Pancasila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filsafat</a:t>
            </a:r>
            <a:r>
              <a:rPr lang="en-US" sz="1800" dirty="0"/>
              <a:t> </a:t>
            </a:r>
            <a:r>
              <a:rPr lang="en-US" sz="1800" dirty="0" err="1"/>
              <a:t>mengandung</a:t>
            </a:r>
            <a:r>
              <a:rPr lang="en-US" sz="1800" dirty="0"/>
              <a:t> </a:t>
            </a:r>
            <a:r>
              <a:rPr lang="en-US" sz="1800" dirty="0" err="1"/>
              <a:t>pemikiran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yang </a:t>
            </a:r>
            <a:r>
              <a:rPr lang="en-US" sz="1800" dirty="0" err="1"/>
              <a:t>berhubungan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 smtClean="0"/>
              <a:t>Tuhan</a:t>
            </a:r>
            <a:r>
              <a:rPr lang="en-US" sz="1800" dirty="0" smtClean="0"/>
              <a:t>, </a:t>
            </a:r>
            <a:r>
              <a:rPr lang="en-US" sz="1800" dirty="0" err="1" smtClean="0"/>
              <a:t>diri</a:t>
            </a:r>
            <a:r>
              <a:rPr lang="en-US" sz="1800" dirty="0" smtClean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,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 smtClean="0"/>
              <a:t>sesama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masyarakat</a:t>
            </a:r>
            <a:r>
              <a:rPr lang="en-US" sz="1800" dirty="0" smtClean="0"/>
              <a:t> </a:t>
            </a:r>
            <a:r>
              <a:rPr lang="en-US" sz="1800" dirty="0" err="1"/>
              <a:t>bangsa</a:t>
            </a:r>
            <a:r>
              <a:rPr lang="en-US" sz="1800" dirty="0"/>
              <a:t> yang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dimiliki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 </a:t>
            </a:r>
            <a:r>
              <a:rPr lang="en-US" sz="1800" dirty="0" smtClean="0"/>
              <a:t>Indonesia.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/>
              <a:t>filsafat</a:t>
            </a:r>
            <a:r>
              <a:rPr lang="en-US" sz="1800" dirty="0"/>
              <a:t>, </a:t>
            </a:r>
            <a:r>
              <a:rPr lang="en-US" sz="1800" dirty="0" err="1"/>
              <a:t>Pancasila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ciri</a:t>
            </a:r>
            <a:r>
              <a:rPr lang="en-US" sz="1800" dirty="0"/>
              <a:t> </a:t>
            </a:r>
            <a:r>
              <a:rPr lang="en-US" sz="1800" dirty="0" err="1"/>
              <a:t>khas</a:t>
            </a:r>
            <a:r>
              <a:rPr lang="en-US" sz="1800" dirty="0"/>
              <a:t> yang </a:t>
            </a:r>
            <a:r>
              <a:rPr lang="en-US" sz="1800" dirty="0" err="1"/>
              <a:t>berbeda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sistem-sistem</a:t>
            </a:r>
            <a:r>
              <a:rPr lang="en-US" sz="1800" dirty="0"/>
              <a:t> </a:t>
            </a:r>
            <a:r>
              <a:rPr lang="en-US" sz="1800" dirty="0" err="1"/>
              <a:t>filsafat</a:t>
            </a:r>
            <a:r>
              <a:rPr lang="en-US" sz="1800" dirty="0"/>
              <a:t> lain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 smtClean="0"/>
              <a:t>dunia</a:t>
            </a:r>
            <a:r>
              <a:rPr lang="en-US" sz="1800" dirty="0"/>
              <a:t> (</a:t>
            </a:r>
            <a:r>
              <a:rPr lang="en-US" sz="1800" dirty="0" err="1" smtClean="0"/>
              <a:t>materialisme</a:t>
            </a:r>
            <a:r>
              <a:rPr lang="en-US" sz="1800" dirty="0"/>
              <a:t>, </a:t>
            </a:r>
            <a:r>
              <a:rPr lang="en-US" sz="1800" dirty="0" err="1"/>
              <a:t>idealisme</a:t>
            </a:r>
            <a:r>
              <a:rPr lang="en-US" sz="1800" dirty="0"/>
              <a:t>, </a:t>
            </a:r>
            <a:r>
              <a:rPr lang="en-US" sz="1800" dirty="0" err="1"/>
              <a:t>rasionalisme</a:t>
            </a:r>
            <a:r>
              <a:rPr lang="en-US" sz="1800" dirty="0"/>
              <a:t>, </a:t>
            </a:r>
            <a:r>
              <a:rPr lang="en-US" sz="1800" dirty="0" err="1"/>
              <a:t>liberalisme</a:t>
            </a:r>
            <a:r>
              <a:rPr lang="en-US" sz="1800" dirty="0"/>
              <a:t>, </a:t>
            </a:r>
            <a:r>
              <a:rPr lang="en-US" sz="1800" dirty="0" err="1" smtClean="0"/>
              <a:t>komunisme</a:t>
            </a:r>
            <a:r>
              <a:rPr lang="en-US" sz="1800" dirty="0" smtClean="0"/>
              <a:t>, </a:t>
            </a:r>
            <a:r>
              <a:rPr lang="en-US" sz="1800" dirty="0" err="1" smtClean="0"/>
              <a:t>dsb</a:t>
            </a:r>
            <a:r>
              <a:rPr lang="en-US" sz="1800" dirty="0" smtClean="0"/>
              <a:t>.).</a:t>
            </a:r>
            <a:endParaRPr sz="1800"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" y="1291975"/>
            <a:ext cx="2819401" cy="307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Pancasila sebagai S</a:t>
            </a:r>
            <a:r>
              <a:rPr lang="en-US" sz="3600" dirty="0" err="1" smtClean="0"/>
              <a:t>i</a:t>
            </a:r>
            <a:r>
              <a:rPr lang="en" sz="3600" dirty="0" smtClean="0"/>
              <a:t>stem Filsafat</a:t>
            </a:r>
            <a:endParaRPr sz="3600" dirty="0"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1350650" y="1687200"/>
            <a:ext cx="29568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Izza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Putri</a:t>
            </a:r>
            <a:endParaRPr lang="en-US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Fitriana</a:t>
            </a:r>
            <a:endParaRPr lang="en-US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Venina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Adinda</a:t>
            </a:r>
            <a:endParaRPr lang="en-US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4499999" y="1687200"/>
            <a:ext cx="32931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>
              <a:solidFill>
                <a:srgbClr val="1D1D1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1D1D1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1D1D1B"/>
                </a:solidFill>
              </a:rPr>
              <a:t>Kelompok</a:t>
            </a:r>
            <a:r>
              <a:rPr lang="en-US" dirty="0" smtClean="0">
                <a:solidFill>
                  <a:srgbClr val="1D1D1B"/>
                </a:solidFill>
              </a:rPr>
              <a:t> 4</a:t>
            </a:r>
            <a:endParaRPr dirty="0">
              <a:solidFill>
                <a:srgbClr val="1D1D1B"/>
              </a:solidFill>
            </a:endParaRPr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1350650" y="3678451"/>
            <a:ext cx="64428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 dirty="0" err="1" smtClean="0">
                <a:solidFill>
                  <a:srgbClr val="1D1D1B"/>
                </a:solidFill>
              </a:rPr>
              <a:t>Departemen</a:t>
            </a:r>
            <a:r>
              <a:rPr lang="en-US" sz="1200" i="1" dirty="0" smtClean="0">
                <a:solidFill>
                  <a:srgbClr val="1D1D1B"/>
                </a:solidFill>
              </a:rPr>
              <a:t> </a:t>
            </a:r>
            <a:r>
              <a:rPr lang="en-US" sz="1200" i="1" dirty="0" err="1" smtClean="0">
                <a:solidFill>
                  <a:srgbClr val="1D1D1B"/>
                </a:solidFill>
              </a:rPr>
              <a:t>Informasi</a:t>
            </a:r>
            <a:r>
              <a:rPr lang="en-US" sz="1200" i="1" dirty="0" smtClean="0">
                <a:solidFill>
                  <a:srgbClr val="1D1D1B"/>
                </a:solidFill>
              </a:rPr>
              <a:t> </a:t>
            </a:r>
            <a:r>
              <a:rPr lang="en-US" sz="1200" i="1" dirty="0" err="1" smtClean="0">
                <a:solidFill>
                  <a:srgbClr val="1D1D1B"/>
                </a:solidFill>
              </a:rPr>
              <a:t>dan</a:t>
            </a:r>
            <a:r>
              <a:rPr lang="en-US" sz="1200" i="1" dirty="0" smtClean="0">
                <a:solidFill>
                  <a:srgbClr val="1D1D1B"/>
                </a:solidFill>
              </a:rPr>
              <a:t> </a:t>
            </a:r>
            <a:r>
              <a:rPr lang="en-US" sz="1200" i="1" dirty="0" err="1" smtClean="0">
                <a:solidFill>
                  <a:srgbClr val="1D1D1B"/>
                </a:solidFill>
              </a:rPr>
              <a:t>Perpustakaan</a:t>
            </a:r>
            <a:r>
              <a:rPr lang="en-US" sz="1200" i="1" dirty="0" smtClean="0">
                <a:solidFill>
                  <a:srgbClr val="1D1D1B"/>
                </a:solidFill>
              </a:rPr>
              <a:t/>
            </a:r>
            <a:br>
              <a:rPr lang="en-US" sz="1200" i="1" dirty="0" smtClean="0">
                <a:solidFill>
                  <a:srgbClr val="1D1D1B"/>
                </a:solidFill>
              </a:rPr>
            </a:br>
            <a:r>
              <a:rPr lang="en-US" sz="1200" i="1" dirty="0" err="1" smtClean="0">
                <a:solidFill>
                  <a:srgbClr val="1D1D1B"/>
                </a:solidFill>
              </a:rPr>
              <a:t>Fakultas</a:t>
            </a:r>
            <a:r>
              <a:rPr lang="en-US" sz="1200" i="1" dirty="0" smtClean="0">
                <a:solidFill>
                  <a:srgbClr val="1D1D1B"/>
                </a:solidFill>
              </a:rPr>
              <a:t> </a:t>
            </a:r>
            <a:r>
              <a:rPr lang="en-US" sz="1200" i="1" dirty="0" err="1" smtClean="0">
                <a:solidFill>
                  <a:srgbClr val="1D1D1B"/>
                </a:solidFill>
              </a:rPr>
              <a:t>Ilmu</a:t>
            </a:r>
            <a:r>
              <a:rPr lang="en-US" sz="1200" i="1" dirty="0" smtClean="0">
                <a:solidFill>
                  <a:srgbClr val="1D1D1B"/>
                </a:solidFill>
              </a:rPr>
              <a:t> </a:t>
            </a:r>
            <a:r>
              <a:rPr lang="en-US" sz="1200" i="1" dirty="0" err="1" smtClean="0">
                <a:solidFill>
                  <a:srgbClr val="1D1D1B"/>
                </a:solidFill>
              </a:rPr>
              <a:t>Sosial</a:t>
            </a:r>
            <a:r>
              <a:rPr lang="en-US" sz="1200" i="1" dirty="0" smtClean="0">
                <a:solidFill>
                  <a:srgbClr val="1D1D1B"/>
                </a:solidFill>
              </a:rPr>
              <a:t> </a:t>
            </a:r>
            <a:r>
              <a:rPr lang="en-US" sz="1200" i="1" dirty="0" err="1" smtClean="0">
                <a:solidFill>
                  <a:srgbClr val="1D1D1B"/>
                </a:solidFill>
              </a:rPr>
              <a:t>dan</a:t>
            </a:r>
            <a:r>
              <a:rPr lang="en-US" sz="1200" i="1" dirty="0" smtClean="0">
                <a:solidFill>
                  <a:srgbClr val="1D1D1B"/>
                </a:solidFill>
              </a:rPr>
              <a:t> </a:t>
            </a:r>
            <a:r>
              <a:rPr lang="en-US" sz="1200" i="1" dirty="0" err="1" smtClean="0">
                <a:solidFill>
                  <a:srgbClr val="1D1D1B"/>
                </a:solidFill>
              </a:rPr>
              <a:t>Politik</a:t>
            </a:r>
            <a:r>
              <a:rPr lang="en-US" sz="1200" i="1" dirty="0" smtClean="0">
                <a:solidFill>
                  <a:srgbClr val="1D1D1B"/>
                </a:solidFill>
              </a:rPr>
              <a:t/>
            </a:r>
            <a:br>
              <a:rPr lang="en-US" sz="1200" i="1" dirty="0" smtClean="0">
                <a:solidFill>
                  <a:srgbClr val="1D1D1B"/>
                </a:solidFill>
              </a:rPr>
            </a:br>
            <a:r>
              <a:rPr lang="en-US" sz="1200" i="1" dirty="0" err="1" smtClean="0">
                <a:solidFill>
                  <a:srgbClr val="1D1D1B"/>
                </a:solidFill>
              </a:rPr>
              <a:t>Universitas</a:t>
            </a:r>
            <a:r>
              <a:rPr lang="en-US" sz="1200" i="1" dirty="0" smtClean="0">
                <a:solidFill>
                  <a:srgbClr val="1D1D1B"/>
                </a:solidFill>
              </a:rPr>
              <a:t> </a:t>
            </a:r>
            <a:r>
              <a:rPr lang="en-US" sz="1200" i="1" dirty="0" err="1" smtClean="0">
                <a:solidFill>
                  <a:srgbClr val="1D1D1B"/>
                </a:solidFill>
              </a:rPr>
              <a:t>Airlangga</a:t>
            </a:r>
            <a:r>
              <a:rPr lang="en-US" sz="1200" i="1" dirty="0" smtClean="0">
                <a:solidFill>
                  <a:srgbClr val="1D1D1B"/>
                </a:solidFill>
              </a:rPr>
              <a:t> </a:t>
            </a:r>
            <a:br>
              <a:rPr lang="en-US" sz="1200" i="1" dirty="0" smtClean="0">
                <a:solidFill>
                  <a:srgbClr val="1D1D1B"/>
                </a:solidFill>
              </a:rPr>
            </a:br>
            <a:r>
              <a:rPr lang="en-US" sz="1200" i="1" dirty="0" smtClean="0">
                <a:solidFill>
                  <a:srgbClr val="1D1D1B"/>
                </a:solidFill>
              </a:rPr>
              <a:t>2019</a:t>
            </a:r>
            <a:endParaRPr sz="1200" i="1" dirty="0">
              <a:solidFill>
                <a:srgbClr val="1D1D1B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1200" i="1" dirty="0">
              <a:solidFill>
                <a:srgbClr val="1D1D1B"/>
              </a:solidFill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ctrTitle" idx="4294967295"/>
          </p:nvPr>
        </p:nvSpPr>
        <p:spPr>
          <a:xfrm>
            <a:off x="930900" y="1298457"/>
            <a:ext cx="7282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Thanks!</a:t>
            </a:r>
            <a:endParaRPr b="1" dirty="0"/>
          </a:p>
        </p:txBody>
      </p:sp>
      <p:sp>
        <p:nvSpPr>
          <p:cNvPr id="260" name="Google Shape;260;p34"/>
          <p:cNvSpPr txBox="1">
            <a:spLocks noGrp="1"/>
          </p:cNvSpPr>
          <p:nvPr>
            <p:ph type="subTitle" idx="4294967295"/>
          </p:nvPr>
        </p:nvSpPr>
        <p:spPr>
          <a:xfrm>
            <a:off x="930900" y="2110079"/>
            <a:ext cx="7282200" cy="17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i="1" dirty="0" smtClean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i="1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i="1" dirty="0" smtClean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i="1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i="1" dirty="0" smtClean="0"/>
              <a:t>By Group 4</a:t>
            </a:r>
            <a:endParaRPr sz="1800" b="1" i="1" dirty="0"/>
          </a:p>
        </p:txBody>
      </p:sp>
      <p:sp>
        <p:nvSpPr>
          <p:cNvPr id="261" name="Google Shape;261;p34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504450" y="1893275"/>
            <a:ext cx="611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 smtClean="0"/>
              <a:t>1</a:t>
            </a:r>
            <a:r>
              <a:rPr lang="en" sz="4000" b="0" dirty="0"/>
              <a:t>.</a:t>
            </a:r>
            <a:endParaRPr sz="4800" b="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Pancasila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Pancasila sebagai Sistem Filsafat</a:t>
            </a:r>
            <a:endParaRPr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50" y="1301701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Indonesa</a:t>
            </a:r>
            <a:r>
              <a:rPr lang="en-US" dirty="0" smtClean="0"/>
              <a:t>,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perenungan</a:t>
            </a:r>
            <a:r>
              <a:rPr lang="en-US" dirty="0" smtClean="0"/>
              <a:t>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para </a:t>
            </a:r>
            <a:r>
              <a:rPr lang="en-US" dirty="0" err="1" smtClean="0"/>
              <a:t>tokoh</a:t>
            </a:r>
            <a:r>
              <a:rPr lang="en-US" dirty="0" smtClean="0"/>
              <a:t> </a:t>
            </a:r>
            <a:r>
              <a:rPr lang="en-US" dirty="0" err="1" smtClean="0"/>
              <a:t>pendiri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the founding fathers</a:t>
            </a:r>
            <a:r>
              <a:rPr lang="en-US" dirty="0" smtClean="0"/>
              <a:t>)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menggali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&amp; </a:t>
            </a:r>
            <a:r>
              <a:rPr lang="en-US" dirty="0" err="1" smtClean="0"/>
              <a:t>merumuskan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Republik</a:t>
            </a:r>
            <a:r>
              <a:rPr lang="en-US" dirty="0" smtClean="0"/>
              <a:t> Indonesia.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Dasar Filsafat Negara Republik Indonesia</a:t>
            </a:r>
            <a:endParaRPr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50" y="1301701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perenungan</a:t>
            </a:r>
            <a:r>
              <a:rPr lang="en-US" dirty="0" smtClean="0"/>
              <a:t> para </a:t>
            </a:r>
            <a:r>
              <a:rPr lang="en-US" dirty="0" err="1" smtClean="0"/>
              <a:t>tokoh</a:t>
            </a:r>
            <a:r>
              <a:rPr lang="en-US" dirty="0" smtClean="0"/>
              <a:t> </a:t>
            </a:r>
            <a:r>
              <a:rPr lang="en-US" dirty="0" err="1" smtClean="0"/>
              <a:t>pendiri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 </a:t>
            </a:r>
            <a:r>
              <a:rPr lang="en-US" dirty="0" err="1" smtClean="0"/>
              <a:t>disahkan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UUD NKRI </a:t>
            </a:r>
            <a:r>
              <a:rPr lang="en-US" dirty="0" err="1" smtClean="0"/>
              <a:t>tahun</a:t>
            </a:r>
            <a:r>
              <a:rPr lang="en-US" dirty="0" smtClean="0"/>
              <a:t> 1945 </a:t>
            </a:r>
            <a:r>
              <a:rPr lang="en-US" dirty="0" err="1" smtClean="0"/>
              <a:t>oleh</a:t>
            </a:r>
            <a:r>
              <a:rPr lang="en-US" dirty="0" smtClean="0"/>
              <a:t> PPKI </a:t>
            </a:r>
            <a:r>
              <a:rPr lang="en-US" dirty="0" err="1" smtClean="0"/>
              <a:t>pada</a:t>
            </a:r>
            <a:r>
              <a:rPr lang="en-US" dirty="0" smtClean="0"/>
              <a:t> 18 </a:t>
            </a:r>
            <a:r>
              <a:rPr lang="en-US" dirty="0" err="1" smtClean="0"/>
              <a:t>Agustus</a:t>
            </a:r>
            <a:r>
              <a:rPr lang="en-US" dirty="0" smtClean="0"/>
              <a:t> 1945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Republik</a:t>
            </a:r>
            <a:r>
              <a:rPr lang="en-US" dirty="0" smtClean="0"/>
              <a:t> Indonesia.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49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Pancasila sebagai Sistem Filsafat</a:t>
            </a:r>
            <a:endParaRPr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50" y="1301701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844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/>
              <a:t>Tuhan</a:t>
            </a:r>
            <a:r>
              <a:rPr lang="en-US" dirty="0" smtClean="0"/>
              <a:t> Yang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endParaRPr lang="en-US" dirty="0" smtClean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/>
              <a:t>Penghargaan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bahasanya</a:t>
            </a: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887900" y="577450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Pancasila adalah ideologi yang memiliki kekhasan, (Darmodihardjo, 1979: 86)</a:t>
            </a:r>
            <a:endParaRPr sz="2000" b="1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dirty="0" err="1" smtClean="0"/>
              <a:t>Bangsa</a:t>
            </a:r>
            <a:r>
              <a:rPr lang="en-US" dirty="0" smtClean="0"/>
              <a:t> Indonesia </a:t>
            </a:r>
            <a:r>
              <a:rPr lang="en-US" dirty="0" err="1" smtClean="0"/>
              <a:t>menjunjung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persatuan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endParaRPr lang="en-US" dirty="0" smtClean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bernegara</a:t>
            </a:r>
            <a:endParaRPr lang="en-US" dirty="0" smtClean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Nilai Filsafat Pancasila</a:t>
            </a:r>
            <a:endParaRPr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50" y="1301701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(</a:t>
            </a:r>
            <a:r>
              <a:rPr lang="en-US" i="1" dirty="0" smtClean="0"/>
              <a:t>Weltanschauung</a:t>
            </a:r>
            <a:r>
              <a:rPr lang="en-US" dirty="0" smtClean="0"/>
              <a:t>)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jati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(</a:t>
            </a:r>
            <a:r>
              <a:rPr lang="en-US" i="1" dirty="0" err="1" smtClean="0"/>
              <a:t>Volkgeist</a:t>
            </a:r>
            <a:r>
              <a:rPr lang="en-US" dirty="0" smtClean="0"/>
              <a:t>) </a:t>
            </a:r>
            <a:r>
              <a:rPr lang="en-US" dirty="0" err="1" smtClean="0"/>
              <a:t>nasional</a:t>
            </a:r>
            <a:r>
              <a:rPr lang="en-US" dirty="0" smtClean="0"/>
              <a:t>,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martabat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peradaban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582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Pancasila sebagai Ideologi</a:t>
            </a:r>
            <a:endParaRPr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50" y="1301701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khas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lain.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473963"/>
      </p:ext>
    </p:extLst>
  </p:cSld>
  <p:clrMapOvr>
    <a:masterClrMapping/>
  </p:clrMapOvr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655</Words>
  <Application>Microsoft Office PowerPoint</Application>
  <PresentationFormat>On-screen Show (16:9)</PresentationFormat>
  <Paragraphs>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Libre Baskerville</vt:lpstr>
      <vt:lpstr>Cinzel</vt:lpstr>
      <vt:lpstr>Wingdings</vt:lpstr>
      <vt:lpstr>Arial</vt:lpstr>
      <vt:lpstr>Dolabella template</vt:lpstr>
      <vt:lpstr>Pancasila sebagai Sistem Filsafat</vt:lpstr>
      <vt:lpstr>Pancasila sebagai Sistem Filsafat</vt:lpstr>
      <vt:lpstr>1. Pancasila</vt:lpstr>
      <vt:lpstr>Pancasila sebagai Sistem Filsafat</vt:lpstr>
      <vt:lpstr>Dasar Filsafat Negara Republik Indonesia</vt:lpstr>
      <vt:lpstr>Pancasila sebagai Sistem Filsafat</vt:lpstr>
      <vt:lpstr>Pancasila adalah ideologi yang memiliki kekhasan, (Darmodihardjo, 1979: 86)</vt:lpstr>
      <vt:lpstr>Nilai Filsafat Pancasila</vt:lpstr>
      <vt:lpstr>Pancasila sebagai Ideologi</vt:lpstr>
      <vt:lpstr>2. Filsafat</vt:lpstr>
      <vt:lpstr>Filsafat secara Umum</vt:lpstr>
      <vt:lpstr>Sejarah Filsafat</vt:lpstr>
      <vt:lpstr>4 cabang keilmuan yang utama dalam filsafat</vt:lpstr>
      <vt:lpstr>Filsafat Pancasila</vt:lpstr>
      <vt:lpstr>Sebagai filsafat, Pancasila memiliki dasar, yaitu:</vt:lpstr>
      <vt:lpstr>Sebagai filsafat, Pancasila memiliki dasar ontologis, epistemologis, dan aksiologis</vt:lpstr>
      <vt:lpstr>Hakikat Sila-sila Pancasila</vt:lpstr>
      <vt:lpstr>Pancasila sebagai Sistem FIlsafat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Pancasila sebagai Sistem Filsafat</dc:title>
  <cp:lastModifiedBy>Venina Ruthantien</cp:lastModifiedBy>
  <cp:revision>5</cp:revision>
  <dcterms:modified xsi:type="dcterms:W3CDTF">2020-02-23T15:29:35Z</dcterms:modified>
</cp:coreProperties>
</file>