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9" r:id="rId4"/>
    <p:sldId id="260" r:id="rId5"/>
    <p:sldId id="268" r:id="rId6"/>
    <p:sldId id="269" r:id="rId7"/>
    <p:sldId id="267" r:id="rId8"/>
    <p:sldId id="270" r:id="rId9"/>
    <p:sldId id="271" r:id="rId10"/>
    <p:sldId id="265" r:id="rId11"/>
    <p:sldId id="273" r:id="rId12"/>
    <p:sldId id="261" r:id="rId13"/>
    <p:sldId id="262" r:id="rId14"/>
    <p:sldId id="263" r:id="rId15"/>
    <p:sldId id="264"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46CBF5-11A2-4305-A4F7-49BEB29FFF52}"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46CBF5-11A2-4305-A4F7-49BEB29FFF5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46CBF5-11A2-4305-A4F7-49BEB29FFF5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46CBF5-11A2-4305-A4F7-49BEB29FFF52}"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A46CBF5-11A2-4305-A4F7-49BEB29FFF5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A46CBF5-11A2-4305-A4F7-49BEB29FFF52}"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A46CBF5-11A2-4305-A4F7-49BEB29FFF52}"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A46CBF5-11A2-4305-A4F7-49BEB29FFF5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A46CBF5-11A2-4305-A4F7-49BEB29FFF5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A46CBF5-11A2-4305-A4F7-49BEB29FFF52}"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48D06C-5A49-4968-89EC-E6D8DF81D8B4}" type="datetimeFigureOut">
              <a:rPr lang="id-ID" smtClean="0"/>
              <a:pPr/>
              <a:t>26/02/2019</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CA46CBF5-11A2-4305-A4F7-49BEB29FFF52}"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548D06C-5A49-4968-89EC-E6D8DF81D8B4}" type="datetimeFigureOut">
              <a:rPr lang="id-ID" smtClean="0"/>
              <a:pPr/>
              <a:t>26/02/2019</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46CBF5-11A2-4305-A4F7-49BEB29FFF5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3</a:t>
            </a:r>
            <a:endParaRPr lang="id-ID" dirty="0"/>
          </a:p>
        </p:txBody>
      </p:sp>
      <p:sp>
        <p:nvSpPr>
          <p:cNvPr id="2" name="Title 1"/>
          <p:cNvSpPr>
            <a:spLocks noGrp="1"/>
          </p:cNvSpPr>
          <p:nvPr>
            <p:ph type="ctrTitle"/>
          </p:nvPr>
        </p:nvSpPr>
        <p:spPr/>
        <p:txBody>
          <a:bodyPr/>
          <a:lstStyle/>
          <a:p>
            <a:r>
              <a:rPr lang="id-ID" dirty="0" smtClean="0"/>
              <a:t>Manajemen Kearsipan</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Kegunaan </a:t>
            </a:r>
            <a:endParaRPr lang="id-ID" dirty="0"/>
          </a:p>
        </p:txBody>
      </p:sp>
      <p:sp>
        <p:nvSpPr>
          <p:cNvPr id="3" name="Content Placeholder 2"/>
          <p:cNvSpPr>
            <a:spLocks noGrp="1"/>
          </p:cNvSpPr>
          <p:nvPr>
            <p:ph sz="quarter" idx="1"/>
          </p:nvPr>
        </p:nvSpPr>
        <p:spPr/>
        <p:txBody>
          <a:bodyPr>
            <a:normAutofit lnSpcReduction="10000"/>
          </a:bodyPr>
          <a:lstStyle/>
          <a:p>
            <a:r>
              <a:rPr lang="id-ID" dirty="0" smtClean="0"/>
              <a:t>Merupakan memori Badan Korporasi</a:t>
            </a:r>
          </a:p>
          <a:p>
            <a:r>
              <a:rPr lang="id-ID" dirty="0" smtClean="0"/>
              <a:t>Pengambilan keputusan manajemen</a:t>
            </a:r>
          </a:p>
          <a:p>
            <a:r>
              <a:rPr lang="id-ID" dirty="0" smtClean="0"/>
              <a:t>Menunjang Litigasi</a:t>
            </a:r>
          </a:p>
          <a:p>
            <a:r>
              <a:rPr lang="id-ID" dirty="0" smtClean="0"/>
              <a:t>Mengurangi biaya dan volume penggunaan kertas</a:t>
            </a:r>
          </a:p>
          <a:p>
            <a:r>
              <a:rPr lang="id-ID" dirty="0" smtClean="0"/>
              <a:t>Efisiensi Badan korporasi</a:t>
            </a:r>
          </a:p>
          <a:p>
            <a:r>
              <a:rPr lang="id-ID" dirty="0" smtClean="0"/>
              <a:t>Ketentuan hukum</a:t>
            </a:r>
          </a:p>
          <a:p>
            <a:r>
              <a:rPr lang="id-ID" dirty="0" smtClean="0"/>
              <a:t>Mendukung pengawasan</a:t>
            </a:r>
          </a:p>
          <a:p>
            <a:r>
              <a:rPr lang="id-ID" dirty="0" smtClean="0"/>
              <a:t>Temu balik informasi yang lebih cepat</a:t>
            </a:r>
          </a:p>
          <a:p>
            <a:r>
              <a:rPr lang="id-ID" dirty="0" smtClean="0"/>
              <a:t>Semakin sedikit arsip dinamis yang salah tempat atau hilang</a:t>
            </a:r>
          </a:p>
          <a:p>
            <a:r>
              <a:rPr lang="id-ID" dirty="0" smtClean="0"/>
              <a:t>Sesuai dengan ketentuan perundang-undangan</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Ruang</a:t>
            </a:r>
            <a:r>
              <a:rPr lang="en-US" dirty="0" smtClean="0"/>
              <a:t> </a:t>
            </a:r>
            <a:r>
              <a:rPr lang="en-US" dirty="0" err="1" smtClean="0"/>
              <a:t>lingkup</a:t>
            </a:r>
            <a:r>
              <a:rPr lang="en-US" dirty="0" smtClean="0"/>
              <a:t> </a:t>
            </a:r>
            <a:r>
              <a:rPr lang="en-US" dirty="0" err="1" smtClean="0"/>
              <a:t>Pengelolaan</a:t>
            </a:r>
            <a:r>
              <a:rPr lang="en-US" dirty="0" smtClean="0"/>
              <a:t> </a:t>
            </a:r>
            <a:r>
              <a:rPr lang="en-US" dirty="0" err="1" smtClean="0"/>
              <a:t>Arsip</a:t>
            </a:r>
            <a:r>
              <a:rPr lang="en-US" dirty="0" smtClean="0"/>
              <a:t> </a:t>
            </a:r>
            <a:r>
              <a:rPr lang="en-US" dirty="0" err="1" smtClean="0"/>
              <a:t>Dinamis</a:t>
            </a:r>
            <a:endParaRPr lang="en-US" dirty="0"/>
          </a:p>
        </p:txBody>
      </p:sp>
      <p:sp>
        <p:nvSpPr>
          <p:cNvPr id="3" name="Content Placeholder 2"/>
          <p:cNvSpPr>
            <a:spLocks noGrp="1"/>
          </p:cNvSpPr>
          <p:nvPr>
            <p:ph sz="quarter" idx="1"/>
          </p:nvPr>
        </p:nvSpPr>
        <p:spPr/>
        <p:txBody>
          <a:bodyPr>
            <a:normAutofit/>
          </a:bodyPr>
          <a:lstStyle/>
          <a:p>
            <a:r>
              <a:rPr lang="en-US" sz="3600" dirty="0" err="1" smtClean="0"/>
              <a:t>Meliputi</a:t>
            </a:r>
            <a:r>
              <a:rPr lang="en-US" sz="3600" dirty="0" smtClean="0"/>
              <a:t> 4 </a:t>
            </a:r>
            <a:r>
              <a:rPr lang="en-US" sz="3600" dirty="0" err="1" smtClean="0"/>
              <a:t>hal</a:t>
            </a:r>
            <a:r>
              <a:rPr lang="en-US" sz="3600" dirty="0" smtClean="0"/>
              <a:t> </a:t>
            </a:r>
            <a:r>
              <a:rPr lang="en-US" sz="3600" dirty="0" err="1" smtClean="0"/>
              <a:t>yaitu</a:t>
            </a:r>
            <a:r>
              <a:rPr lang="en-US" sz="3600" dirty="0" smtClean="0"/>
              <a:t> :</a:t>
            </a:r>
          </a:p>
          <a:p>
            <a:pPr lvl="1"/>
            <a:r>
              <a:rPr lang="en-US" sz="3400" dirty="0" err="1" smtClean="0"/>
              <a:t>Penciptaan</a:t>
            </a:r>
            <a:r>
              <a:rPr lang="en-US" sz="3400" dirty="0" smtClean="0"/>
              <a:t> </a:t>
            </a:r>
            <a:r>
              <a:rPr lang="en-US" sz="3400" dirty="0" err="1" smtClean="0"/>
              <a:t>Arsip</a:t>
            </a:r>
            <a:endParaRPr lang="en-US" sz="3400" dirty="0" smtClean="0"/>
          </a:p>
          <a:p>
            <a:pPr lvl="1"/>
            <a:r>
              <a:rPr lang="en-US" sz="3400" dirty="0" err="1" smtClean="0"/>
              <a:t>Penggunaan</a:t>
            </a:r>
            <a:r>
              <a:rPr lang="en-US" sz="3400" dirty="0" smtClean="0"/>
              <a:t> </a:t>
            </a:r>
            <a:r>
              <a:rPr lang="en-US" sz="3400" dirty="0" err="1" smtClean="0"/>
              <a:t>Arsip</a:t>
            </a:r>
            <a:endParaRPr lang="en-US" sz="3400" dirty="0" smtClean="0"/>
          </a:p>
          <a:p>
            <a:pPr lvl="1"/>
            <a:r>
              <a:rPr lang="en-US" sz="3400" dirty="0" err="1" smtClean="0"/>
              <a:t>Pemeliharaan</a:t>
            </a:r>
            <a:r>
              <a:rPr lang="en-US" sz="3400" dirty="0" smtClean="0"/>
              <a:t> </a:t>
            </a:r>
            <a:r>
              <a:rPr lang="en-US" sz="3400" dirty="0" err="1" smtClean="0"/>
              <a:t>Arsip</a:t>
            </a:r>
            <a:r>
              <a:rPr lang="en-US" sz="3400" dirty="0" smtClean="0"/>
              <a:t> </a:t>
            </a:r>
            <a:r>
              <a:rPr lang="en-US" sz="3400" dirty="0" smtClean="0">
                <a:sym typeface="Wingdings" panose="05000000000000000000" pitchFamily="2" charset="2"/>
              </a:rPr>
              <a:t></a:t>
            </a:r>
            <a:r>
              <a:rPr lang="en-US" sz="3400" dirty="0" err="1" smtClean="0">
                <a:sym typeface="Wingdings" panose="05000000000000000000" pitchFamily="2" charset="2"/>
              </a:rPr>
              <a:t>pemberkasan</a:t>
            </a:r>
            <a:r>
              <a:rPr lang="en-US" sz="3400" dirty="0" smtClean="0">
                <a:sym typeface="Wingdings" panose="05000000000000000000" pitchFamily="2" charset="2"/>
              </a:rPr>
              <a:t> </a:t>
            </a:r>
            <a:r>
              <a:rPr lang="en-US" sz="3400" dirty="0" err="1" smtClean="0">
                <a:sym typeface="Wingdings" panose="05000000000000000000" pitchFamily="2" charset="2"/>
              </a:rPr>
              <a:t>arsip</a:t>
            </a:r>
            <a:r>
              <a:rPr lang="en-US" sz="3400" dirty="0" smtClean="0">
                <a:sym typeface="Wingdings" panose="05000000000000000000" pitchFamily="2" charset="2"/>
              </a:rPr>
              <a:t>, </a:t>
            </a:r>
            <a:r>
              <a:rPr lang="en-US" sz="3400" dirty="0" err="1" smtClean="0">
                <a:sym typeface="Wingdings" panose="05000000000000000000" pitchFamily="2" charset="2"/>
              </a:rPr>
              <a:t>penataan</a:t>
            </a:r>
            <a:r>
              <a:rPr lang="en-US" sz="3400" dirty="0" smtClean="0">
                <a:sym typeface="Wingdings" panose="05000000000000000000" pitchFamily="2" charset="2"/>
              </a:rPr>
              <a:t> </a:t>
            </a:r>
            <a:r>
              <a:rPr lang="en-US" sz="3400" dirty="0" err="1" smtClean="0">
                <a:sym typeface="Wingdings" panose="05000000000000000000" pitchFamily="2" charset="2"/>
              </a:rPr>
              <a:t>arsip</a:t>
            </a:r>
            <a:r>
              <a:rPr lang="en-US" sz="3400" dirty="0" smtClean="0">
                <a:sym typeface="Wingdings" panose="05000000000000000000" pitchFamily="2" charset="2"/>
              </a:rPr>
              <a:t> in </a:t>
            </a:r>
            <a:r>
              <a:rPr lang="en-US" sz="3400" dirty="0" err="1" smtClean="0">
                <a:sym typeface="Wingdings" panose="05000000000000000000" pitchFamily="2" charset="2"/>
              </a:rPr>
              <a:t>aktif</a:t>
            </a:r>
            <a:r>
              <a:rPr lang="en-US" sz="3400" dirty="0" smtClean="0">
                <a:sym typeface="Wingdings" panose="05000000000000000000" pitchFamily="2" charset="2"/>
              </a:rPr>
              <a:t>, </a:t>
            </a:r>
            <a:r>
              <a:rPr lang="en-US" sz="3400" dirty="0" err="1" smtClean="0">
                <a:sym typeface="Wingdings" panose="05000000000000000000" pitchFamily="2" charset="2"/>
              </a:rPr>
              <a:t>penyimpanan</a:t>
            </a:r>
            <a:r>
              <a:rPr lang="en-US" sz="3400" dirty="0" smtClean="0">
                <a:sym typeface="Wingdings" panose="05000000000000000000" pitchFamily="2" charset="2"/>
              </a:rPr>
              <a:t> </a:t>
            </a:r>
            <a:r>
              <a:rPr lang="en-US" sz="3400" dirty="0" err="1" smtClean="0">
                <a:sym typeface="Wingdings" panose="05000000000000000000" pitchFamily="2" charset="2"/>
              </a:rPr>
              <a:t>arsip</a:t>
            </a:r>
            <a:r>
              <a:rPr lang="en-US" sz="3400" dirty="0" smtClean="0">
                <a:sym typeface="Wingdings" panose="05000000000000000000" pitchFamily="2" charset="2"/>
              </a:rPr>
              <a:t> </a:t>
            </a:r>
            <a:r>
              <a:rPr lang="en-US" sz="3400" dirty="0" err="1" smtClean="0">
                <a:sym typeface="Wingdings" panose="05000000000000000000" pitchFamily="2" charset="2"/>
              </a:rPr>
              <a:t>dan</a:t>
            </a:r>
            <a:r>
              <a:rPr lang="en-US" sz="3400" dirty="0" smtClean="0">
                <a:sym typeface="Wingdings" panose="05000000000000000000" pitchFamily="2" charset="2"/>
              </a:rPr>
              <a:t> </a:t>
            </a:r>
            <a:r>
              <a:rPr lang="en-US" sz="3400" dirty="0" err="1" smtClean="0">
                <a:sym typeface="Wingdings" panose="05000000000000000000" pitchFamily="2" charset="2"/>
              </a:rPr>
              <a:t>alih</a:t>
            </a:r>
            <a:r>
              <a:rPr lang="en-US" sz="3400" dirty="0" smtClean="0">
                <a:sym typeface="Wingdings" panose="05000000000000000000" pitchFamily="2" charset="2"/>
              </a:rPr>
              <a:t> media </a:t>
            </a:r>
            <a:r>
              <a:rPr lang="en-US" sz="3400" dirty="0" err="1" smtClean="0">
                <a:sym typeface="Wingdings" panose="05000000000000000000" pitchFamily="2" charset="2"/>
              </a:rPr>
              <a:t>arsip</a:t>
            </a:r>
            <a:r>
              <a:rPr lang="en-US" sz="3400" dirty="0" smtClean="0">
                <a:sym typeface="Wingdings" panose="05000000000000000000" pitchFamily="2" charset="2"/>
              </a:rPr>
              <a:t> (PP No.28 2012)</a:t>
            </a:r>
            <a:endParaRPr lang="en-US" sz="3400" dirty="0" smtClean="0"/>
          </a:p>
          <a:p>
            <a:pPr lvl="1"/>
            <a:r>
              <a:rPr lang="en-US" sz="3400" dirty="0" err="1" smtClean="0"/>
              <a:t>Penyusutan</a:t>
            </a:r>
            <a:r>
              <a:rPr lang="en-US" sz="3400" dirty="0" smtClean="0"/>
              <a:t> </a:t>
            </a:r>
            <a:r>
              <a:rPr lang="en-US" sz="3400" dirty="0" err="1" smtClean="0"/>
              <a:t>Arsip</a:t>
            </a:r>
            <a:endParaRPr lang="en-US" sz="3400" dirty="0"/>
          </a:p>
        </p:txBody>
      </p:sp>
    </p:spTree>
    <p:extLst>
      <p:ext uri="{BB962C8B-B14F-4D97-AF65-F5344CB8AC3E}">
        <p14:creationId xmlns:p14="http://schemas.microsoft.com/office/powerpoint/2010/main" val="395087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3600" b="1" smtClean="0">
                <a:latin typeface="Britannic Bold" pitchFamily="34" charset="0"/>
              </a:rPr>
              <a:t>ASAS PENGORGANISASIAN</a:t>
            </a:r>
            <a:endParaRPr lang="en-US" sz="3600" smtClean="0">
              <a:latin typeface="Britannic Bold" pitchFamily="34" charset="0"/>
            </a:endParaRPr>
          </a:p>
        </p:txBody>
      </p:sp>
      <p:sp>
        <p:nvSpPr>
          <p:cNvPr id="24579" name="Content Placeholder 2"/>
          <p:cNvSpPr>
            <a:spLocks noGrp="1"/>
          </p:cNvSpPr>
          <p:nvPr>
            <p:ph sz="quarter" idx="1"/>
          </p:nvPr>
        </p:nvSpPr>
        <p:spPr/>
        <p:txBody>
          <a:bodyPr/>
          <a:lstStyle/>
          <a:p>
            <a:pPr eaLnBrk="1" hangingPunct="1">
              <a:lnSpc>
                <a:spcPct val="80000"/>
              </a:lnSpc>
            </a:pPr>
            <a:r>
              <a:rPr lang="en-US" sz="2400" dirty="0" smtClean="0"/>
              <a:t>ASAS SENTRALISASI</a:t>
            </a:r>
          </a:p>
          <a:p>
            <a:pPr eaLnBrk="1" hangingPunct="1">
              <a:lnSpc>
                <a:spcPct val="80000"/>
              </a:lnSpc>
              <a:buFontTx/>
              <a:buNone/>
            </a:pPr>
            <a:r>
              <a:rPr lang="en-US" sz="2400" dirty="0" smtClean="0"/>
              <a:t>	PENYIMPANAN ARSIP AKTIF DAN INAKTIF   TERPUSAT </a:t>
            </a:r>
            <a:r>
              <a:rPr lang="en-US" sz="2400" dirty="0" smtClean="0">
                <a:sym typeface="Wingdings" panose="05000000000000000000" pitchFamily="2" charset="2"/>
              </a:rPr>
              <a:t> </a:t>
            </a:r>
            <a:r>
              <a:rPr lang="en-US" sz="2400" dirty="0" err="1" smtClean="0">
                <a:sym typeface="Wingdings" panose="05000000000000000000" pitchFamily="2" charset="2"/>
              </a:rPr>
              <a:t>biasanya</a:t>
            </a:r>
            <a:r>
              <a:rPr lang="en-US" sz="2400" dirty="0" smtClean="0">
                <a:sym typeface="Wingdings" panose="05000000000000000000" pitchFamily="2" charset="2"/>
              </a:rPr>
              <a:t> </a:t>
            </a:r>
            <a:r>
              <a:rPr lang="en-US" sz="2400" dirty="0" err="1" smtClean="0">
                <a:sym typeface="Wingdings" panose="05000000000000000000" pitchFamily="2" charset="2"/>
              </a:rPr>
              <a:t>organisasi</a:t>
            </a:r>
            <a:r>
              <a:rPr lang="en-US" sz="2400" dirty="0" smtClean="0">
                <a:sym typeface="Wingdings" panose="05000000000000000000" pitchFamily="2" charset="2"/>
              </a:rPr>
              <a:t> </a:t>
            </a:r>
            <a:r>
              <a:rPr lang="en-US" sz="2400" dirty="0" err="1" smtClean="0">
                <a:sym typeface="Wingdings" panose="05000000000000000000" pitchFamily="2" charset="2"/>
              </a:rPr>
              <a:t>kecil</a:t>
            </a:r>
            <a:r>
              <a:rPr lang="en-US" sz="2400" dirty="0" smtClean="0">
                <a:sym typeface="Wingdings" panose="05000000000000000000" pitchFamily="2" charset="2"/>
              </a:rPr>
              <a:t>, volume </a:t>
            </a:r>
            <a:r>
              <a:rPr lang="en-US" sz="2400" dirty="0" err="1" smtClean="0">
                <a:sym typeface="Wingdings" panose="05000000000000000000" pitchFamily="2" charset="2"/>
              </a:rPr>
              <a:t>arsip</a:t>
            </a:r>
            <a:r>
              <a:rPr lang="en-US" sz="2400" dirty="0" smtClean="0">
                <a:sym typeface="Wingdings" panose="05000000000000000000" pitchFamily="2" charset="2"/>
              </a:rPr>
              <a:t> </a:t>
            </a:r>
            <a:r>
              <a:rPr lang="en-US" sz="2400" dirty="0" err="1" smtClean="0">
                <a:sym typeface="Wingdings" panose="05000000000000000000" pitchFamily="2" charset="2"/>
              </a:rPr>
              <a:t>sedikit</a:t>
            </a:r>
            <a:r>
              <a:rPr lang="en-US" sz="2400" dirty="0" smtClean="0">
                <a:sym typeface="Wingdings" panose="05000000000000000000" pitchFamily="2" charset="2"/>
              </a:rPr>
              <a:t>, unit2 </a:t>
            </a:r>
            <a:r>
              <a:rPr lang="en-US" sz="2400" dirty="0" err="1" smtClean="0">
                <a:sym typeface="Wingdings" panose="05000000000000000000" pitchFamily="2" charset="2"/>
              </a:rPr>
              <a:t>berada</a:t>
            </a:r>
            <a:r>
              <a:rPr lang="en-US" sz="2400" dirty="0" smtClean="0">
                <a:sym typeface="Wingdings" panose="05000000000000000000" pitchFamily="2" charset="2"/>
              </a:rPr>
              <a:t> </a:t>
            </a:r>
            <a:r>
              <a:rPr lang="en-US" sz="2400" dirty="0" err="1" smtClean="0">
                <a:sym typeface="Wingdings" panose="05000000000000000000" pitchFamily="2" charset="2"/>
              </a:rPr>
              <a:t>dalam</a:t>
            </a:r>
            <a:r>
              <a:rPr lang="en-US" sz="2400" dirty="0" smtClean="0">
                <a:sym typeface="Wingdings" panose="05000000000000000000" pitchFamily="2" charset="2"/>
              </a:rPr>
              <a:t> </a:t>
            </a:r>
            <a:r>
              <a:rPr lang="en-US" sz="2400" dirty="0" err="1" smtClean="0">
                <a:sym typeface="Wingdings" panose="05000000000000000000" pitchFamily="2" charset="2"/>
              </a:rPr>
              <a:t>satu</a:t>
            </a:r>
            <a:r>
              <a:rPr lang="en-US" sz="2400" dirty="0" smtClean="0">
                <a:sym typeface="Wingdings" panose="05000000000000000000" pitchFamily="2" charset="2"/>
              </a:rPr>
              <a:t> </a:t>
            </a:r>
            <a:r>
              <a:rPr lang="en-US" sz="2400" dirty="0" err="1" smtClean="0">
                <a:sym typeface="Wingdings" panose="05000000000000000000" pitchFamily="2" charset="2"/>
              </a:rPr>
              <a:t>lokasi</a:t>
            </a:r>
            <a:endParaRPr lang="en-US" sz="2200" dirty="0" smtClean="0"/>
          </a:p>
          <a:p>
            <a:pPr eaLnBrk="1" hangingPunct="1">
              <a:lnSpc>
                <a:spcPct val="80000"/>
              </a:lnSpc>
              <a:buFontTx/>
              <a:buNone/>
            </a:pPr>
            <a:endParaRPr lang="en-US" sz="2400" dirty="0" smtClean="0"/>
          </a:p>
          <a:p>
            <a:pPr eaLnBrk="1" hangingPunct="1">
              <a:lnSpc>
                <a:spcPct val="80000"/>
              </a:lnSpc>
            </a:pPr>
            <a:r>
              <a:rPr lang="en-US" sz="2400" dirty="0" smtClean="0"/>
              <a:t>ASAS DESENTRALISASI</a:t>
            </a:r>
          </a:p>
          <a:p>
            <a:pPr eaLnBrk="1" hangingPunct="1">
              <a:lnSpc>
                <a:spcPct val="80000"/>
              </a:lnSpc>
              <a:buFontTx/>
              <a:buNone/>
            </a:pPr>
            <a:r>
              <a:rPr lang="en-US" sz="2400" dirty="0" smtClean="0"/>
              <a:t>	PENYIMPANAN ARSIP AKTIF DAN INAKTIF MASING-MASING UNIT KERJA</a:t>
            </a:r>
          </a:p>
          <a:p>
            <a:pPr eaLnBrk="1" hangingPunct="1">
              <a:lnSpc>
                <a:spcPct val="80000"/>
              </a:lnSpc>
              <a:buFontTx/>
              <a:buNone/>
            </a:pPr>
            <a:endParaRPr lang="en-US" sz="2400" dirty="0" smtClean="0"/>
          </a:p>
          <a:p>
            <a:pPr eaLnBrk="1" hangingPunct="1">
              <a:lnSpc>
                <a:spcPct val="80000"/>
              </a:lnSpc>
            </a:pPr>
            <a:r>
              <a:rPr lang="en-US" sz="2400" dirty="0" smtClean="0"/>
              <a:t>ASAS KOMBINASI</a:t>
            </a:r>
          </a:p>
          <a:p>
            <a:pPr eaLnBrk="1" hangingPunct="1">
              <a:lnSpc>
                <a:spcPct val="80000"/>
              </a:lnSpc>
              <a:buFontTx/>
              <a:buNone/>
            </a:pPr>
            <a:r>
              <a:rPr lang="en-US" sz="2400" dirty="0" smtClean="0"/>
              <a:t>	PENYIMPANAN ARSIP AKTIF OLEH MASING-MASING UNIT KERJA, SEDANG ARSIP INAKTIF TERSENTRAL</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latin typeface="Britannic Bold" pitchFamily="34" charset="0"/>
              </a:rPr>
              <a:t>Sistem Penataan Arsip</a:t>
            </a:r>
          </a:p>
        </p:txBody>
      </p:sp>
      <p:sp>
        <p:nvSpPr>
          <p:cNvPr id="10243" name="Content Placeholder 2"/>
          <p:cNvSpPr>
            <a:spLocks noGrp="1"/>
          </p:cNvSpPr>
          <p:nvPr>
            <p:ph sz="quarter" idx="1"/>
          </p:nvPr>
        </p:nvSpPr>
        <p:spPr>
          <a:xfrm>
            <a:off x="457200" y="1600200"/>
            <a:ext cx="8229600" cy="4038600"/>
          </a:xfrm>
        </p:spPr>
        <p:txBody>
          <a:bodyPr/>
          <a:lstStyle/>
          <a:p>
            <a:pPr algn="just" eaLnBrk="1" hangingPunct="1">
              <a:buFont typeface="Arial" charset="0"/>
              <a:buNone/>
              <a:defRPr/>
            </a:pPr>
            <a:r>
              <a:rPr lang="en-US" sz="2800" dirty="0" smtClean="0">
                <a:latin typeface="Britannic Bold" pitchFamily="34" charset="0"/>
              </a:rPr>
              <a:t>5 (lima) </a:t>
            </a:r>
            <a:r>
              <a:rPr lang="en-US" sz="2800" dirty="0" err="1" smtClean="0">
                <a:latin typeface="Britannic Bold" pitchFamily="34" charset="0"/>
              </a:rPr>
              <a:t>macam</a:t>
            </a:r>
            <a:r>
              <a:rPr lang="en-US" sz="2800" dirty="0" smtClean="0">
                <a:latin typeface="Britannic Bold" pitchFamily="34" charset="0"/>
              </a:rPr>
              <a:t> </a:t>
            </a:r>
            <a:r>
              <a:rPr lang="en-US" sz="2800" dirty="0" err="1" smtClean="0">
                <a:latin typeface="Britannic Bold" pitchFamily="34" charset="0"/>
              </a:rPr>
              <a:t>sistem</a:t>
            </a:r>
            <a:r>
              <a:rPr lang="en-US" sz="2800" dirty="0" smtClean="0">
                <a:latin typeface="Britannic Bold" pitchFamily="34" charset="0"/>
              </a:rPr>
              <a:t> </a:t>
            </a:r>
            <a:r>
              <a:rPr lang="en-US" sz="2800" dirty="0" err="1" smtClean="0">
                <a:latin typeface="Britannic Bold" pitchFamily="34" charset="0"/>
              </a:rPr>
              <a:t>penataan</a:t>
            </a:r>
            <a:r>
              <a:rPr lang="en-US" sz="2800" dirty="0" smtClean="0">
                <a:latin typeface="Britannic Bold" pitchFamily="34" charset="0"/>
              </a:rPr>
              <a:t> </a:t>
            </a:r>
            <a:r>
              <a:rPr lang="en-US" sz="2800" dirty="0" err="1" smtClean="0">
                <a:latin typeface="Britannic Bold" pitchFamily="34" charset="0"/>
              </a:rPr>
              <a:t>arsip</a:t>
            </a:r>
            <a:r>
              <a:rPr lang="en-US" sz="2800" dirty="0" smtClean="0">
                <a:latin typeface="Britannic Bold" pitchFamily="34" charset="0"/>
              </a:rPr>
              <a:t>, </a:t>
            </a:r>
            <a:r>
              <a:rPr lang="en-US" sz="2800" dirty="0" err="1" smtClean="0">
                <a:latin typeface="Britannic Bold" pitchFamily="34" charset="0"/>
              </a:rPr>
              <a:t>yaitu</a:t>
            </a:r>
            <a:r>
              <a:rPr lang="en-US" sz="2800" dirty="0" smtClean="0">
                <a:latin typeface="Britannic Bold" pitchFamily="34" charset="0"/>
              </a:rPr>
              <a:t> : </a:t>
            </a:r>
          </a:p>
          <a:p>
            <a:pPr algn="just" eaLnBrk="1" hangingPunct="1">
              <a:buFont typeface="Arial" charset="0"/>
              <a:buNone/>
              <a:defRPr/>
            </a:pPr>
            <a:endParaRPr lang="en-US" sz="2000" dirty="0" smtClean="0">
              <a:latin typeface="Britannic Bold" pitchFamily="34" charset="0"/>
            </a:endParaRPr>
          </a:p>
          <a:p>
            <a:pPr marL="457200" indent="-457200" algn="just" eaLnBrk="1" hangingPunct="1">
              <a:buFont typeface="+mj-lt"/>
              <a:buAutoNum type="arabicPeriod"/>
              <a:defRPr/>
            </a:pPr>
            <a:r>
              <a:rPr lang="en-US" sz="2000" dirty="0" err="1" smtClean="0">
                <a:latin typeface="Britannic Bold" pitchFamily="34" charset="0"/>
              </a:rPr>
              <a:t>Sistem</a:t>
            </a:r>
            <a:r>
              <a:rPr lang="en-US" sz="2000" dirty="0" smtClean="0">
                <a:latin typeface="Britannic Bold" pitchFamily="34" charset="0"/>
              </a:rPr>
              <a:t> </a:t>
            </a:r>
            <a:r>
              <a:rPr lang="en-US" sz="2000" dirty="0" err="1" smtClean="0">
                <a:latin typeface="Britannic Bold" pitchFamily="34" charset="0"/>
              </a:rPr>
              <a:t>Abjad</a:t>
            </a:r>
            <a:r>
              <a:rPr lang="en-US" sz="2000" dirty="0" smtClean="0">
                <a:latin typeface="Britannic Bold" pitchFamily="34" charset="0"/>
              </a:rPr>
              <a:t> (</a:t>
            </a:r>
            <a:r>
              <a:rPr lang="en-US" sz="2000" i="1" dirty="0" smtClean="0">
                <a:latin typeface="Britannic Bold" pitchFamily="34" charset="0"/>
              </a:rPr>
              <a:t>Alphabetical Filing System</a:t>
            </a:r>
            <a:r>
              <a:rPr lang="en-US" sz="2000" dirty="0" smtClean="0">
                <a:latin typeface="Britannic Bold" pitchFamily="34" charset="0"/>
              </a:rPr>
              <a:t>)</a:t>
            </a:r>
          </a:p>
          <a:p>
            <a:pPr marL="457200" indent="-457200" algn="just" eaLnBrk="1" hangingPunct="1">
              <a:buFont typeface="+mj-lt"/>
              <a:buAutoNum type="arabicPeriod"/>
              <a:defRPr/>
            </a:pPr>
            <a:r>
              <a:rPr lang="en-US" sz="2000" dirty="0" err="1" smtClean="0">
                <a:latin typeface="Britannic Bold" pitchFamily="34" charset="0"/>
              </a:rPr>
              <a:t>Sistem</a:t>
            </a:r>
            <a:r>
              <a:rPr lang="en-US" sz="2000" dirty="0" smtClean="0">
                <a:latin typeface="Britannic Bold" pitchFamily="34" charset="0"/>
              </a:rPr>
              <a:t> </a:t>
            </a:r>
            <a:r>
              <a:rPr lang="en-US" sz="2000" dirty="0" err="1" smtClean="0">
                <a:latin typeface="Britannic Bold" pitchFamily="34" charset="0"/>
              </a:rPr>
              <a:t>Masalah</a:t>
            </a:r>
            <a:r>
              <a:rPr lang="en-US" sz="2000" dirty="0" smtClean="0">
                <a:latin typeface="Britannic Bold" pitchFamily="34" charset="0"/>
              </a:rPr>
              <a:t>/</a:t>
            </a:r>
            <a:r>
              <a:rPr lang="en-US" sz="2000" dirty="0" err="1" smtClean="0">
                <a:latin typeface="Britannic Bold" pitchFamily="34" charset="0"/>
              </a:rPr>
              <a:t>Perihal</a:t>
            </a:r>
            <a:r>
              <a:rPr lang="en-US" sz="2000" dirty="0" smtClean="0">
                <a:latin typeface="Britannic Bold" pitchFamily="34" charset="0"/>
              </a:rPr>
              <a:t> (</a:t>
            </a:r>
            <a:r>
              <a:rPr lang="en-US" sz="2000" i="1" dirty="0" smtClean="0">
                <a:latin typeface="Britannic Bold" pitchFamily="34" charset="0"/>
              </a:rPr>
              <a:t>Subject Filing System</a:t>
            </a:r>
            <a:r>
              <a:rPr lang="en-US" sz="2000" dirty="0" smtClean="0">
                <a:latin typeface="Britannic Bold" pitchFamily="34" charset="0"/>
              </a:rPr>
              <a:t>)</a:t>
            </a:r>
          </a:p>
          <a:p>
            <a:pPr marL="457200" indent="-457200" algn="just" eaLnBrk="1" hangingPunct="1">
              <a:buFont typeface="+mj-lt"/>
              <a:buAutoNum type="arabicPeriod"/>
              <a:defRPr/>
            </a:pPr>
            <a:r>
              <a:rPr lang="en-US" sz="2000" dirty="0" err="1" smtClean="0">
                <a:latin typeface="Britannic Bold" pitchFamily="34" charset="0"/>
              </a:rPr>
              <a:t>Sistem</a:t>
            </a:r>
            <a:r>
              <a:rPr lang="en-US" sz="2000" dirty="0" smtClean="0">
                <a:latin typeface="Britannic Bold" pitchFamily="34" charset="0"/>
              </a:rPr>
              <a:t> </a:t>
            </a:r>
            <a:r>
              <a:rPr lang="en-US" sz="2000" dirty="0" err="1" smtClean="0">
                <a:latin typeface="Britannic Bold" pitchFamily="34" charset="0"/>
              </a:rPr>
              <a:t>Nomor</a:t>
            </a:r>
            <a:r>
              <a:rPr lang="en-US" sz="2000" dirty="0" smtClean="0">
                <a:latin typeface="Britannic Bold" pitchFamily="34" charset="0"/>
              </a:rPr>
              <a:t> (</a:t>
            </a:r>
            <a:r>
              <a:rPr lang="en-US" sz="2000" i="1" dirty="0" smtClean="0">
                <a:latin typeface="Britannic Bold" pitchFamily="34" charset="0"/>
              </a:rPr>
              <a:t>Numerical Filing System</a:t>
            </a:r>
            <a:r>
              <a:rPr lang="en-US" sz="2000" dirty="0" smtClean="0">
                <a:latin typeface="Britannic Bold" pitchFamily="34" charset="0"/>
              </a:rPr>
              <a:t>)</a:t>
            </a:r>
          </a:p>
          <a:p>
            <a:pPr marL="457200" indent="-457200" algn="just" eaLnBrk="1" hangingPunct="1">
              <a:buFont typeface="+mj-lt"/>
              <a:buAutoNum type="arabicPeriod"/>
              <a:defRPr/>
            </a:pPr>
            <a:r>
              <a:rPr lang="en-US" sz="2000" dirty="0" err="1" smtClean="0">
                <a:latin typeface="Britannic Bold" pitchFamily="34" charset="0"/>
              </a:rPr>
              <a:t>Sistem</a:t>
            </a:r>
            <a:r>
              <a:rPr lang="en-US" sz="2000" dirty="0" smtClean="0">
                <a:latin typeface="Britannic Bold" pitchFamily="34" charset="0"/>
              </a:rPr>
              <a:t> </a:t>
            </a:r>
            <a:r>
              <a:rPr lang="en-US" sz="2000" dirty="0" err="1" smtClean="0">
                <a:latin typeface="Britannic Bold" pitchFamily="34" charset="0"/>
              </a:rPr>
              <a:t>Tanggal</a:t>
            </a:r>
            <a:r>
              <a:rPr lang="en-US" sz="2000" dirty="0" smtClean="0">
                <a:latin typeface="Britannic Bold" pitchFamily="34" charset="0"/>
              </a:rPr>
              <a:t>/</a:t>
            </a:r>
            <a:r>
              <a:rPr lang="en-US" sz="2000" dirty="0" err="1" smtClean="0">
                <a:latin typeface="Britannic Bold" pitchFamily="34" charset="0"/>
              </a:rPr>
              <a:t>Urutan</a:t>
            </a:r>
            <a:r>
              <a:rPr lang="en-US" sz="2000" dirty="0" smtClean="0">
                <a:latin typeface="Britannic Bold" pitchFamily="34" charset="0"/>
              </a:rPr>
              <a:t> </a:t>
            </a:r>
            <a:r>
              <a:rPr lang="en-US" sz="2000" dirty="0" err="1" smtClean="0">
                <a:latin typeface="Britannic Bold" pitchFamily="34" charset="0"/>
              </a:rPr>
              <a:t>Waktu</a:t>
            </a:r>
            <a:r>
              <a:rPr lang="en-US" sz="2000" dirty="0" smtClean="0">
                <a:latin typeface="Britannic Bold" pitchFamily="34" charset="0"/>
              </a:rPr>
              <a:t> (</a:t>
            </a:r>
            <a:r>
              <a:rPr lang="en-US" sz="2000" i="1" dirty="0" smtClean="0">
                <a:latin typeface="Britannic Bold" pitchFamily="34" charset="0"/>
              </a:rPr>
              <a:t>Chronological Filing System</a:t>
            </a:r>
            <a:r>
              <a:rPr lang="en-US" sz="2000" dirty="0" smtClean="0">
                <a:latin typeface="Britannic Bold" pitchFamily="34" charset="0"/>
              </a:rPr>
              <a:t>)</a:t>
            </a:r>
          </a:p>
          <a:p>
            <a:pPr marL="457200" indent="-457200" algn="just" eaLnBrk="1" hangingPunct="1">
              <a:buFont typeface="+mj-lt"/>
              <a:buAutoNum type="arabicPeriod"/>
              <a:defRPr/>
            </a:pPr>
            <a:r>
              <a:rPr lang="en-US" sz="2000" dirty="0" err="1" smtClean="0">
                <a:latin typeface="Britannic Bold" pitchFamily="34" charset="0"/>
              </a:rPr>
              <a:t>Sistem</a:t>
            </a:r>
            <a:r>
              <a:rPr lang="en-US" sz="2000" dirty="0" smtClean="0">
                <a:latin typeface="Britannic Bold" pitchFamily="34" charset="0"/>
              </a:rPr>
              <a:t> Wilayah/Daerah/Regional (</a:t>
            </a:r>
            <a:r>
              <a:rPr lang="en-US" sz="2000" i="1" dirty="0" smtClean="0">
                <a:latin typeface="Britannic Bold" pitchFamily="34" charset="0"/>
              </a:rPr>
              <a:t>Geographical Filing System</a:t>
            </a:r>
            <a:r>
              <a:rPr lang="en-US" sz="2000" dirty="0" smtClean="0">
                <a:latin typeface="Britannic Bold" pitchFamily="34" charset="0"/>
              </a:rPr>
              <a:t>)</a:t>
            </a:r>
          </a:p>
          <a:p>
            <a:pPr eaLnBrk="1" hangingPunct="1">
              <a:buFont typeface="Arial" charset="0"/>
              <a:buNone/>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
          </p:nvPr>
        </p:nvSpPr>
        <p:spPr>
          <a:xfrm>
            <a:off x="457200" y="533400"/>
            <a:ext cx="8229600" cy="5592763"/>
          </a:xfrm>
        </p:spPr>
        <p:txBody>
          <a:bodyPr>
            <a:normAutofit lnSpcReduction="10000"/>
          </a:bodyPr>
          <a:lstStyle/>
          <a:p>
            <a:pPr algn="just" eaLnBrk="1" hangingPunct="1">
              <a:buFont typeface="Wingdings" pitchFamily="2" charset="2"/>
              <a:buChar char="v"/>
            </a:pPr>
            <a:r>
              <a:rPr lang="en-US" sz="1800" smtClean="0">
                <a:solidFill>
                  <a:srgbClr val="C00000"/>
                </a:solidFill>
                <a:latin typeface="Britannic Bold" pitchFamily="34" charset="0"/>
              </a:rPr>
              <a:t>Sistem Abjad (</a:t>
            </a:r>
            <a:r>
              <a:rPr lang="en-US" sz="1800" i="1" smtClean="0">
                <a:solidFill>
                  <a:srgbClr val="C00000"/>
                </a:solidFill>
                <a:latin typeface="Britannic Bold" pitchFamily="34" charset="0"/>
              </a:rPr>
              <a:t>Alphabetical Filing System</a:t>
            </a:r>
            <a:r>
              <a:rPr lang="en-US" sz="1800" smtClean="0">
                <a:solidFill>
                  <a:srgbClr val="C00000"/>
                </a:solidFill>
                <a:latin typeface="Britannic Bold" pitchFamily="34" charset="0"/>
              </a:rPr>
              <a:t>)</a:t>
            </a:r>
          </a:p>
          <a:p>
            <a:pPr algn="just" eaLnBrk="1" hangingPunct="1">
              <a:buFont typeface="Arial" charset="0"/>
              <a:buNone/>
            </a:pPr>
            <a:r>
              <a:rPr lang="en-US" sz="1800" smtClean="0">
                <a:latin typeface="Britannic Bold" pitchFamily="34" charset="0"/>
              </a:rPr>
              <a:t>	Adalah salah satu sistem penataan berkas yang umumnya dipergunakan untuk menata berkas yang berurutan dari A sampai dengan Z dengan berpedoman pada peraturan mengindeks. Umumnya dipakai untuk arsip yang dasar penyusunannya dilakukan terhadap nama orang, nama perusahaan / organisasi, nama tempat, nama benda dan subjek masalah.</a:t>
            </a:r>
          </a:p>
          <a:p>
            <a:pPr algn="just" eaLnBrk="1" hangingPunct="1">
              <a:buFont typeface="Arial" charset="0"/>
              <a:buNone/>
            </a:pPr>
            <a:r>
              <a:rPr lang="en-US" sz="1800" smtClean="0">
                <a:latin typeface="Britannic Bold" pitchFamily="34" charset="0"/>
              </a:rPr>
              <a:t>	Nama-nama diambil dari nama si pengirim (surat masuk) dan nama alamat yang dituju (surat keluar).</a:t>
            </a:r>
          </a:p>
          <a:p>
            <a:pPr algn="just" eaLnBrk="1" hangingPunct="1">
              <a:buFont typeface="Arial" charset="0"/>
              <a:buNone/>
            </a:pPr>
            <a:endParaRPr lang="en-US" sz="1800" smtClean="0">
              <a:latin typeface="Britannic Bold" pitchFamily="34" charset="0"/>
            </a:endParaRPr>
          </a:p>
          <a:p>
            <a:pPr algn="just" eaLnBrk="1" hangingPunct="1">
              <a:buFont typeface="Wingdings" pitchFamily="2" charset="2"/>
              <a:buChar char="v"/>
            </a:pPr>
            <a:r>
              <a:rPr lang="en-US" sz="1800" smtClean="0">
                <a:solidFill>
                  <a:srgbClr val="C00000"/>
                </a:solidFill>
                <a:latin typeface="Britannic Bold" pitchFamily="34" charset="0"/>
              </a:rPr>
              <a:t>Sistem Masalah/Perihal (</a:t>
            </a:r>
            <a:r>
              <a:rPr lang="en-US" sz="1800" i="1" smtClean="0">
                <a:solidFill>
                  <a:srgbClr val="C00000"/>
                </a:solidFill>
                <a:latin typeface="Britannic Bold" pitchFamily="34" charset="0"/>
              </a:rPr>
              <a:t>Subject Filing System</a:t>
            </a:r>
            <a:r>
              <a:rPr lang="en-US" sz="1800" smtClean="0">
                <a:solidFill>
                  <a:srgbClr val="C00000"/>
                </a:solidFill>
                <a:latin typeface="Britannic Bold" pitchFamily="34" charset="0"/>
              </a:rPr>
              <a:t>)</a:t>
            </a:r>
          </a:p>
          <a:p>
            <a:pPr algn="just" eaLnBrk="1" hangingPunct="1">
              <a:buFont typeface="Arial" charset="0"/>
              <a:buNone/>
            </a:pPr>
            <a:r>
              <a:rPr lang="en-US" sz="1800" smtClean="0">
                <a:latin typeface="Britannic Bold" pitchFamily="34" charset="0"/>
              </a:rPr>
              <a:t>	Adalah salah satu sistem penataan berkas berdasarkan kegiatan-kegiatan yang berkenaan dengan masalah-masalah yang berhubungan dengan perusahaan yang menggunakan sistem ini. </a:t>
            </a:r>
          </a:p>
          <a:p>
            <a:pPr algn="just" eaLnBrk="1" hangingPunct="1">
              <a:buFont typeface="Arial" charset="0"/>
              <a:buNone/>
            </a:pPr>
            <a:endParaRPr lang="en-US" sz="1800" smtClean="0">
              <a:latin typeface="Britannic Bold" pitchFamily="34" charset="0"/>
            </a:endParaRPr>
          </a:p>
          <a:p>
            <a:pPr algn="just" eaLnBrk="1" hangingPunct="1">
              <a:buFont typeface="Wingdings" pitchFamily="2" charset="2"/>
              <a:buChar char="v"/>
            </a:pPr>
            <a:r>
              <a:rPr lang="en-US" sz="1800" smtClean="0">
                <a:solidFill>
                  <a:srgbClr val="C00000"/>
                </a:solidFill>
                <a:latin typeface="Britannic Bold" pitchFamily="34" charset="0"/>
              </a:rPr>
              <a:t>Sistem Nomor (</a:t>
            </a:r>
            <a:r>
              <a:rPr lang="en-US" sz="1800" i="1" smtClean="0">
                <a:solidFill>
                  <a:srgbClr val="C00000"/>
                </a:solidFill>
                <a:latin typeface="Britannic Bold" pitchFamily="34" charset="0"/>
              </a:rPr>
              <a:t>Numerical Filing System</a:t>
            </a:r>
            <a:r>
              <a:rPr lang="en-US" sz="1800" smtClean="0">
                <a:solidFill>
                  <a:srgbClr val="C00000"/>
                </a:solidFill>
                <a:latin typeface="Britannic Bold" pitchFamily="34" charset="0"/>
              </a:rPr>
              <a:t>)</a:t>
            </a:r>
          </a:p>
          <a:p>
            <a:pPr algn="just" eaLnBrk="1" hangingPunct="1">
              <a:buFont typeface="Arial" charset="0"/>
              <a:buNone/>
            </a:pPr>
            <a:r>
              <a:rPr lang="en-US" sz="1800" smtClean="0">
                <a:latin typeface="Britannic Bold" pitchFamily="34" charset="0"/>
              </a:rPr>
              <a:t>	Adalah salah satu sistem penataan berkas berdasarkan kelompok permasalahan yang kemudian masing-masing atau setiap masalah diberi nomor urut tertentu.</a:t>
            </a:r>
          </a:p>
          <a:p>
            <a:pPr algn="just" eaLnBrk="1" hangingPunct="1">
              <a:buFont typeface="Arial" charset="0"/>
              <a:buNone/>
            </a:pPr>
            <a:endParaRPr lang="en-US" sz="1400" smtClean="0">
              <a:latin typeface="Britannic Bold" pitchFamily="34" charset="0"/>
            </a:endParaRPr>
          </a:p>
          <a:p>
            <a:pPr algn="just" eaLnBrk="1" hangingPunct="1">
              <a:buFont typeface="Arial" charset="0"/>
              <a:buNone/>
            </a:pPr>
            <a:endParaRPr lang="en-US" sz="1400" smtClean="0">
              <a:latin typeface="Britannic Bold" pitchFamily="34" charset="0"/>
            </a:endParaRPr>
          </a:p>
          <a:p>
            <a:pPr algn="just" eaLnBrk="1" hangingPunct="1">
              <a:buFont typeface="Arial" charset="0"/>
              <a:buNone/>
            </a:pPr>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457200" y="533400"/>
            <a:ext cx="8229600" cy="5592763"/>
          </a:xfrm>
        </p:spPr>
        <p:txBody>
          <a:bodyPr/>
          <a:lstStyle/>
          <a:p>
            <a:pPr algn="just" eaLnBrk="1" hangingPunct="1">
              <a:buFont typeface="Arial" charset="0"/>
              <a:buNone/>
            </a:pPr>
            <a:endParaRPr lang="en-US" sz="1400" smtClean="0">
              <a:latin typeface="Britannic Bold" pitchFamily="34" charset="0"/>
            </a:endParaRPr>
          </a:p>
          <a:p>
            <a:pPr algn="just" eaLnBrk="1" hangingPunct="1">
              <a:buFont typeface="Wingdings" pitchFamily="2" charset="2"/>
              <a:buChar char="v"/>
            </a:pPr>
            <a:r>
              <a:rPr lang="en-US" sz="2000" smtClean="0">
                <a:solidFill>
                  <a:srgbClr val="C00000"/>
                </a:solidFill>
                <a:latin typeface="Britannic Bold" pitchFamily="34" charset="0"/>
              </a:rPr>
              <a:t>Sistem Tanggal/Urutan Waktu (</a:t>
            </a:r>
            <a:r>
              <a:rPr lang="en-US" sz="2000" i="1" smtClean="0">
                <a:solidFill>
                  <a:srgbClr val="C00000"/>
                </a:solidFill>
                <a:latin typeface="Britannic Bold" pitchFamily="34" charset="0"/>
              </a:rPr>
              <a:t>Chronological Filing System</a:t>
            </a:r>
            <a:r>
              <a:rPr lang="en-US" sz="2000" smtClean="0">
                <a:solidFill>
                  <a:srgbClr val="C00000"/>
                </a:solidFill>
                <a:latin typeface="Britannic Bold" pitchFamily="34" charset="0"/>
              </a:rPr>
              <a:t>)</a:t>
            </a:r>
          </a:p>
          <a:p>
            <a:pPr algn="just" eaLnBrk="1" hangingPunct="1">
              <a:buFont typeface="Arial" charset="0"/>
              <a:buNone/>
            </a:pPr>
            <a:r>
              <a:rPr lang="en-US" sz="2000" smtClean="0">
                <a:latin typeface="Britannic Bold" pitchFamily="34" charset="0"/>
              </a:rPr>
              <a:t>	Adalah salah satu penataan berkas berdasarkan urutan tanggal, bulan, dan tahun yang mana pada umumnya tanggal dijadikan pedoman termaksud diperhatikan dari datangnya surat, akan lebih baik bila berpedoman pada cap datangnya surat. Surat atau berkas yang datangnya paling akhir ditempatkan di bagian paling akhir pula, tanpa memperhatikan masalah surat atau berkas tersebut.</a:t>
            </a:r>
          </a:p>
          <a:p>
            <a:pPr algn="just" eaLnBrk="1" hangingPunct="1">
              <a:buFont typeface="Arial" charset="0"/>
              <a:buNone/>
            </a:pPr>
            <a:endParaRPr lang="en-US" sz="2000" smtClean="0">
              <a:latin typeface="Britannic Bold" pitchFamily="34" charset="0"/>
            </a:endParaRPr>
          </a:p>
          <a:p>
            <a:pPr algn="just" eaLnBrk="1" hangingPunct="1">
              <a:buFont typeface="Wingdings" pitchFamily="2" charset="2"/>
              <a:buChar char="v"/>
            </a:pPr>
            <a:r>
              <a:rPr lang="en-US" sz="2000" smtClean="0">
                <a:solidFill>
                  <a:srgbClr val="C00000"/>
                </a:solidFill>
                <a:latin typeface="Britannic Bold" pitchFamily="34" charset="0"/>
              </a:rPr>
              <a:t>Sistem Wilayah/Daerah/Regional (</a:t>
            </a:r>
            <a:r>
              <a:rPr lang="en-US" sz="2000" i="1" smtClean="0">
                <a:solidFill>
                  <a:srgbClr val="C00000"/>
                </a:solidFill>
                <a:latin typeface="Britannic Bold" pitchFamily="34" charset="0"/>
              </a:rPr>
              <a:t>Geographical Filing System</a:t>
            </a:r>
            <a:r>
              <a:rPr lang="en-US" sz="2000" smtClean="0">
                <a:solidFill>
                  <a:srgbClr val="C00000"/>
                </a:solidFill>
                <a:latin typeface="Britannic Bold" pitchFamily="34" charset="0"/>
              </a:rPr>
              <a:t>)</a:t>
            </a:r>
          </a:p>
          <a:p>
            <a:pPr algn="just" eaLnBrk="1" hangingPunct="1">
              <a:buFont typeface="Arial" charset="0"/>
              <a:buNone/>
            </a:pPr>
            <a:r>
              <a:rPr lang="en-US" sz="2000" smtClean="0">
                <a:latin typeface="Britannic Bold" pitchFamily="34" charset="0"/>
              </a:rPr>
              <a:t>	Adalah salah satu penataan berkas berdasarkan tempat (lokasi), daerah, atau wilayah tertentu.</a:t>
            </a:r>
          </a:p>
          <a:p>
            <a:pPr algn="just" eaLnBrk="1" hangingPunct="1">
              <a:buFont typeface="Arial" charset="0"/>
              <a:buNone/>
            </a:pPr>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lstStyle/>
          <a:p>
            <a:r>
              <a:rPr lang="en-US" dirty="0" err="1" smtClean="0"/>
              <a:t>Masalah</a:t>
            </a:r>
            <a:r>
              <a:rPr lang="en-US" dirty="0" smtClean="0"/>
              <a:t> </a:t>
            </a:r>
            <a:r>
              <a:rPr lang="en-US" dirty="0" err="1" smtClean="0"/>
              <a:t>Dalam</a:t>
            </a:r>
            <a:r>
              <a:rPr lang="en-US" dirty="0" smtClean="0"/>
              <a:t> </a:t>
            </a:r>
            <a:r>
              <a:rPr lang="en-US" dirty="0" err="1" smtClean="0"/>
              <a:t>Pengelolaan</a:t>
            </a:r>
            <a:r>
              <a:rPr lang="en-US" dirty="0" smtClean="0"/>
              <a:t> </a:t>
            </a:r>
            <a:r>
              <a:rPr lang="en-US" dirty="0" err="1" smtClean="0"/>
              <a:t>Arsip</a:t>
            </a:r>
            <a:endParaRPr lang="en-US" dirty="0"/>
          </a:p>
        </p:txBody>
      </p:sp>
      <p:sp>
        <p:nvSpPr>
          <p:cNvPr id="3" name="Content Placeholder 2"/>
          <p:cNvSpPr>
            <a:spLocks noGrp="1"/>
          </p:cNvSpPr>
          <p:nvPr>
            <p:ph sz="quarter" idx="1"/>
          </p:nvPr>
        </p:nvSpPr>
        <p:spPr>
          <a:xfrm>
            <a:off x="251520" y="1124744"/>
            <a:ext cx="8712968" cy="5472608"/>
          </a:xfrm>
        </p:spPr>
        <p:txBody>
          <a:bodyPr>
            <a:normAutofit lnSpcReduction="10000"/>
          </a:bodyPr>
          <a:lstStyle/>
          <a:p>
            <a:r>
              <a:rPr lang="en-US" sz="2800" dirty="0" err="1" smtClean="0"/>
              <a:t>Kurangnya</a:t>
            </a:r>
            <a:r>
              <a:rPr lang="en-US" sz="2800" dirty="0" smtClean="0"/>
              <a:t> </a:t>
            </a:r>
            <a:r>
              <a:rPr lang="en-US" sz="2800" dirty="0" err="1" smtClean="0"/>
              <a:t>pengertian</a:t>
            </a:r>
            <a:r>
              <a:rPr lang="en-US" sz="2800" dirty="0" smtClean="0"/>
              <a:t> </a:t>
            </a:r>
            <a:r>
              <a:rPr lang="en-US" sz="2800" dirty="0" err="1" smtClean="0"/>
              <a:t>tentang</a:t>
            </a:r>
            <a:r>
              <a:rPr lang="en-US" sz="2800" dirty="0" smtClean="0"/>
              <a:t> </a:t>
            </a:r>
            <a:r>
              <a:rPr lang="en-US" sz="2800" dirty="0" err="1" smtClean="0"/>
              <a:t>pentingnya</a:t>
            </a:r>
            <a:r>
              <a:rPr lang="en-US" sz="2800" dirty="0" smtClean="0"/>
              <a:t> </a:t>
            </a:r>
            <a:r>
              <a:rPr lang="en-US" sz="2800" dirty="0" err="1" smtClean="0"/>
              <a:t>arsip</a:t>
            </a:r>
            <a:r>
              <a:rPr lang="en-US" sz="2800" dirty="0" smtClean="0"/>
              <a:t> </a:t>
            </a:r>
            <a:r>
              <a:rPr lang="en-US" sz="2800" dirty="0" err="1" smtClean="0"/>
              <a:t>oleh</a:t>
            </a:r>
            <a:r>
              <a:rPr lang="en-US" sz="2800" dirty="0" smtClean="0"/>
              <a:t> </a:t>
            </a:r>
            <a:r>
              <a:rPr lang="en-US" sz="2800" dirty="0" err="1" smtClean="0"/>
              <a:t>anggota</a:t>
            </a:r>
            <a:r>
              <a:rPr lang="en-US" sz="2800" dirty="0" smtClean="0"/>
              <a:t> </a:t>
            </a:r>
            <a:r>
              <a:rPr lang="en-US" sz="2800" dirty="0" err="1" smtClean="0"/>
              <a:t>organisasi</a:t>
            </a:r>
            <a:endParaRPr lang="en-US" sz="2800" dirty="0" smtClean="0"/>
          </a:p>
          <a:p>
            <a:r>
              <a:rPr lang="en-US" sz="2800" dirty="0" err="1" smtClean="0"/>
              <a:t>Kualifikasi</a:t>
            </a:r>
            <a:r>
              <a:rPr lang="en-US" sz="2800" dirty="0" smtClean="0"/>
              <a:t> </a:t>
            </a:r>
            <a:r>
              <a:rPr lang="en-US" sz="2800" dirty="0" err="1" smtClean="0"/>
              <a:t>pegawai</a:t>
            </a:r>
            <a:r>
              <a:rPr lang="en-US" sz="2800" dirty="0" smtClean="0"/>
              <a:t> </a:t>
            </a:r>
            <a:r>
              <a:rPr lang="en-US" sz="2800" dirty="0" err="1" smtClean="0"/>
              <a:t>yg</a:t>
            </a:r>
            <a:r>
              <a:rPr lang="en-US" sz="2800" dirty="0" smtClean="0"/>
              <a:t> </a:t>
            </a:r>
            <a:r>
              <a:rPr lang="en-US" sz="2800" dirty="0" err="1" smtClean="0"/>
              <a:t>menangani</a:t>
            </a:r>
            <a:r>
              <a:rPr lang="en-US" sz="2800" dirty="0" smtClean="0"/>
              <a:t> </a:t>
            </a:r>
            <a:r>
              <a:rPr lang="en-US" sz="2800" dirty="0" err="1" smtClean="0"/>
              <a:t>arsip</a:t>
            </a:r>
            <a:r>
              <a:rPr lang="en-US" sz="2800" dirty="0" smtClean="0"/>
              <a:t> </a:t>
            </a:r>
            <a:r>
              <a:rPr lang="en-US" sz="2800" dirty="0" err="1" smtClean="0"/>
              <a:t>tidak</a:t>
            </a:r>
            <a:r>
              <a:rPr lang="en-US" sz="2800" dirty="0" smtClean="0"/>
              <a:t> </a:t>
            </a:r>
            <a:r>
              <a:rPr lang="en-US" sz="2800" dirty="0" err="1" smtClean="0"/>
              <a:t>terpenuhi</a:t>
            </a:r>
            <a:endParaRPr lang="en-US" sz="2800" dirty="0" smtClean="0"/>
          </a:p>
          <a:p>
            <a:r>
              <a:rPr lang="en-US" sz="2800" dirty="0" err="1" smtClean="0"/>
              <a:t>Bertambahnya</a:t>
            </a:r>
            <a:r>
              <a:rPr lang="en-US" sz="2800" dirty="0" smtClean="0"/>
              <a:t> volume </a:t>
            </a:r>
            <a:r>
              <a:rPr lang="en-US" sz="2800" dirty="0" err="1" smtClean="0"/>
              <a:t>arsip</a:t>
            </a:r>
            <a:r>
              <a:rPr lang="en-US" sz="2800" dirty="0" smtClean="0"/>
              <a:t> </a:t>
            </a:r>
            <a:r>
              <a:rPr lang="en-US" sz="2800" dirty="0" err="1" smtClean="0"/>
              <a:t>secara</a:t>
            </a:r>
            <a:r>
              <a:rPr lang="en-US" sz="2800" dirty="0" smtClean="0"/>
              <a:t> </a:t>
            </a:r>
            <a:r>
              <a:rPr lang="en-US" sz="2800" dirty="0" err="1" smtClean="0"/>
              <a:t>terus</a:t>
            </a:r>
            <a:r>
              <a:rPr lang="en-US" sz="2800" dirty="0" smtClean="0"/>
              <a:t> </a:t>
            </a:r>
            <a:r>
              <a:rPr lang="en-US" sz="2800" dirty="0" err="1" smtClean="0"/>
              <a:t>menerus</a:t>
            </a:r>
            <a:endParaRPr lang="en-US" sz="2800" dirty="0" smtClean="0"/>
          </a:p>
          <a:p>
            <a:r>
              <a:rPr lang="en-US" sz="2800" dirty="0" err="1" smtClean="0"/>
              <a:t>Belum</a:t>
            </a:r>
            <a:r>
              <a:rPr lang="en-US" sz="2800" dirty="0" smtClean="0"/>
              <a:t> </a:t>
            </a:r>
            <a:r>
              <a:rPr lang="en-US" sz="2800" dirty="0" err="1" smtClean="0"/>
              <a:t>adanya</a:t>
            </a:r>
            <a:r>
              <a:rPr lang="en-US" sz="2800" dirty="0" smtClean="0"/>
              <a:t> </a:t>
            </a:r>
            <a:r>
              <a:rPr lang="en-US" sz="2800" dirty="0" err="1" smtClean="0"/>
              <a:t>pedoman</a:t>
            </a:r>
            <a:r>
              <a:rPr lang="en-US" sz="2800" dirty="0" smtClean="0"/>
              <a:t> </a:t>
            </a:r>
            <a:r>
              <a:rPr lang="en-US" sz="2800" dirty="0" err="1" smtClean="0"/>
              <a:t>tata</a:t>
            </a:r>
            <a:r>
              <a:rPr lang="en-US" sz="2800" dirty="0" smtClean="0"/>
              <a:t> </a:t>
            </a:r>
            <a:r>
              <a:rPr lang="en-US" sz="2800" dirty="0" err="1" smtClean="0"/>
              <a:t>kearsipan</a:t>
            </a:r>
            <a:r>
              <a:rPr lang="en-US" sz="2800" dirty="0" smtClean="0"/>
              <a:t> </a:t>
            </a:r>
            <a:r>
              <a:rPr lang="en-US" sz="2800" dirty="0" err="1" smtClean="0"/>
              <a:t>yg</a:t>
            </a:r>
            <a:r>
              <a:rPr lang="en-US" sz="2800" dirty="0" smtClean="0"/>
              <a:t> </a:t>
            </a:r>
            <a:r>
              <a:rPr lang="en-US" sz="2800" dirty="0" err="1" smtClean="0"/>
              <a:t>diberlakukan</a:t>
            </a:r>
            <a:r>
              <a:rPr lang="en-US" sz="2800" dirty="0" smtClean="0"/>
              <a:t> </a:t>
            </a:r>
            <a:r>
              <a:rPr lang="en-US" sz="2800" dirty="0" err="1" smtClean="0"/>
              <a:t>secara</a:t>
            </a:r>
            <a:r>
              <a:rPr lang="en-US" sz="2800" dirty="0" smtClean="0"/>
              <a:t> </a:t>
            </a:r>
            <a:r>
              <a:rPr lang="en-US" sz="2800" dirty="0" err="1" smtClean="0"/>
              <a:t>baku</a:t>
            </a:r>
            <a:endParaRPr lang="en-US" sz="2800" dirty="0" smtClean="0"/>
          </a:p>
          <a:p>
            <a:r>
              <a:rPr lang="en-US" sz="2800" dirty="0" err="1" smtClean="0"/>
              <a:t>Belum</a:t>
            </a:r>
            <a:r>
              <a:rPr lang="en-US" sz="2800" dirty="0" smtClean="0"/>
              <a:t> </a:t>
            </a:r>
            <a:r>
              <a:rPr lang="en-US" sz="2800" dirty="0" err="1" smtClean="0"/>
              <a:t>dibakukannya</a:t>
            </a:r>
            <a:r>
              <a:rPr lang="en-US" sz="2800" dirty="0" smtClean="0"/>
              <a:t> </a:t>
            </a:r>
            <a:r>
              <a:rPr lang="en-US" sz="2800" dirty="0" err="1" smtClean="0"/>
              <a:t>tetang</a:t>
            </a:r>
            <a:r>
              <a:rPr lang="en-US" sz="2800" dirty="0" smtClean="0"/>
              <a:t> </a:t>
            </a:r>
            <a:r>
              <a:rPr lang="en-US" sz="2800" dirty="0" err="1" smtClean="0"/>
              <a:t>pedoman</a:t>
            </a:r>
            <a:r>
              <a:rPr lang="en-US" sz="2800" dirty="0" smtClean="0"/>
              <a:t> </a:t>
            </a:r>
            <a:r>
              <a:rPr lang="en-US" sz="2800" dirty="0" err="1" smtClean="0"/>
              <a:t>tata</a:t>
            </a:r>
            <a:r>
              <a:rPr lang="en-US" sz="2800" dirty="0" smtClean="0"/>
              <a:t> </a:t>
            </a:r>
            <a:r>
              <a:rPr lang="en-US" sz="2800" dirty="0" err="1" smtClean="0"/>
              <a:t>cara</a:t>
            </a:r>
            <a:r>
              <a:rPr lang="en-US" sz="2800" dirty="0" smtClean="0"/>
              <a:t> </a:t>
            </a:r>
            <a:r>
              <a:rPr lang="en-US" sz="2800" dirty="0" err="1" smtClean="0"/>
              <a:t>peminjaman</a:t>
            </a:r>
            <a:r>
              <a:rPr lang="en-US" sz="2800" dirty="0" smtClean="0"/>
              <a:t> </a:t>
            </a:r>
            <a:r>
              <a:rPr lang="en-US" sz="2800" dirty="0" err="1" smtClean="0"/>
              <a:t>arsip</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jangka</a:t>
            </a:r>
            <a:r>
              <a:rPr lang="en-US" sz="2800" dirty="0" smtClean="0">
                <a:sym typeface="Wingdings" panose="05000000000000000000" pitchFamily="2" charset="2"/>
              </a:rPr>
              <a:t> </a:t>
            </a:r>
            <a:r>
              <a:rPr lang="en-US" sz="2800" dirty="0" err="1" smtClean="0">
                <a:sym typeface="Wingdings" panose="05000000000000000000" pitchFamily="2" charset="2"/>
              </a:rPr>
              <a:t>waktu</a:t>
            </a:r>
            <a:r>
              <a:rPr lang="en-US" sz="2800" dirty="0">
                <a:sym typeface="Wingdings" panose="05000000000000000000" pitchFamily="2" charset="2"/>
              </a:rPr>
              <a:t> </a:t>
            </a:r>
            <a:r>
              <a:rPr lang="en-US" sz="2800" dirty="0" smtClean="0">
                <a:sym typeface="Wingdings" panose="05000000000000000000" pitchFamily="2" charset="2"/>
              </a:rPr>
              <a:t>lama, </a:t>
            </a:r>
            <a:r>
              <a:rPr lang="en-US" sz="2800" dirty="0" err="1" smtClean="0">
                <a:sym typeface="Wingdings" panose="05000000000000000000" pitchFamily="2" charset="2"/>
              </a:rPr>
              <a:t>bahkan</a:t>
            </a:r>
            <a:r>
              <a:rPr lang="en-US" sz="2800" dirty="0" smtClean="0">
                <a:sym typeface="Wingdings" panose="05000000000000000000" pitchFamily="2" charset="2"/>
              </a:rPr>
              <a:t> </a:t>
            </a:r>
            <a:r>
              <a:rPr lang="en-US" sz="2800" dirty="0" err="1" smtClean="0">
                <a:sym typeface="Wingdings" panose="05000000000000000000" pitchFamily="2" charset="2"/>
              </a:rPr>
              <a:t>tidak</a:t>
            </a:r>
            <a:r>
              <a:rPr lang="en-US" sz="2800" dirty="0" smtClean="0">
                <a:sym typeface="Wingdings" panose="05000000000000000000" pitchFamily="2" charset="2"/>
              </a:rPr>
              <a:t> </a:t>
            </a:r>
            <a:r>
              <a:rPr lang="en-US" sz="2800" dirty="0" err="1" smtClean="0">
                <a:sym typeface="Wingdings" panose="05000000000000000000" pitchFamily="2" charset="2"/>
              </a:rPr>
              <a:t>kembali</a:t>
            </a:r>
            <a:endParaRPr lang="en-US" sz="2800" dirty="0" smtClean="0">
              <a:sym typeface="Wingdings" panose="05000000000000000000" pitchFamily="2" charset="2"/>
            </a:endParaRPr>
          </a:p>
          <a:p>
            <a:r>
              <a:rPr lang="en-US" sz="2800" dirty="0" err="1" smtClean="0">
                <a:sym typeface="Wingdings" panose="05000000000000000000" pitchFamily="2" charset="2"/>
              </a:rPr>
              <a:t>Tidak</a:t>
            </a:r>
            <a:r>
              <a:rPr lang="en-US" sz="2800" dirty="0" smtClean="0">
                <a:sym typeface="Wingdings" panose="05000000000000000000" pitchFamily="2" charset="2"/>
              </a:rPr>
              <a:t> </a:t>
            </a:r>
            <a:r>
              <a:rPr lang="en-US" sz="2800" dirty="0" err="1" smtClean="0">
                <a:sym typeface="Wingdings" panose="05000000000000000000" pitchFamily="2" charset="2"/>
              </a:rPr>
              <a:t>dapat</a:t>
            </a:r>
            <a:r>
              <a:rPr lang="en-US" sz="2800" dirty="0" smtClean="0">
                <a:sym typeface="Wingdings" panose="05000000000000000000" pitchFamily="2" charset="2"/>
              </a:rPr>
              <a:t> </a:t>
            </a:r>
            <a:r>
              <a:rPr lang="en-US" sz="2800" dirty="0" err="1" smtClean="0">
                <a:sym typeface="Wingdings" panose="05000000000000000000" pitchFamily="2" charset="2"/>
              </a:rPr>
              <a:t>atau</a:t>
            </a:r>
            <a:r>
              <a:rPr lang="en-US" sz="2800" dirty="0" smtClean="0">
                <a:sym typeface="Wingdings" panose="05000000000000000000" pitchFamily="2" charset="2"/>
              </a:rPr>
              <a:t> </a:t>
            </a:r>
            <a:r>
              <a:rPr lang="en-US" sz="2800" dirty="0" err="1" smtClean="0">
                <a:sym typeface="Wingdings" panose="05000000000000000000" pitchFamily="2" charset="2"/>
              </a:rPr>
              <a:t>sulit</a:t>
            </a:r>
            <a:r>
              <a:rPr lang="en-US" sz="2800" dirty="0" smtClean="0">
                <a:sym typeface="Wingdings" panose="05000000000000000000" pitchFamily="2" charset="2"/>
              </a:rPr>
              <a:t> </a:t>
            </a:r>
            <a:r>
              <a:rPr lang="en-US" sz="2800" dirty="0" err="1" smtClean="0">
                <a:sym typeface="Wingdings" panose="05000000000000000000" pitchFamily="2" charset="2"/>
              </a:rPr>
              <a:t>ditemukan</a:t>
            </a:r>
            <a:r>
              <a:rPr lang="en-US" sz="2800" dirty="0" smtClean="0">
                <a:sym typeface="Wingdings" panose="05000000000000000000" pitchFamily="2" charset="2"/>
              </a:rPr>
              <a:t> </a:t>
            </a:r>
            <a:r>
              <a:rPr lang="en-US" sz="2800" dirty="0" err="1" smtClean="0">
                <a:sym typeface="Wingdings" panose="05000000000000000000" pitchFamily="2" charset="2"/>
              </a:rPr>
              <a:t>arsip</a:t>
            </a:r>
            <a:r>
              <a:rPr lang="en-US" sz="2800" dirty="0" smtClean="0">
                <a:sym typeface="Wingdings" panose="05000000000000000000" pitchFamily="2" charset="2"/>
              </a:rPr>
              <a:t> </a:t>
            </a:r>
            <a:r>
              <a:rPr lang="en-US" sz="2800" dirty="0" err="1" smtClean="0">
                <a:sym typeface="Wingdings" panose="05000000000000000000" pitchFamily="2" charset="2"/>
              </a:rPr>
              <a:t>secara</a:t>
            </a:r>
            <a:r>
              <a:rPr lang="en-US" sz="2800" dirty="0" smtClean="0">
                <a:sym typeface="Wingdings" panose="05000000000000000000" pitchFamily="2" charset="2"/>
              </a:rPr>
              <a:t> </a:t>
            </a:r>
            <a:r>
              <a:rPr lang="en-US" sz="2800" dirty="0" err="1" smtClean="0">
                <a:sym typeface="Wingdings" panose="05000000000000000000" pitchFamily="2" charset="2"/>
              </a:rPr>
              <a:t>cepat</a:t>
            </a:r>
            <a:r>
              <a:rPr lang="en-US" sz="2800" dirty="0" smtClean="0">
                <a:sym typeface="Wingdings" panose="05000000000000000000" pitchFamily="2" charset="2"/>
              </a:rPr>
              <a:t> </a:t>
            </a:r>
            <a:r>
              <a:rPr lang="en-US" sz="2800" dirty="0" err="1" smtClean="0">
                <a:sym typeface="Wingdings" panose="05000000000000000000" pitchFamily="2" charset="2"/>
              </a:rPr>
              <a:t>jika</a:t>
            </a:r>
            <a:r>
              <a:rPr lang="en-US" sz="2800" dirty="0" smtClean="0">
                <a:sym typeface="Wingdings" panose="05000000000000000000" pitchFamily="2" charset="2"/>
              </a:rPr>
              <a:t> </a:t>
            </a:r>
            <a:r>
              <a:rPr lang="en-US" sz="2800" dirty="0" err="1" smtClean="0">
                <a:sym typeface="Wingdings" panose="05000000000000000000" pitchFamily="2" charset="2"/>
              </a:rPr>
              <a:t>dibutuhkan</a:t>
            </a:r>
            <a:endParaRPr lang="en-US" sz="2800" dirty="0" smtClean="0">
              <a:sym typeface="Wingdings" panose="05000000000000000000" pitchFamily="2" charset="2"/>
            </a:endParaRPr>
          </a:p>
          <a:p>
            <a:r>
              <a:rPr lang="en-US" sz="2800" dirty="0" err="1" smtClean="0">
                <a:sym typeface="Wingdings" panose="05000000000000000000" pitchFamily="2" charset="2"/>
              </a:rPr>
              <a:t>Belum</a:t>
            </a:r>
            <a:r>
              <a:rPr lang="en-US" sz="2800" dirty="0" smtClean="0">
                <a:sym typeface="Wingdings" panose="05000000000000000000" pitchFamily="2" charset="2"/>
              </a:rPr>
              <a:t> </a:t>
            </a:r>
            <a:r>
              <a:rPr lang="en-US" sz="2800" dirty="0" err="1" smtClean="0">
                <a:sym typeface="Wingdings" panose="05000000000000000000" pitchFamily="2" charset="2"/>
              </a:rPr>
              <a:t>adanya</a:t>
            </a:r>
            <a:r>
              <a:rPr lang="en-US" sz="2800" dirty="0" smtClean="0">
                <a:sym typeface="Wingdings" panose="05000000000000000000" pitchFamily="2" charset="2"/>
              </a:rPr>
              <a:t> </a:t>
            </a:r>
            <a:r>
              <a:rPr lang="en-US" sz="2800" dirty="0" err="1" smtClean="0">
                <a:sym typeface="Wingdings" panose="05000000000000000000" pitchFamily="2" charset="2"/>
              </a:rPr>
              <a:t>perencanaan</a:t>
            </a:r>
            <a:r>
              <a:rPr lang="en-US" sz="2800" dirty="0" smtClean="0">
                <a:sym typeface="Wingdings" panose="05000000000000000000" pitchFamily="2" charset="2"/>
              </a:rPr>
              <a:t> </a:t>
            </a:r>
            <a:r>
              <a:rPr lang="en-US" sz="2800" dirty="0" err="1" smtClean="0">
                <a:sym typeface="Wingdings" panose="05000000000000000000" pitchFamily="2" charset="2"/>
              </a:rPr>
              <a:t>tentang</a:t>
            </a:r>
            <a:r>
              <a:rPr lang="en-US" sz="2800" dirty="0" smtClean="0">
                <a:sym typeface="Wingdings" panose="05000000000000000000" pitchFamily="2" charset="2"/>
              </a:rPr>
              <a:t> </a:t>
            </a:r>
            <a:r>
              <a:rPr lang="en-US" sz="2800" dirty="0" err="1" smtClean="0">
                <a:sym typeface="Wingdings" panose="05000000000000000000" pitchFamily="2" charset="2"/>
              </a:rPr>
              <a:t>penyusutan</a:t>
            </a:r>
            <a:r>
              <a:rPr lang="en-US" sz="2800" dirty="0" smtClean="0">
                <a:sym typeface="Wingdings" panose="05000000000000000000" pitchFamily="2" charset="2"/>
              </a:rPr>
              <a:t> </a:t>
            </a:r>
            <a:r>
              <a:rPr lang="en-US" sz="2800" dirty="0" err="1" smtClean="0">
                <a:sym typeface="Wingdings" panose="05000000000000000000" pitchFamily="2" charset="2"/>
              </a:rPr>
              <a:t>arsip</a:t>
            </a:r>
            <a:endParaRPr lang="en-US" sz="2800" dirty="0" smtClean="0">
              <a:sym typeface="Wingdings" panose="05000000000000000000" pitchFamily="2" charset="2"/>
            </a:endParaRPr>
          </a:p>
          <a:p>
            <a:r>
              <a:rPr lang="en-US" sz="2800" dirty="0" err="1" smtClean="0">
                <a:sym typeface="Wingdings" panose="05000000000000000000" pitchFamily="2" charset="2"/>
              </a:rPr>
              <a:t>Adanya</a:t>
            </a:r>
            <a:r>
              <a:rPr lang="en-US" sz="2800" dirty="0" smtClean="0">
                <a:sym typeface="Wingdings" panose="05000000000000000000" pitchFamily="2" charset="2"/>
              </a:rPr>
              <a:t> </a:t>
            </a:r>
            <a:r>
              <a:rPr lang="en-US" sz="2800" dirty="0" err="1" smtClean="0">
                <a:sym typeface="Wingdings" panose="05000000000000000000" pitchFamily="2" charset="2"/>
              </a:rPr>
              <a:t>arsip</a:t>
            </a:r>
            <a:r>
              <a:rPr lang="en-US" sz="2800" dirty="0" smtClean="0">
                <a:sym typeface="Wingdings" panose="05000000000000000000" pitchFamily="2" charset="2"/>
              </a:rPr>
              <a:t> </a:t>
            </a:r>
            <a:r>
              <a:rPr lang="en-US" sz="2800" dirty="0" err="1" smtClean="0">
                <a:sym typeface="Wingdings" panose="05000000000000000000" pitchFamily="2" charset="2"/>
              </a:rPr>
              <a:t>yg</a:t>
            </a:r>
            <a:r>
              <a:rPr lang="en-US" sz="2800" dirty="0" smtClean="0">
                <a:sym typeface="Wingdings" panose="05000000000000000000" pitchFamily="2" charset="2"/>
              </a:rPr>
              <a:t> </a:t>
            </a:r>
            <a:r>
              <a:rPr lang="en-US" sz="2800" dirty="0" err="1" smtClean="0">
                <a:sym typeface="Wingdings" panose="05000000000000000000" pitchFamily="2" charset="2"/>
              </a:rPr>
              <a:t>dikirim</a:t>
            </a:r>
            <a:r>
              <a:rPr lang="en-US" sz="2800" dirty="0" smtClean="0">
                <a:sym typeface="Wingdings" panose="05000000000000000000" pitchFamily="2" charset="2"/>
              </a:rPr>
              <a:t> </a:t>
            </a:r>
            <a:r>
              <a:rPr lang="en-US" sz="2800" dirty="0" err="1" smtClean="0">
                <a:sym typeface="Wingdings" panose="05000000000000000000" pitchFamily="2" charset="2"/>
              </a:rPr>
              <a:t>dan</a:t>
            </a:r>
            <a:r>
              <a:rPr lang="en-US" sz="2800" dirty="0" smtClean="0">
                <a:sym typeface="Wingdings" panose="05000000000000000000" pitchFamily="2" charset="2"/>
              </a:rPr>
              <a:t> </a:t>
            </a:r>
            <a:r>
              <a:rPr lang="en-US" sz="2800" dirty="0" err="1" smtClean="0">
                <a:sym typeface="Wingdings" panose="05000000000000000000" pitchFamily="2" charset="2"/>
              </a:rPr>
              <a:t>diterima</a:t>
            </a:r>
            <a:r>
              <a:rPr lang="en-US" sz="2800" dirty="0" smtClean="0">
                <a:sym typeface="Wingdings" panose="05000000000000000000" pitchFamily="2" charset="2"/>
              </a:rPr>
              <a:t> </a:t>
            </a:r>
            <a:r>
              <a:rPr lang="en-US" sz="2800" dirty="0" err="1" smtClean="0">
                <a:sym typeface="Wingdings" panose="05000000000000000000" pitchFamily="2" charset="2"/>
              </a:rPr>
              <a:t>lepas</a:t>
            </a:r>
            <a:r>
              <a:rPr lang="en-US" sz="2800" dirty="0" smtClean="0">
                <a:sym typeface="Wingdings" panose="05000000000000000000" pitchFamily="2" charset="2"/>
              </a:rPr>
              <a:t> </a:t>
            </a:r>
            <a:r>
              <a:rPr lang="en-US" sz="2800" dirty="0" err="1" smtClean="0">
                <a:sym typeface="Wingdings" panose="05000000000000000000" pitchFamily="2" charset="2"/>
              </a:rPr>
              <a:t>dari</a:t>
            </a:r>
            <a:r>
              <a:rPr lang="en-US" sz="2800" dirty="0" smtClean="0">
                <a:sym typeface="Wingdings" panose="05000000000000000000" pitchFamily="2" charset="2"/>
              </a:rPr>
              <a:t> </a:t>
            </a:r>
            <a:r>
              <a:rPr lang="en-US" sz="2800" dirty="0" err="1" smtClean="0">
                <a:sym typeface="Wingdings" panose="05000000000000000000" pitchFamily="2" charset="2"/>
              </a:rPr>
              <a:t>pengawasan</a:t>
            </a:r>
            <a:endParaRPr lang="en-US" sz="2800" dirty="0" smtClean="0"/>
          </a:p>
          <a:p>
            <a:endParaRPr lang="en-US" dirty="0"/>
          </a:p>
        </p:txBody>
      </p:sp>
    </p:spTree>
    <p:extLst>
      <p:ext uri="{BB962C8B-B14F-4D97-AF65-F5344CB8AC3E}">
        <p14:creationId xmlns:p14="http://schemas.microsoft.com/office/powerpoint/2010/main" val="161956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3213" y="228600"/>
            <a:ext cx="8509000" cy="741363"/>
          </a:xfrm>
        </p:spPr>
        <p:txBody>
          <a:bodyPr/>
          <a:lstStyle/>
          <a:p>
            <a:pPr marL="53975" eaLnBrk="1" hangingPunct="1"/>
            <a:r>
              <a:rPr lang="en-US" sz="3200" dirty="0" err="1" smtClean="0">
                <a:solidFill>
                  <a:srgbClr val="FF0000"/>
                </a:solidFill>
                <a:latin typeface="Arial Rounded MT Bold" pitchFamily="34" charset="0"/>
              </a:rPr>
              <a:t>Kondisi</a:t>
            </a:r>
            <a:r>
              <a:rPr lang="en-US" sz="3200" dirty="0" smtClean="0">
                <a:solidFill>
                  <a:srgbClr val="FF0000"/>
                </a:solidFill>
                <a:latin typeface="Arial Rounded MT Bold" pitchFamily="34" charset="0"/>
              </a:rPr>
              <a:t> ARSIP di </a:t>
            </a:r>
            <a:r>
              <a:rPr lang="en-US" sz="3200" dirty="0" err="1" smtClean="0">
                <a:solidFill>
                  <a:srgbClr val="FF0000"/>
                </a:solidFill>
                <a:latin typeface="Arial Rounded MT Bold" pitchFamily="34" charset="0"/>
              </a:rPr>
              <a:t>perusahaan</a:t>
            </a:r>
            <a:r>
              <a:rPr lang="en-US" sz="3200" dirty="0" smtClean="0">
                <a:solidFill>
                  <a:srgbClr val="FF0000"/>
                </a:solidFill>
                <a:latin typeface="Arial Rounded MT Bold" pitchFamily="34" charset="0"/>
              </a:rPr>
              <a:t>/</a:t>
            </a:r>
            <a:r>
              <a:rPr lang="en-US" sz="3200" dirty="0" err="1" smtClean="0">
                <a:solidFill>
                  <a:srgbClr val="FF0000"/>
                </a:solidFill>
                <a:latin typeface="Arial Rounded MT Bold" pitchFamily="34" charset="0"/>
              </a:rPr>
              <a:t>lembaga</a:t>
            </a:r>
            <a:endParaRPr lang="en-US" sz="3200" dirty="0" smtClean="0">
              <a:solidFill>
                <a:srgbClr val="FF0000"/>
              </a:solidFill>
              <a:latin typeface="Arial Rounded MT Bold" pitchFamily="34" charset="0"/>
            </a:endParaRPr>
          </a:p>
        </p:txBody>
      </p:sp>
      <p:sp>
        <p:nvSpPr>
          <p:cNvPr id="20483" name="Rectangle 3"/>
          <p:cNvSpPr>
            <a:spLocks noGrp="1" noRot="1" noChangeArrowheads="1"/>
          </p:cNvSpPr>
          <p:nvPr>
            <p:ph sz="quarter" idx="1"/>
          </p:nvPr>
        </p:nvSpPr>
        <p:spPr>
          <a:xfrm>
            <a:off x="457200" y="1085850"/>
            <a:ext cx="8229600" cy="5040313"/>
          </a:xfrm>
        </p:spPr>
        <p:txBody>
          <a:bodyPr/>
          <a:lstStyle/>
          <a:p>
            <a:pPr algn="just" eaLnBrk="1" hangingPunct="1"/>
            <a:r>
              <a:rPr lang="en-US" sz="2400" dirty="0" smtClean="0">
                <a:latin typeface="Arial Unicode MS" pitchFamily="34" charset="-128"/>
                <a:ea typeface="Arial Unicode MS" pitchFamily="34" charset="-128"/>
                <a:cs typeface="Arial Unicode MS" pitchFamily="34" charset="-128"/>
              </a:rPr>
              <a:t>Unit </a:t>
            </a:r>
            <a:r>
              <a:rPr lang="en-US" sz="2400" dirty="0" err="1" smtClean="0">
                <a:latin typeface="Arial Unicode MS" pitchFamily="34" charset="-128"/>
                <a:ea typeface="Arial Unicode MS" pitchFamily="34" charset="-128"/>
                <a:cs typeface="Arial Unicode MS" pitchFamily="34" charset="-128"/>
              </a:rPr>
              <a:t>Kerja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penuh</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dengan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arsip</a:t>
            </a:r>
            <a:r>
              <a:rPr lang="en-US" sz="2400" dirty="0" smtClean="0">
                <a:latin typeface="Arial Unicode MS" pitchFamily="34" charset="-128"/>
                <a:ea typeface="Arial Unicode MS" pitchFamily="34" charset="-128"/>
                <a:cs typeface="Arial Unicode MS" pitchFamily="34" charset="-128"/>
              </a:rPr>
              <a:t>;</a:t>
            </a:r>
          </a:p>
          <a:p>
            <a:pPr algn="just" eaLnBrk="1" hangingPunct="1"/>
            <a:r>
              <a:rPr lang="en-US" sz="2400" dirty="0" err="1" smtClean="0">
                <a:latin typeface="Arial Unicode MS" pitchFamily="34" charset="-128"/>
                <a:ea typeface="Arial Unicode MS" pitchFamily="34" charset="-128"/>
                <a:cs typeface="Arial Unicode MS" pitchFamily="34" charset="-128"/>
              </a:rPr>
              <a:t>Bercampur</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baur</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antara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arsip</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aktif</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inaktif</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tidak</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jelas</a:t>
            </a:r>
            <a:r>
              <a:rPr lang="en-US" sz="2400" dirty="0" smtClean="0">
                <a:latin typeface="Arial Unicode MS" pitchFamily="34" charset="-128"/>
                <a:ea typeface="Arial Unicode MS" pitchFamily="34" charset="-128"/>
                <a:cs typeface="Arial Unicode MS" pitchFamily="34" charset="-128"/>
              </a:rPr>
              <a:t>;</a:t>
            </a:r>
          </a:p>
          <a:p>
            <a:pPr algn="just" eaLnBrk="1" hangingPunct="1"/>
            <a:r>
              <a:rPr lang="en-US" sz="2400" dirty="0" err="1" smtClean="0">
                <a:latin typeface="Arial Unicode MS" pitchFamily="34" charset="-128"/>
                <a:ea typeface="Arial Unicode MS" pitchFamily="34" charset="-128"/>
                <a:cs typeface="Arial Unicode MS" pitchFamily="34" charset="-128"/>
              </a:rPr>
              <a:t>Tidak</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ada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petugas</a:t>
            </a:r>
            <a:r>
              <a:rPr lang="en-US" sz="2400" dirty="0" smtClean="0">
                <a:latin typeface="Arial Unicode MS" pitchFamily="34" charset="-128"/>
                <a:ea typeface="Arial Unicode MS" pitchFamily="34" charset="-128"/>
                <a:cs typeface="Arial Unicode MS" pitchFamily="34" charset="-128"/>
              </a:rPr>
              <a:t> yang </a:t>
            </a:r>
            <a:r>
              <a:rPr lang="en-US" sz="2400" dirty="0" err="1" smtClean="0">
                <a:latin typeface="Arial Unicode MS" pitchFamily="34" charset="-128"/>
                <a:ea typeface="Arial Unicode MS" pitchFamily="34" charset="-128"/>
                <a:cs typeface="Arial Unicode MS" pitchFamily="34" charset="-128"/>
              </a:rPr>
              <a:t>secara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khusus</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menangani</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masalah</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arsip</a:t>
            </a:r>
            <a:r>
              <a:rPr lang="en-US" sz="2400" dirty="0" smtClean="0">
                <a:latin typeface="Arial Unicode MS" pitchFamily="34" charset="-128"/>
                <a:ea typeface="Arial Unicode MS" pitchFamily="34" charset="-128"/>
                <a:cs typeface="Arial Unicode MS" pitchFamily="34" charset="-128"/>
              </a:rPr>
              <a:t>;</a:t>
            </a:r>
          </a:p>
          <a:p>
            <a:pPr algn="just" eaLnBrk="1" hangingPunct="1"/>
            <a:r>
              <a:rPr lang="en-US" sz="2400" dirty="0" err="1" smtClean="0">
                <a:latin typeface="Arial Unicode MS" pitchFamily="34" charset="-128"/>
                <a:ea typeface="Arial Unicode MS" pitchFamily="34" charset="-128"/>
                <a:cs typeface="Arial Unicode MS" pitchFamily="34" charset="-128"/>
              </a:rPr>
              <a:t>Sarana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kurang</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memadai</a:t>
            </a:r>
            <a:r>
              <a:rPr lang="en-US" sz="2400" dirty="0" smtClean="0">
                <a:latin typeface="Arial Unicode MS" pitchFamily="34" charset="-128"/>
                <a:ea typeface="Arial Unicode MS" pitchFamily="34" charset="-128"/>
                <a:cs typeface="Arial Unicode MS" pitchFamily="34" charset="-128"/>
              </a:rPr>
              <a:t>;</a:t>
            </a:r>
          </a:p>
          <a:p>
            <a:pPr algn="just" eaLnBrk="1" hangingPunct="1"/>
            <a:r>
              <a:rPr lang="en-US" sz="2400" dirty="0" err="1" smtClean="0">
                <a:latin typeface="Arial Unicode MS" pitchFamily="34" charset="-128"/>
                <a:ea typeface="Arial Unicode MS" pitchFamily="34" charset="-128"/>
                <a:cs typeface="Arial Unicode MS" pitchFamily="34" charset="-128"/>
              </a:rPr>
              <a:t>Arsip</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disimpan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sesuai</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dengan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kepentingan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petugas</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pejabat</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masing-masing</a:t>
            </a:r>
            <a:r>
              <a:rPr lang="en-US" sz="2400" dirty="0" smtClean="0">
                <a:latin typeface="Arial Unicode MS" pitchFamily="34" charset="-128"/>
                <a:ea typeface="Arial Unicode MS" pitchFamily="34" charset="-128"/>
                <a:cs typeface="Arial Unicode MS" pitchFamily="34" charset="-128"/>
              </a:rPr>
              <a:t>;</a:t>
            </a:r>
          </a:p>
          <a:p>
            <a:pPr algn="just" eaLnBrk="1" hangingPunct="1"/>
            <a:r>
              <a:rPr lang="en-US" sz="2400" dirty="0" smtClean="0">
                <a:latin typeface="Arial Unicode MS" pitchFamily="34" charset="-128"/>
                <a:ea typeface="Arial Unicode MS" pitchFamily="34" charset="-128"/>
                <a:cs typeface="Arial Unicode MS" pitchFamily="34" charset="-128"/>
              </a:rPr>
              <a:t>Retrieval </a:t>
            </a:r>
            <a:r>
              <a:rPr lang="en-US" sz="2400" dirty="0" err="1" smtClean="0">
                <a:latin typeface="Arial Unicode MS" pitchFamily="34" charset="-128"/>
                <a:ea typeface="Arial Unicode MS" pitchFamily="34" charset="-128"/>
                <a:cs typeface="Arial Unicode MS" pitchFamily="34" charset="-128"/>
              </a:rPr>
              <a:t>arsip</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tidak</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bisa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dilakukan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secara</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cepat</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dan</a:t>
            </a:r>
            <a:r>
              <a:rPr lang="en-US" sz="2400" dirty="0" smtClean="0">
                <a:latin typeface="Arial Unicode MS" pitchFamily="34" charset="-128"/>
                <a:ea typeface="Arial Unicode MS" pitchFamily="34" charset="-128"/>
                <a:cs typeface="Arial Unicode MS" pitchFamily="34" charset="-128"/>
              </a:rPr>
              <a:t> </a:t>
            </a:r>
            <a:r>
              <a:rPr lang="en-US" sz="2400" dirty="0" err="1" smtClean="0">
                <a:latin typeface="Arial Unicode MS" pitchFamily="34" charset="-128"/>
                <a:ea typeface="Arial Unicode MS" pitchFamily="34" charset="-128"/>
                <a:cs typeface="Arial Unicode MS" pitchFamily="34" charset="-128"/>
              </a:rPr>
              <a:t>tepat</a:t>
            </a:r>
            <a:r>
              <a:rPr lang="en-US" sz="2400" dirty="0" smtClean="0">
                <a:latin typeface="Arial Unicode MS" pitchFamily="34" charset="-128"/>
                <a:ea typeface="Arial Unicode MS" pitchFamily="34" charset="-128"/>
                <a:cs typeface="Arial Unicode MS" pitchFamily="34" charset="-128"/>
              </a:rPr>
              <a:t>.</a:t>
            </a:r>
          </a:p>
          <a:p>
            <a:pPr algn="just" eaLnBrk="1" hangingPunct="1"/>
            <a:endParaRPr lang="en-US" sz="2000" dirty="0" smtClean="0"/>
          </a:p>
          <a:p>
            <a:pPr algn="just" eaLnBrk="1" hangingPunct="1"/>
            <a:endParaRPr lang="en-US" sz="2000" dirty="0" smtClean="0"/>
          </a:p>
          <a:p>
            <a:pPr algn="just" eaLnBrk="1" hangingPunct="1">
              <a:buFont typeface="Wingdings" pitchFamily="2" charset="2"/>
              <a:buNone/>
            </a:pPr>
            <a:endParaRPr lang="en-US" sz="2000" dirty="0" smtClean="0"/>
          </a:p>
          <a:p>
            <a:pPr algn="ctr" eaLnBrk="1" hangingPunct="1">
              <a:buFont typeface="Wingdings" pitchFamily="2" charset="2"/>
              <a:buNone/>
            </a:pPr>
            <a:endParaRPr lang="en-US" sz="2400" dirty="0" smtClean="0"/>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0"/>
            <a:ext cx="8229600" cy="838200"/>
          </a:xfrm>
        </p:spPr>
        <p:txBody>
          <a:bodyPr/>
          <a:lstStyle/>
          <a:p>
            <a:pPr eaLnBrk="1" hangingPunct="1"/>
            <a:r>
              <a:rPr lang="en-US" sz="4000" smtClean="0">
                <a:latin typeface="Britannic Bold" pitchFamily="34" charset="0"/>
              </a:rPr>
              <a:t>Tujuan Penataan Arsip</a:t>
            </a:r>
          </a:p>
        </p:txBody>
      </p:sp>
      <p:sp>
        <p:nvSpPr>
          <p:cNvPr id="23555" name="Content Placeholder 2"/>
          <p:cNvSpPr>
            <a:spLocks noGrp="1"/>
          </p:cNvSpPr>
          <p:nvPr>
            <p:ph sz="quarter" idx="1"/>
          </p:nvPr>
        </p:nvSpPr>
        <p:spPr>
          <a:xfrm>
            <a:off x="457200" y="1600200"/>
            <a:ext cx="8229600" cy="3429000"/>
          </a:xfrm>
        </p:spPr>
        <p:txBody>
          <a:bodyPr/>
          <a:lstStyle/>
          <a:p>
            <a:pPr algn="just" eaLnBrk="1" hangingPunct="1">
              <a:buFont typeface="Arial" charset="0"/>
              <a:buNone/>
            </a:pPr>
            <a:endParaRPr lang="en-US" sz="2000" smtClean="0">
              <a:latin typeface="Britannic Bold" pitchFamily="34" charset="0"/>
            </a:endParaRPr>
          </a:p>
          <a:p>
            <a:pPr algn="just" eaLnBrk="1" hangingPunct="1"/>
            <a:r>
              <a:rPr lang="en-US" sz="2400" smtClean="0">
                <a:latin typeface="Britannic Bold" pitchFamily="34" charset="0"/>
              </a:rPr>
              <a:t>Agar arsip dapat disimpan dan diketemukan kembali dengan cepat dan tepat.</a:t>
            </a:r>
          </a:p>
          <a:p>
            <a:pPr algn="just" eaLnBrk="1" hangingPunct="1"/>
            <a:r>
              <a:rPr lang="en-US" sz="2400" smtClean="0">
                <a:latin typeface="Britannic Bold" pitchFamily="34" charset="0"/>
              </a:rPr>
              <a:t>Mengantisipasi adanya dokumen yang hilang.</a:t>
            </a:r>
          </a:p>
          <a:p>
            <a:pPr algn="just" eaLnBrk="1" hangingPunct="1"/>
            <a:r>
              <a:rPr lang="en-US" sz="2400" smtClean="0">
                <a:latin typeface="Britannic Bold" pitchFamily="34" charset="0"/>
              </a:rPr>
              <a:t>Efisiensi dalam penggunaan ruangan dan peralatan.</a:t>
            </a:r>
          </a:p>
          <a:p>
            <a:pPr algn="just" eaLnBrk="1" hangingPunct="1"/>
            <a:r>
              <a:rPr lang="en-US" sz="2400" smtClean="0">
                <a:latin typeface="Britannic Bold" pitchFamily="34" charset="0"/>
              </a:rPr>
              <a:t>Menunjang telaksanakannya penyusutan arsip dengan berdaya guna dan berhasil guna.</a:t>
            </a:r>
          </a:p>
          <a:p>
            <a:pPr algn="just" eaLnBrk="1" hangingPunct="1"/>
            <a:endParaRPr lang="en-US" sz="1800" smtClean="0"/>
          </a:p>
          <a:p>
            <a:pPr eaLnBrk="1" hangingPunct="1">
              <a:buFont typeface="Arial" charset="0"/>
              <a:buNone/>
            </a:pPr>
            <a:endParaRPr lang="en-US"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944996" cy="1143000"/>
          </a:xfrm>
        </p:spPr>
        <p:txBody>
          <a:bodyPr>
            <a:normAutofit fontScale="90000"/>
          </a:bodyPr>
          <a:lstStyle/>
          <a:p>
            <a:r>
              <a:rPr lang="en-US" dirty="0" err="1" smtClean="0"/>
              <a:t>Tujuan</a:t>
            </a:r>
            <a:r>
              <a:rPr lang="en-US" dirty="0" smtClean="0"/>
              <a:t> </a:t>
            </a:r>
            <a:r>
              <a:rPr lang="en-US" dirty="0" err="1" smtClean="0"/>
              <a:t>Penyelenggaraan</a:t>
            </a:r>
            <a:r>
              <a:rPr lang="en-US" dirty="0" smtClean="0"/>
              <a:t> </a:t>
            </a:r>
            <a:r>
              <a:rPr lang="en-US" dirty="0" err="1" smtClean="0"/>
              <a:t>Arsip</a:t>
            </a:r>
            <a:r>
              <a:rPr lang="en-US" dirty="0" smtClean="0"/>
              <a:t> </a:t>
            </a:r>
            <a:r>
              <a:rPr lang="en-US" dirty="0" smtClean="0">
                <a:sym typeface="Wingdings" panose="05000000000000000000" pitchFamily="2" charset="2"/>
              </a:rPr>
              <a:t></a:t>
            </a:r>
            <a:r>
              <a:rPr lang="en-US" dirty="0" smtClean="0"/>
              <a:t/>
            </a:r>
            <a:br>
              <a:rPr lang="en-US" dirty="0" smtClean="0"/>
            </a:br>
            <a:r>
              <a:rPr lang="en-US" dirty="0" smtClean="0"/>
              <a:t>UU No 43 2009</a:t>
            </a:r>
            <a:endParaRPr lang="en-US" dirty="0"/>
          </a:p>
        </p:txBody>
      </p:sp>
      <p:sp>
        <p:nvSpPr>
          <p:cNvPr id="3" name="Content Placeholder 2"/>
          <p:cNvSpPr>
            <a:spLocks noGrp="1"/>
          </p:cNvSpPr>
          <p:nvPr>
            <p:ph sz="quarter" idx="1"/>
          </p:nvPr>
        </p:nvSpPr>
        <p:spPr>
          <a:xfrm>
            <a:off x="0" y="1268760"/>
            <a:ext cx="9124508" cy="5381858"/>
          </a:xfrm>
        </p:spPr>
        <p:txBody>
          <a:bodyPr>
            <a:noAutofit/>
          </a:bodyPr>
          <a:lstStyle/>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terciptanya</a:t>
            </a:r>
            <a:r>
              <a:rPr lang="en-US" sz="2400" dirty="0" smtClean="0">
                <a:latin typeface="Arial Narrow" panose="020B0606020202030204" pitchFamily="34" charset="0"/>
              </a:rPr>
              <a:t> </a:t>
            </a:r>
            <a:r>
              <a:rPr lang="en-US" sz="2400" dirty="0" err="1" smtClean="0">
                <a:latin typeface="Arial Narrow" panose="020B0606020202030204" pitchFamily="34" charset="0"/>
              </a:rPr>
              <a:t>arsip</a:t>
            </a:r>
            <a:r>
              <a:rPr lang="en-US" sz="2400" dirty="0" smtClean="0">
                <a:latin typeface="Arial Narrow" panose="020B0606020202030204" pitchFamily="34" charset="0"/>
              </a:rPr>
              <a:t> </a:t>
            </a:r>
            <a:r>
              <a:rPr lang="en-US" sz="2400" dirty="0" err="1" smtClean="0">
                <a:latin typeface="Arial Narrow" panose="020B0606020202030204" pitchFamily="34" charset="0"/>
              </a:rPr>
              <a:t>dari</a:t>
            </a:r>
            <a:r>
              <a:rPr lang="en-US" sz="2400" dirty="0" smtClean="0">
                <a:latin typeface="Arial Narrow" panose="020B0606020202030204" pitchFamily="34" charset="0"/>
              </a:rPr>
              <a:t> </a:t>
            </a:r>
            <a:r>
              <a:rPr lang="en-US" sz="2400" dirty="0" err="1" smtClean="0">
                <a:latin typeface="Arial Narrow" panose="020B0606020202030204" pitchFamily="34" charset="0"/>
              </a:rPr>
              <a:t>kegiatan</a:t>
            </a:r>
            <a:r>
              <a:rPr lang="en-US" sz="2400" dirty="0" smtClean="0">
                <a:latin typeface="Arial Narrow" panose="020B0606020202030204" pitchFamily="34" charset="0"/>
              </a:rPr>
              <a:t> </a:t>
            </a:r>
            <a:r>
              <a:rPr lang="en-US" sz="2400" dirty="0" err="1" smtClean="0">
                <a:latin typeface="Arial Narrow" panose="020B0606020202030204" pitchFamily="34" charset="0"/>
              </a:rPr>
              <a:t>yg</a:t>
            </a:r>
            <a:r>
              <a:rPr lang="en-US" sz="2400" dirty="0" smtClean="0">
                <a:latin typeface="Arial Narrow" panose="020B0606020202030204" pitchFamily="34" charset="0"/>
              </a:rPr>
              <a:t> </a:t>
            </a:r>
            <a:r>
              <a:rPr lang="en-US" sz="2400" dirty="0" err="1" smtClean="0">
                <a:latin typeface="Arial Narrow" panose="020B0606020202030204" pitchFamily="34" charset="0"/>
              </a:rPr>
              <a:t>dilakukan</a:t>
            </a:r>
            <a:r>
              <a:rPr lang="en-US" sz="2400" dirty="0" smtClean="0">
                <a:latin typeface="Arial Narrow" panose="020B0606020202030204" pitchFamily="34" charset="0"/>
              </a:rPr>
              <a:t> </a:t>
            </a:r>
            <a:r>
              <a:rPr lang="en-US" sz="2400" dirty="0" err="1" smtClean="0">
                <a:latin typeface="Arial Narrow" panose="020B0606020202030204" pitchFamily="34" charset="0"/>
              </a:rPr>
              <a:t>oleh</a:t>
            </a:r>
            <a:r>
              <a:rPr lang="en-US" sz="2400" dirty="0" smtClean="0">
                <a:latin typeface="Arial Narrow" panose="020B0606020202030204" pitchFamily="34" charset="0"/>
              </a:rPr>
              <a:t> </a:t>
            </a:r>
            <a:r>
              <a:rPr lang="en-US" sz="2400" dirty="0" err="1" smtClean="0">
                <a:latin typeface="Arial Narrow" panose="020B0606020202030204" pitchFamily="34" charset="0"/>
              </a:rPr>
              <a:t>lembaga</a:t>
            </a:r>
            <a:r>
              <a:rPr lang="en-US" sz="2400" dirty="0" smtClean="0">
                <a:latin typeface="Arial Narrow" panose="020B0606020202030204" pitchFamily="34" charset="0"/>
              </a:rPr>
              <a:t> Negara, </a:t>
            </a:r>
            <a:r>
              <a:rPr lang="en-US" sz="2400" dirty="0" err="1" smtClean="0">
                <a:latin typeface="Arial Narrow" panose="020B0606020202030204" pitchFamily="34" charset="0"/>
              </a:rPr>
              <a:t>pemerintah</a:t>
            </a:r>
            <a:r>
              <a:rPr lang="en-US" sz="2400" dirty="0" smtClean="0">
                <a:latin typeface="Arial Narrow" panose="020B0606020202030204" pitchFamily="34" charset="0"/>
              </a:rPr>
              <a:t> </a:t>
            </a:r>
            <a:r>
              <a:rPr lang="en-US" sz="2400" dirty="0" err="1" smtClean="0">
                <a:latin typeface="Arial Narrow" panose="020B0606020202030204" pitchFamily="34" charset="0"/>
              </a:rPr>
              <a:t>daerah</a:t>
            </a:r>
            <a:r>
              <a:rPr lang="en-US" sz="2400" dirty="0" smtClean="0">
                <a:latin typeface="Arial Narrow" panose="020B0606020202030204" pitchFamily="34" charset="0"/>
              </a:rPr>
              <a:t>, </a:t>
            </a:r>
            <a:r>
              <a:rPr lang="en-US" sz="2400" dirty="0" err="1" smtClean="0">
                <a:latin typeface="Arial Narrow" panose="020B0606020202030204" pitchFamily="34" charset="0"/>
              </a:rPr>
              <a:t>lembaga</a:t>
            </a:r>
            <a:r>
              <a:rPr lang="en-US" sz="2400" dirty="0" smtClean="0">
                <a:latin typeface="Arial Narrow" panose="020B0606020202030204" pitchFamily="34" charset="0"/>
              </a:rPr>
              <a:t> </a:t>
            </a:r>
            <a:r>
              <a:rPr lang="en-US" sz="2400" dirty="0" err="1" smtClean="0">
                <a:latin typeface="Arial Narrow" panose="020B0606020202030204" pitchFamily="34" charset="0"/>
              </a:rPr>
              <a:t>pendidikan</a:t>
            </a:r>
            <a:r>
              <a:rPr lang="en-US" sz="2400" dirty="0" smtClean="0">
                <a:latin typeface="Arial Narrow" panose="020B0606020202030204" pitchFamily="34" charset="0"/>
              </a:rPr>
              <a:t>, </a:t>
            </a:r>
            <a:r>
              <a:rPr lang="en-US" sz="2400" dirty="0" err="1" smtClean="0">
                <a:latin typeface="Arial Narrow" panose="020B0606020202030204" pitchFamily="34" charset="0"/>
              </a:rPr>
              <a:t>perusahaan</a:t>
            </a:r>
            <a:r>
              <a:rPr lang="en-US" sz="2400" dirty="0" smtClean="0">
                <a:latin typeface="Arial Narrow" panose="020B0606020202030204" pitchFamily="34" charset="0"/>
              </a:rPr>
              <a:t>, </a:t>
            </a:r>
            <a:r>
              <a:rPr lang="en-US" sz="2400" dirty="0" err="1" smtClean="0">
                <a:latin typeface="Arial Narrow" panose="020B0606020202030204" pitchFamily="34" charset="0"/>
              </a:rPr>
              <a:t>organisasi</a:t>
            </a:r>
            <a:r>
              <a:rPr lang="en-US" sz="2400" dirty="0" smtClean="0">
                <a:latin typeface="Arial Narrow" panose="020B0606020202030204" pitchFamily="34" charset="0"/>
              </a:rPr>
              <a:t> </a:t>
            </a:r>
            <a:r>
              <a:rPr lang="en-US" sz="2400" dirty="0" err="1" smtClean="0">
                <a:latin typeface="Arial Narrow" panose="020B0606020202030204" pitchFamily="34" charset="0"/>
              </a:rPr>
              <a:t>politik</a:t>
            </a:r>
            <a:r>
              <a:rPr lang="en-US" sz="2400" dirty="0" smtClean="0">
                <a:latin typeface="Arial Narrow" panose="020B0606020202030204" pitchFamily="34" charset="0"/>
              </a:rPr>
              <a:t>, </a:t>
            </a:r>
            <a:r>
              <a:rPr lang="en-US" sz="2400" dirty="0" err="1" smtClean="0">
                <a:latin typeface="Arial Narrow" panose="020B0606020202030204" pitchFamily="34" charset="0"/>
              </a:rPr>
              <a:t>ormas</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perorangan</a:t>
            </a:r>
            <a:r>
              <a:rPr lang="en-US" sz="2400" dirty="0" smtClean="0">
                <a:latin typeface="Arial Narrow" panose="020B0606020202030204" pitchFamily="34" charset="0"/>
              </a:rPr>
              <a:t>, </a:t>
            </a:r>
            <a:r>
              <a:rPr lang="en-US" sz="2400" dirty="0" err="1" smtClean="0">
                <a:latin typeface="Arial Narrow" panose="020B0606020202030204" pitchFamily="34" charset="0"/>
              </a:rPr>
              <a:t>serta</a:t>
            </a:r>
            <a:r>
              <a:rPr lang="en-US" sz="2400" dirty="0" smtClean="0">
                <a:latin typeface="Arial Narrow" panose="020B0606020202030204" pitchFamily="34" charset="0"/>
              </a:rPr>
              <a:t> ANRI </a:t>
            </a:r>
            <a:r>
              <a:rPr lang="en-US" sz="2400" dirty="0" err="1" smtClean="0">
                <a:latin typeface="Arial Narrow" panose="020B0606020202030204" pitchFamily="34" charset="0"/>
              </a:rPr>
              <a:t>sbg</a:t>
            </a:r>
            <a:r>
              <a:rPr lang="en-US" sz="2400" dirty="0" smtClean="0">
                <a:latin typeface="Arial Narrow" panose="020B0606020202030204" pitchFamily="34" charset="0"/>
              </a:rPr>
              <a:t> </a:t>
            </a:r>
            <a:r>
              <a:rPr lang="en-US" sz="2400" dirty="0" err="1" smtClean="0">
                <a:latin typeface="Arial Narrow" panose="020B0606020202030204" pitchFamily="34" charset="0"/>
              </a:rPr>
              <a:t>penyelenggara</a:t>
            </a:r>
            <a:r>
              <a:rPr lang="en-US" sz="2400" dirty="0" smtClean="0">
                <a:latin typeface="Arial Narrow" panose="020B0606020202030204" pitchFamily="34" charset="0"/>
              </a:rPr>
              <a:t> </a:t>
            </a:r>
            <a:r>
              <a:rPr lang="en-US" sz="2400" dirty="0" err="1" smtClean="0">
                <a:latin typeface="Arial Narrow" panose="020B0606020202030204" pitchFamily="34" charset="0"/>
              </a:rPr>
              <a:t>kearsipan</a:t>
            </a:r>
            <a:r>
              <a:rPr lang="en-US" sz="2400" dirty="0" smtClean="0">
                <a:latin typeface="Arial Narrow" panose="020B0606020202030204" pitchFamily="34" charset="0"/>
              </a:rPr>
              <a:t> </a:t>
            </a:r>
            <a:r>
              <a:rPr lang="en-US" sz="2400" dirty="0" err="1" smtClean="0">
                <a:latin typeface="Arial Narrow" panose="020B0606020202030204" pitchFamily="34" charset="0"/>
              </a:rPr>
              <a:t>nasional</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ketersesdiaan</a:t>
            </a:r>
            <a:r>
              <a:rPr lang="en-US" sz="2400" dirty="0" smtClean="0">
                <a:latin typeface="Arial Narrow" panose="020B0606020202030204" pitchFamily="34" charset="0"/>
              </a:rPr>
              <a:t> </a:t>
            </a:r>
            <a:r>
              <a:rPr lang="en-US" sz="2400" dirty="0" err="1" smtClean="0">
                <a:latin typeface="Arial Narrow" panose="020B0606020202030204" pitchFamily="34" charset="0"/>
              </a:rPr>
              <a:t>arsip</a:t>
            </a:r>
            <a:r>
              <a:rPr lang="en-US" sz="2400" dirty="0" smtClean="0">
                <a:latin typeface="Arial Narrow" panose="020B0606020202030204" pitchFamily="34" charset="0"/>
              </a:rPr>
              <a:t> </a:t>
            </a:r>
            <a:r>
              <a:rPr lang="en-US" sz="2400" dirty="0" err="1" smtClean="0">
                <a:latin typeface="Arial Narrow" panose="020B0606020202030204" pitchFamily="34" charset="0"/>
              </a:rPr>
              <a:t>yg</a:t>
            </a:r>
            <a:r>
              <a:rPr lang="en-US" sz="2400" dirty="0" smtClean="0">
                <a:latin typeface="Arial Narrow" panose="020B0606020202030204" pitchFamily="34" charset="0"/>
              </a:rPr>
              <a:t> </a:t>
            </a:r>
            <a:r>
              <a:rPr lang="en-US" sz="2400" dirty="0" err="1" smtClean="0">
                <a:latin typeface="Arial Narrow" panose="020B0606020202030204" pitchFamily="34" charset="0"/>
              </a:rPr>
              <a:t>autentik</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terpercaya</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terwujudnya</a:t>
            </a:r>
            <a:r>
              <a:rPr lang="en-US" sz="2400" dirty="0" smtClean="0">
                <a:latin typeface="Arial Narrow" panose="020B0606020202030204" pitchFamily="34" charset="0"/>
              </a:rPr>
              <a:t> </a:t>
            </a:r>
            <a:r>
              <a:rPr lang="en-US" sz="2400" dirty="0" err="1" smtClean="0">
                <a:latin typeface="Arial Narrow" panose="020B0606020202030204" pitchFamily="34" charset="0"/>
              </a:rPr>
              <a:t>pengelolaan</a:t>
            </a:r>
            <a:r>
              <a:rPr lang="en-US" sz="2400" dirty="0" smtClean="0">
                <a:latin typeface="Arial Narrow" panose="020B0606020202030204" pitchFamily="34" charset="0"/>
              </a:rPr>
              <a:t> </a:t>
            </a:r>
            <a:r>
              <a:rPr lang="en-US" sz="2400" dirty="0" err="1" smtClean="0">
                <a:latin typeface="Arial Narrow" panose="020B0606020202030204" pitchFamily="34" charset="0"/>
              </a:rPr>
              <a:t>arsip</a:t>
            </a:r>
            <a:r>
              <a:rPr lang="en-US" sz="2400" dirty="0" smtClean="0">
                <a:latin typeface="Arial Narrow" panose="020B0606020202030204" pitchFamily="34" charset="0"/>
              </a:rPr>
              <a:t> </a:t>
            </a:r>
            <a:r>
              <a:rPr lang="en-US" sz="2400" dirty="0" err="1" smtClean="0">
                <a:latin typeface="Arial Narrow" panose="020B0606020202030204" pitchFamily="34" charset="0"/>
              </a:rPr>
              <a:t>yg</a:t>
            </a:r>
            <a:r>
              <a:rPr lang="en-US" sz="2400" dirty="0" smtClean="0">
                <a:latin typeface="Arial Narrow" panose="020B0606020202030204" pitchFamily="34" charset="0"/>
              </a:rPr>
              <a:t> </a:t>
            </a:r>
            <a:r>
              <a:rPr lang="en-US" sz="2400" dirty="0" err="1" smtClean="0">
                <a:latin typeface="Arial Narrow" panose="020B0606020202030204" pitchFamily="34" charset="0"/>
              </a:rPr>
              <a:t>andal</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perlindungan</a:t>
            </a:r>
            <a:r>
              <a:rPr lang="en-US" sz="2400" dirty="0" smtClean="0">
                <a:latin typeface="Arial Narrow" panose="020B0606020202030204" pitchFamily="34" charset="0"/>
              </a:rPr>
              <a:t> </a:t>
            </a:r>
            <a:r>
              <a:rPr lang="en-US" sz="2400" dirty="0" err="1" smtClean="0">
                <a:latin typeface="Arial Narrow" panose="020B0606020202030204" pitchFamily="34" charset="0"/>
              </a:rPr>
              <a:t>kepentingan</a:t>
            </a:r>
            <a:r>
              <a:rPr lang="en-US" sz="2400" dirty="0" smtClean="0">
                <a:latin typeface="Arial Narrow" panose="020B0606020202030204" pitchFamily="34" charset="0"/>
              </a:rPr>
              <a:t> Negara </a:t>
            </a:r>
            <a:r>
              <a:rPr lang="en-US" sz="2400" dirty="0" err="1" smtClean="0">
                <a:latin typeface="Arial Narrow" panose="020B0606020202030204" pitchFamily="34" charset="0"/>
              </a:rPr>
              <a:t>dan</a:t>
            </a:r>
            <a:r>
              <a:rPr lang="en-US" sz="2400" dirty="0" smtClean="0">
                <a:latin typeface="Arial Narrow" panose="020B0606020202030204" pitchFamily="34" charset="0"/>
              </a:rPr>
              <a:t> hak2 </a:t>
            </a:r>
            <a:r>
              <a:rPr lang="en-US" sz="2400" dirty="0" err="1" smtClean="0">
                <a:latin typeface="Arial Narrow" panose="020B0606020202030204" pitchFamily="34" charset="0"/>
              </a:rPr>
              <a:t>keperdataan</a:t>
            </a:r>
            <a:r>
              <a:rPr lang="en-US" sz="2400" dirty="0" smtClean="0">
                <a:latin typeface="Arial Narrow" panose="020B0606020202030204" pitchFamily="34" charset="0"/>
              </a:rPr>
              <a:t> </a:t>
            </a:r>
            <a:r>
              <a:rPr lang="en-US" sz="2400" dirty="0" err="1" smtClean="0">
                <a:latin typeface="Arial Narrow" panose="020B0606020202030204" pitchFamily="34" charset="0"/>
              </a:rPr>
              <a:t>rakyat</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Mendinamiskan</a:t>
            </a:r>
            <a:r>
              <a:rPr lang="en-US" sz="2400" dirty="0" smtClean="0">
                <a:latin typeface="Arial Narrow" panose="020B0606020202030204" pitchFamily="34" charset="0"/>
              </a:rPr>
              <a:t> </a:t>
            </a:r>
            <a:r>
              <a:rPr lang="en-US" sz="2400" dirty="0" err="1" smtClean="0">
                <a:latin typeface="Arial Narrow" panose="020B0606020202030204" pitchFamily="34" charset="0"/>
              </a:rPr>
              <a:t>penyelenggaraan</a:t>
            </a:r>
            <a:r>
              <a:rPr lang="en-US" sz="2400" dirty="0" smtClean="0">
                <a:latin typeface="Arial Narrow" panose="020B0606020202030204" pitchFamily="34" charset="0"/>
              </a:rPr>
              <a:t> </a:t>
            </a:r>
            <a:r>
              <a:rPr lang="en-US" sz="2400" dirty="0" err="1" smtClean="0">
                <a:latin typeface="Arial Narrow" panose="020B0606020202030204" pitchFamily="34" charset="0"/>
              </a:rPr>
              <a:t>kearsipan</a:t>
            </a:r>
            <a:r>
              <a:rPr lang="en-US" sz="2400" dirty="0" smtClean="0">
                <a:latin typeface="Arial Narrow" panose="020B0606020202030204" pitchFamily="34" charset="0"/>
              </a:rPr>
              <a:t> </a:t>
            </a:r>
            <a:r>
              <a:rPr lang="en-US" sz="2400" dirty="0" err="1" smtClean="0">
                <a:latin typeface="Arial Narrow" panose="020B0606020202030204" pitchFamily="34" charset="0"/>
              </a:rPr>
              <a:t>nasional</a:t>
            </a:r>
            <a:r>
              <a:rPr lang="en-US" sz="2400" dirty="0" smtClean="0">
                <a:latin typeface="Arial Narrow" panose="020B0606020202030204" pitchFamily="34" charset="0"/>
              </a:rPr>
              <a:t> </a:t>
            </a:r>
            <a:r>
              <a:rPr lang="en-US" sz="2400" dirty="0" err="1" smtClean="0">
                <a:latin typeface="Arial Narrow" panose="020B0606020202030204" pitchFamily="34" charset="0"/>
              </a:rPr>
              <a:t>dalam</a:t>
            </a:r>
            <a:r>
              <a:rPr lang="en-US" sz="2400" dirty="0" smtClean="0">
                <a:latin typeface="Arial Narrow" panose="020B0606020202030204" pitchFamily="34" charset="0"/>
              </a:rPr>
              <a:t> system </a:t>
            </a:r>
            <a:r>
              <a:rPr lang="en-US" sz="2400" dirty="0" err="1" smtClean="0">
                <a:latin typeface="Arial Narrow" panose="020B0606020202030204" pitchFamily="34" charset="0"/>
              </a:rPr>
              <a:t>yg</a:t>
            </a:r>
            <a:r>
              <a:rPr lang="en-US" sz="2400" dirty="0" smtClean="0">
                <a:latin typeface="Arial Narrow" panose="020B0606020202030204" pitchFamily="34" charset="0"/>
              </a:rPr>
              <a:t> </a:t>
            </a:r>
            <a:r>
              <a:rPr lang="en-US" sz="2400" dirty="0" err="1" smtClean="0">
                <a:latin typeface="Arial Narrow" panose="020B0606020202030204" pitchFamily="34" charset="0"/>
              </a:rPr>
              <a:t>komprehensif</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terpadu</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keselamatan</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keamanan</a:t>
            </a:r>
            <a:r>
              <a:rPr lang="en-US" sz="2400" dirty="0" smtClean="0">
                <a:latin typeface="Arial Narrow" panose="020B0606020202030204" pitchFamily="34" charset="0"/>
              </a:rPr>
              <a:t> </a:t>
            </a:r>
            <a:r>
              <a:rPr lang="en-US" sz="2400" dirty="0" err="1" smtClean="0">
                <a:latin typeface="Arial Narrow" panose="020B0606020202030204" pitchFamily="34" charset="0"/>
              </a:rPr>
              <a:t>arsip</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Menjamin</a:t>
            </a:r>
            <a:r>
              <a:rPr lang="en-US" sz="2400" dirty="0" smtClean="0">
                <a:latin typeface="Arial Narrow" panose="020B0606020202030204" pitchFamily="34" charset="0"/>
              </a:rPr>
              <a:t> </a:t>
            </a:r>
            <a:r>
              <a:rPr lang="en-US" sz="2400" dirty="0" err="1" smtClean="0">
                <a:latin typeface="Arial Narrow" panose="020B0606020202030204" pitchFamily="34" charset="0"/>
              </a:rPr>
              <a:t>keselamatan</a:t>
            </a:r>
            <a:r>
              <a:rPr lang="en-US" sz="2400" dirty="0" smtClean="0">
                <a:latin typeface="Arial Narrow" panose="020B0606020202030204" pitchFamily="34" charset="0"/>
              </a:rPr>
              <a:t> asset </a:t>
            </a:r>
            <a:r>
              <a:rPr lang="en-US" sz="2400" dirty="0" err="1" smtClean="0">
                <a:latin typeface="Arial Narrow" panose="020B0606020202030204" pitchFamily="34" charset="0"/>
              </a:rPr>
              <a:t>nasional</a:t>
            </a:r>
            <a:r>
              <a:rPr lang="en-US" sz="2400" dirty="0" smtClean="0">
                <a:latin typeface="Arial Narrow" panose="020B0606020202030204" pitchFamily="34" charset="0"/>
              </a:rPr>
              <a:t> </a:t>
            </a:r>
            <a:r>
              <a:rPr lang="en-US" sz="2400" dirty="0" err="1" smtClean="0">
                <a:latin typeface="Arial Narrow" panose="020B0606020202030204" pitchFamily="34" charset="0"/>
              </a:rPr>
              <a:t>dlm</a:t>
            </a:r>
            <a:r>
              <a:rPr lang="en-US" sz="2400" dirty="0" smtClean="0">
                <a:latin typeface="Arial Narrow" panose="020B0606020202030204" pitchFamily="34" charset="0"/>
              </a:rPr>
              <a:t> </a:t>
            </a:r>
            <a:r>
              <a:rPr lang="en-US" sz="2400" dirty="0" err="1" smtClean="0">
                <a:latin typeface="Arial Narrow" panose="020B0606020202030204" pitchFamily="34" charset="0"/>
              </a:rPr>
              <a:t>bidang</a:t>
            </a:r>
            <a:r>
              <a:rPr lang="en-US" sz="2400" dirty="0" smtClean="0">
                <a:latin typeface="Arial Narrow" panose="020B0606020202030204" pitchFamily="34" charset="0"/>
              </a:rPr>
              <a:t> </a:t>
            </a:r>
            <a:r>
              <a:rPr lang="en-US" sz="2400" dirty="0" err="1" smtClean="0">
                <a:latin typeface="Arial Narrow" panose="020B0606020202030204" pitchFamily="34" charset="0"/>
              </a:rPr>
              <a:t>epoleksosbud</a:t>
            </a:r>
            <a:r>
              <a:rPr lang="en-US" sz="2400" dirty="0" smtClean="0">
                <a:latin typeface="Arial Narrow" panose="020B0606020202030204" pitchFamily="34" charset="0"/>
              </a:rPr>
              <a:t> </a:t>
            </a:r>
            <a:r>
              <a:rPr lang="en-US" sz="2400" dirty="0" err="1" smtClean="0">
                <a:latin typeface="Arial Narrow" panose="020B0606020202030204" pitchFamily="34" charset="0"/>
              </a:rPr>
              <a:t>sebagai</a:t>
            </a:r>
            <a:r>
              <a:rPr lang="en-US" sz="2400" dirty="0" smtClean="0">
                <a:latin typeface="Arial Narrow" panose="020B0606020202030204" pitchFamily="34" charset="0"/>
              </a:rPr>
              <a:t> </a:t>
            </a:r>
            <a:r>
              <a:rPr lang="en-US" sz="2400" dirty="0" err="1" smtClean="0">
                <a:latin typeface="Arial Narrow" panose="020B0606020202030204" pitchFamily="34" charset="0"/>
              </a:rPr>
              <a:t>identitas</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jatidiri</a:t>
            </a:r>
            <a:r>
              <a:rPr lang="en-US" sz="2400" dirty="0" smtClean="0">
                <a:latin typeface="Arial Narrow" panose="020B0606020202030204" pitchFamily="34" charset="0"/>
              </a:rPr>
              <a:t> </a:t>
            </a:r>
            <a:r>
              <a:rPr lang="en-US" sz="2400" dirty="0" err="1" smtClean="0">
                <a:latin typeface="Arial Narrow" panose="020B0606020202030204" pitchFamily="34" charset="0"/>
              </a:rPr>
              <a:t>bangsa</a:t>
            </a:r>
            <a:endParaRPr lang="en-US" sz="2400" dirty="0" smtClean="0">
              <a:latin typeface="Arial Narrow" panose="020B0606020202030204" pitchFamily="34" charset="0"/>
            </a:endParaRPr>
          </a:p>
          <a:p>
            <a:r>
              <a:rPr lang="en-US" sz="2400" dirty="0" err="1" smtClean="0">
                <a:latin typeface="Arial Narrow" panose="020B0606020202030204" pitchFamily="34" charset="0"/>
              </a:rPr>
              <a:t>Meningkatkan</a:t>
            </a:r>
            <a:r>
              <a:rPr lang="en-US" sz="2400" dirty="0" smtClean="0">
                <a:latin typeface="Arial Narrow" panose="020B0606020202030204" pitchFamily="34" charset="0"/>
              </a:rPr>
              <a:t> </a:t>
            </a:r>
            <a:r>
              <a:rPr lang="en-US" sz="2400" dirty="0" err="1" smtClean="0">
                <a:latin typeface="Arial Narrow" panose="020B0606020202030204" pitchFamily="34" charset="0"/>
              </a:rPr>
              <a:t>layanan</a:t>
            </a:r>
            <a:r>
              <a:rPr lang="en-US" sz="2400" dirty="0" smtClean="0">
                <a:latin typeface="Arial Narrow" panose="020B0606020202030204" pitchFamily="34" charset="0"/>
              </a:rPr>
              <a:t> public </a:t>
            </a:r>
            <a:r>
              <a:rPr lang="en-US" sz="2400" dirty="0" err="1" smtClean="0">
                <a:latin typeface="Arial Narrow" panose="020B0606020202030204" pitchFamily="34" charset="0"/>
              </a:rPr>
              <a:t>dlm</a:t>
            </a:r>
            <a:r>
              <a:rPr lang="en-US" sz="2400" dirty="0" smtClean="0">
                <a:latin typeface="Arial Narrow" panose="020B0606020202030204" pitchFamily="34" charset="0"/>
              </a:rPr>
              <a:t> </a:t>
            </a:r>
            <a:r>
              <a:rPr lang="en-US" sz="2400" dirty="0" err="1" smtClean="0">
                <a:latin typeface="Arial Narrow" panose="020B0606020202030204" pitchFamily="34" charset="0"/>
              </a:rPr>
              <a:t>pengelolaan</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pemanfaatan</a:t>
            </a:r>
            <a:r>
              <a:rPr lang="en-US" sz="2400" dirty="0" smtClean="0">
                <a:latin typeface="Arial Narrow" panose="020B0606020202030204" pitchFamily="34" charset="0"/>
              </a:rPr>
              <a:t> </a:t>
            </a:r>
            <a:r>
              <a:rPr lang="en-US" sz="2400" dirty="0" err="1" smtClean="0">
                <a:latin typeface="Arial Narrow" panose="020B0606020202030204" pitchFamily="34" charset="0"/>
              </a:rPr>
              <a:t>arsip</a:t>
            </a:r>
            <a:r>
              <a:rPr lang="en-US" sz="2400" dirty="0" smtClean="0">
                <a:latin typeface="Arial Narrow" panose="020B0606020202030204" pitchFamily="34" charset="0"/>
              </a:rPr>
              <a:t> </a:t>
            </a:r>
            <a:r>
              <a:rPr lang="en-US" sz="2400" dirty="0" err="1" smtClean="0">
                <a:latin typeface="Arial Narrow" panose="020B0606020202030204" pitchFamily="34" charset="0"/>
              </a:rPr>
              <a:t>yg</a:t>
            </a:r>
            <a:r>
              <a:rPr lang="en-US" sz="2400" dirty="0" smtClean="0">
                <a:latin typeface="Arial Narrow" panose="020B0606020202030204" pitchFamily="34" charset="0"/>
              </a:rPr>
              <a:t> </a:t>
            </a:r>
            <a:r>
              <a:rPr lang="en-US" sz="2400" dirty="0" err="1" smtClean="0">
                <a:latin typeface="Arial Narrow" panose="020B0606020202030204" pitchFamily="34" charset="0"/>
              </a:rPr>
              <a:t>autentik</a:t>
            </a:r>
            <a:r>
              <a:rPr lang="en-US" sz="2400" dirty="0" smtClean="0">
                <a:latin typeface="Arial Narrow" panose="020B0606020202030204" pitchFamily="34" charset="0"/>
              </a:rPr>
              <a:t> </a:t>
            </a:r>
            <a:r>
              <a:rPr lang="en-US" sz="2400" dirty="0" err="1" smtClean="0">
                <a:latin typeface="Arial Narrow" panose="020B0606020202030204" pitchFamily="34" charset="0"/>
              </a:rPr>
              <a:t>dan</a:t>
            </a:r>
            <a:r>
              <a:rPr lang="en-US" sz="2400" dirty="0" smtClean="0">
                <a:latin typeface="Arial Narrow" panose="020B0606020202030204" pitchFamily="34" charset="0"/>
              </a:rPr>
              <a:t> </a:t>
            </a:r>
            <a:r>
              <a:rPr lang="en-US" sz="2400" dirty="0" err="1" smtClean="0">
                <a:latin typeface="Arial Narrow" panose="020B0606020202030204" pitchFamily="34" charset="0"/>
              </a:rPr>
              <a:t>terpercaya</a:t>
            </a:r>
            <a:endParaRPr lang="en-US" sz="2400" dirty="0">
              <a:latin typeface="Arial Narrow" panose="020B0606020202030204" pitchFamily="34" charset="0"/>
            </a:endParaRPr>
          </a:p>
        </p:txBody>
      </p:sp>
    </p:spTree>
    <p:extLst>
      <p:ext uri="{BB962C8B-B14F-4D97-AF65-F5344CB8AC3E}">
        <p14:creationId xmlns:p14="http://schemas.microsoft.com/office/powerpoint/2010/main" val="1841903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Pengertian</a:t>
            </a:r>
            <a:r>
              <a:rPr lang="en-US" dirty="0" smtClean="0"/>
              <a:t> </a:t>
            </a:r>
            <a:r>
              <a:rPr lang="en-US" dirty="0" err="1" smtClean="0"/>
              <a:t>Arsip</a:t>
            </a:r>
            <a:r>
              <a:rPr lang="en-US" dirty="0" smtClean="0"/>
              <a:t> </a:t>
            </a:r>
            <a:r>
              <a:rPr lang="en-US" dirty="0" err="1" smtClean="0"/>
              <a:t>Dinamis</a:t>
            </a:r>
            <a:endParaRPr lang="en-US" dirty="0"/>
          </a:p>
        </p:txBody>
      </p:sp>
      <p:sp>
        <p:nvSpPr>
          <p:cNvPr id="3" name="Content Placeholder 2"/>
          <p:cNvSpPr>
            <a:spLocks noGrp="1"/>
          </p:cNvSpPr>
          <p:nvPr>
            <p:ph sz="quarter" idx="1"/>
          </p:nvPr>
        </p:nvSpPr>
        <p:spPr>
          <a:xfrm>
            <a:off x="395536" y="1447800"/>
            <a:ext cx="8568952" cy="5077544"/>
          </a:xfrm>
        </p:spPr>
        <p:txBody>
          <a:bodyPr>
            <a:normAutofit fontScale="92500" lnSpcReduction="20000"/>
          </a:bodyPr>
          <a:lstStyle/>
          <a:p>
            <a:r>
              <a:rPr lang="en-US" sz="3600" dirty="0" err="1" smtClean="0"/>
              <a:t>Arsip</a:t>
            </a:r>
            <a:r>
              <a:rPr lang="en-US" sz="3600" dirty="0" smtClean="0"/>
              <a:t> </a:t>
            </a:r>
            <a:r>
              <a:rPr lang="en-US" sz="3600" dirty="0" err="1" smtClean="0"/>
              <a:t>Dinamis</a:t>
            </a:r>
            <a:r>
              <a:rPr lang="en-US" sz="3600" dirty="0" smtClean="0"/>
              <a:t> (record) </a:t>
            </a:r>
            <a:r>
              <a:rPr lang="en-US" sz="3600" dirty="0" err="1" smtClean="0"/>
              <a:t>adalah</a:t>
            </a:r>
            <a:r>
              <a:rPr lang="en-US" sz="3600" dirty="0" smtClean="0"/>
              <a:t> : </a:t>
            </a:r>
          </a:p>
          <a:p>
            <a:pPr lvl="1"/>
            <a:r>
              <a:rPr lang="en-US" sz="3600" dirty="0" err="1" smtClean="0"/>
              <a:t>Arsip</a:t>
            </a:r>
            <a:r>
              <a:rPr lang="en-US" sz="3600" dirty="0" smtClean="0"/>
              <a:t> yang </a:t>
            </a:r>
            <a:r>
              <a:rPr lang="en-US" sz="3600" dirty="0" err="1" smtClean="0"/>
              <a:t>digunakan</a:t>
            </a:r>
            <a:r>
              <a:rPr lang="en-US" sz="3600" dirty="0" smtClean="0"/>
              <a:t> </a:t>
            </a:r>
            <a:r>
              <a:rPr lang="en-US" sz="3600" dirty="0" err="1" smtClean="0"/>
              <a:t>secara</a:t>
            </a:r>
            <a:r>
              <a:rPr lang="en-US" sz="3600" dirty="0" smtClean="0"/>
              <a:t> </a:t>
            </a:r>
            <a:r>
              <a:rPr lang="en-US" sz="3600" dirty="0" err="1" smtClean="0"/>
              <a:t>langsung</a:t>
            </a:r>
            <a:r>
              <a:rPr lang="en-US" sz="3600" dirty="0" smtClean="0"/>
              <a:t> </a:t>
            </a:r>
            <a:r>
              <a:rPr lang="en-US" sz="3600" dirty="0" err="1" smtClean="0"/>
              <a:t>dalam</a:t>
            </a:r>
            <a:r>
              <a:rPr lang="en-US" sz="3600" dirty="0" smtClean="0"/>
              <a:t> </a:t>
            </a:r>
            <a:r>
              <a:rPr lang="en-US" sz="3600" dirty="0" err="1" smtClean="0"/>
              <a:t>kegiatan</a:t>
            </a:r>
            <a:r>
              <a:rPr lang="en-US" sz="3600" dirty="0" smtClean="0"/>
              <a:t> </a:t>
            </a:r>
            <a:r>
              <a:rPr lang="en-US" sz="3600" dirty="0" err="1" smtClean="0"/>
              <a:t>penciptaan</a:t>
            </a:r>
            <a:r>
              <a:rPr lang="en-US" sz="3600" dirty="0" smtClean="0"/>
              <a:t> </a:t>
            </a:r>
            <a:r>
              <a:rPr lang="en-US" sz="3600" dirty="0" err="1" smtClean="0"/>
              <a:t>arsip</a:t>
            </a:r>
            <a:r>
              <a:rPr lang="en-US" sz="3600" dirty="0" smtClean="0"/>
              <a:t> </a:t>
            </a:r>
            <a:r>
              <a:rPr lang="en-US" sz="3600" dirty="0" err="1" smtClean="0"/>
              <a:t>dan</a:t>
            </a:r>
            <a:r>
              <a:rPr lang="en-US" sz="3600" dirty="0" smtClean="0"/>
              <a:t> </a:t>
            </a:r>
            <a:r>
              <a:rPr lang="en-US" sz="3600" dirty="0" err="1" smtClean="0"/>
              <a:t>disimpan</a:t>
            </a:r>
            <a:r>
              <a:rPr lang="en-US" sz="3600" dirty="0" smtClean="0"/>
              <a:t> </a:t>
            </a:r>
            <a:r>
              <a:rPr lang="en-US" sz="3600" dirty="0" err="1" smtClean="0"/>
              <a:t>selama</a:t>
            </a:r>
            <a:r>
              <a:rPr lang="en-US" sz="3600" dirty="0" smtClean="0"/>
              <a:t> </a:t>
            </a:r>
            <a:r>
              <a:rPr lang="en-US" sz="3600" dirty="0" err="1" smtClean="0"/>
              <a:t>jangka</a:t>
            </a:r>
            <a:r>
              <a:rPr lang="en-US" sz="3600" dirty="0" smtClean="0"/>
              <a:t> </a:t>
            </a:r>
            <a:r>
              <a:rPr lang="en-US" sz="3600" dirty="0" err="1" smtClean="0"/>
              <a:t>waktu</a:t>
            </a:r>
            <a:r>
              <a:rPr lang="en-US" sz="3600" dirty="0" smtClean="0"/>
              <a:t> </a:t>
            </a:r>
            <a:r>
              <a:rPr lang="en-US" sz="3600" dirty="0" err="1" smtClean="0"/>
              <a:t>tertentu</a:t>
            </a:r>
            <a:r>
              <a:rPr lang="en-US" sz="3600" dirty="0" smtClean="0"/>
              <a:t> </a:t>
            </a:r>
            <a:r>
              <a:rPr lang="en-US" sz="3600" dirty="0" err="1" smtClean="0"/>
              <a:t>karena</a:t>
            </a:r>
            <a:r>
              <a:rPr lang="en-US" sz="3600" dirty="0" smtClean="0"/>
              <a:t> </a:t>
            </a:r>
            <a:r>
              <a:rPr lang="en-US" sz="3600" dirty="0" err="1" smtClean="0"/>
              <a:t>masih</a:t>
            </a:r>
            <a:r>
              <a:rPr lang="en-US" sz="3600" dirty="0" smtClean="0"/>
              <a:t> </a:t>
            </a:r>
            <a:r>
              <a:rPr lang="en-US" sz="3600" dirty="0" err="1" smtClean="0"/>
              <a:t>memiliki</a:t>
            </a:r>
            <a:r>
              <a:rPr lang="en-US" sz="3600" dirty="0" smtClean="0"/>
              <a:t> </a:t>
            </a:r>
            <a:r>
              <a:rPr lang="en-US" sz="3600" dirty="0" err="1" smtClean="0"/>
              <a:t>nilai</a:t>
            </a:r>
            <a:r>
              <a:rPr lang="en-US" sz="3600" dirty="0" smtClean="0"/>
              <a:t> </a:t>
            </a:r>
            <a:r>
              <a:rPr lang="en-US" sz="3600" dirty="0" err="1" smtClean="0"/>
              <a:t>guna</a:t>
            </a:r>
            <a:r>
              <a:rPr lang="en-US" sz="3600" dirty="0" smtClean="0"/>
              <a:t> primer (UU No. 43 </a:t>
            </a:r>
            <a:r>
              <a:rPr lang="en-US" sz="3600" dirty="0" err="1" smtClean="0"/>
              <a:t>th</a:t>
            </a:r>
            <a:r>
              <a:rPr lang="en-US" sz="3600" dirty="0" smtClean="0"/>
              <a:t> 2009</a:t>
            </a:r>
            <a:r>
              <a:rPr lang="en-US" sz="3600" dirty="0" smtClean="0"/>
              <a:t>)</a:t>
            </a:r>
          </a:p>
          <a:p>
            <a:pPr lvl="1"/>
            <a:r>
              <a:rPr lang="en-US" sz="3600" dirty="0" err="1" smtClean="0"/>
              <a:t>Informasi</a:t>
            </a:r>
            <a:r>
              <a:rPr lang="en-US" sz="3600" dirty="0" smtClean="0"/>
              <a:t> </a:t>
            </a:r>
            <a:r>
              <a:rPr lang="en-US" sz="3600" dirty="0" err="1" smtClean="0"/>
              <a:t>terekam</a:t>
            </a:r>
            <a:r>
              <a:rPr lang="en-US" sz="3600" dirty="0" smtClean="0"/>
              <a:t>, </a:t>
            </a:r>
            <a:r>
              <a:rPr lang="en-US" sz="3600" dirty="0" err="1" smtClean="0"/>
              <a:t>termasuk</a:t>
            </a:r>
            <a:r>
              <a:rPr lang="en-US" sz="3600" dirty="0" smtClean="0"/>
              <a:t> data </a:t>
            </a:r>
            <a:r>
              <a:rPr lang="en-US" sz="3600" dirty="0" err="1" smtClean="0"/>
              <a:t>dalam</a:t>
            </a:r>
            <a:r>
              <a:rPr lang="en-US" sz="3600" dirty="0" smtClean="0"/>
              <a:t> system </a:t>
            </a:r>
            <a:r>
              <a:rPr lang="en-US" sz="3600" dirty="0" err="1" smtClean="0"/>
              <a:t>informasi</a:t>
            </a:r>
            <a:r>
              <a:rPr lang="en-US" sz="3600" dirty="0" smtClean="0"/>
              <a:t>, yang </a:t>
            </a:r>
            <a:r>
              <a:rPr lang="en-US" sz="3600" dirty="0" err="1" smtClean="0"/>
              <a:t>dibuat</a:t>
            </a:r>
            <a:r>
              <a:rPr lang="en-US" sz="3600" dirty="0" smtClean="0"/>
              <a:t> </a:t>
            </a:r>
            <a:r>
              <a:rPr lang="en-US" sz="3600" dirty="0" err="1" smtClean="0"/>
              <a:t>atau</a:t>
            </a:r>
            <a:r>
              <a:rPr lang="en-US" sz="3600" dirty="0" smtClean="0"/>
              <a:t> </a:t>
            </a:r>
            <a:r>
              <a:rPr lang="en-US" sz="3600" dirty="0" err="1" smtClean="0"/>
              <a:t>diterima</a:t>
            </a:r>
            <a:r>
              <a:rPr lang="en-US" sz="3600" dirty="0" smtClean="0"/>
              <a:t> </a:t>
            </a:r>
            <a:r>
              <a:rPr lang="en-US" sz="3600" dirty="0" err="1" smtClean="0"/>
              <a:t>oleh</a:t>
            </a:r>
            <a:r>
              <a:rPr lang="en-US" sz="3600" dirty="0" smtClean="0"/>
              <a:t> </a:t>
            </a:r>
            <a:r>
              <a:rPr lang="en-US" sz="3600" dirty="0" err="1" smtClean="0"/>
              <a:t>badan</a:t>
            </a:r>
            <a:r>
              <a:rPr lang="en-US" sz="3600" dirty="0" smtClean="0"/>
              <a:t> </a:t>
            </a:r>
            <a:r>
              <a:rPr lang="en-US" sz="3600" dirty="0" err="1" smtClean="0"/>
              <a:t>korporasi</a:t>
            </a:r>
            <a:r>
              <a:rPr lang="en-US" sz="3600" dirty="0" smtClean="0"/>
              <a:t> </a:t>
            </a:r>
            <a:r>
              <a:rPr lang="en-US" sz="3600" dirty="0" err="1" smtClean="0"/>
              <a:t>atau</a:t>
            </a:r>
            <a:r>
              <a:rPr lang="en-US" sz="3600" dirty="0" smtClean="0"/>
              <a:t> </a:t>
            </a:r>
            <a:r>
              <a:rPr lang="en-US" sz="3600" dirty="0" err="1" smtClean="0"/>
              <a:t>perorangan</a:t>
            </a:r>
            <a:r>
              <a:rPr lang="en-US" sz="3600" dirty="0" smtClean="0"/>
              <a:t> </a:t>
            </a:r>
            <a:r>
              <a:rPr lang="en-US" sz="3600" dirty="0" err="1" smtClean="0"/>
              <a:t>dalam</a:t>
            </a:r>
            <a:r>
              <a:rPr lang="en-US" sz="3600" dirty="0" smtClean="0"/>
              <a:t> </a:t>
            </a:r>
            <a:r>
              <a:rPr lang="en-US" sz="3600" dirty="0" err="1" smtClean="0"/>
              <a:t>transaksi</a:t>
            </a:r>
            <a:r>
              <a:rPr lang="en-US" sz="3600" dirty="0" smtClean="0"/>
              <a:t> </a:t>
            </a:r>
            <a:r>
              <a:rPr lang="en-US" sz="3600" dirty="0" err="1" smtClean="0"/>
              <a:t>kegiatan</a:t>
            </a:r>
            <a:r>
              <a:rPr lang="en-US" sz="3600" dirty="0" smtClean="0"/>
              <a:t>  </a:t>
            </a:r>
            <a:r>
              <a:rPr lang="en-US" sz="3600" dirty="0" err="1" smtClean="0"/>
              <a:t>atau</a:t>
            </a:r>
            <a:r>
              <a:rPr lang="en-US" sz="3600" dirty="0" smtClean="0"/>
              <a:t> </a:t>
            </a:r>
            <a:r>
              <a:rPr lang="en-US" sz="3600" dirty="0" err="1" smtClean="0"/>
              <a:t>transaksi</a:t>
            </a:r>
            <a:r>
              <a:rPr lang="en-US" sz="3600" dirty="0" smtClean="0"/>
              <a:t> </a:t>
            </a:r>
            <a:r>
              <a:rPr lang="en-US" sz="3600" dirty="0" err="1" smtClean="0"/>
              <a:t>kegiatan</a:t>
            </a:r>
            <a:r>
              <a:rPr lang="en-US" sz="3600" dirty="0" smtClean="0"/>
              <a:t>  </a:t>
            </a:r>
            <a:r>
              <a:rPr lang="en-US" sz="3600" dirty="0" err="1" smtClean="0"/>
              <a:t>sebagai</a:t>
            </a:r>
            <a:r>
              <a:rPr lang="en-US" sz="3600" dirty="0" smtClean="0"/>
              <a:t> </a:t>
            </a:r>
            <a:r>
              <a:rPr lang="en-US" sz="3600" dirty="0" err="1" smtClean="0"/>
              <a:t>bukti</a:t>
            </a:r>
            <a:r>
              <a:rPr lang="en-US" sz="3600" dirty="0" smtClean="0"/>
              <a:t> </a:t>
            </a:r>
            <a:r>
              <a:rPr lang="en-US" sz="3600" dirty="0" err="1" smtClean="0"/>
              <a:t>aktivitas</a:t>
            </a:r>
            <a:r>
              <a:rPr lang="en-US" sz="3600" dirty="0" smtClean="0"/>
              <a:t> </a:t>
            </a:r>
            <a:r>
              <a:rPr lang="en-US" sz="3600" dirty="0" err="1" smtClean="0"/>
              <a:t>tersebut</a:t>
            </a:r>
            <a:endParaRPr lang="en-US" sz="3600" dirty="0" smtClean="0"/>
          </a:p>
          <a:p>
            <a:pPr lvl="2"/>
            <a:r>
              <a:rPr lang="en-US" sz="3200" dirty="0" err="1" smtClean="0"/>
              <a:t>Terkait</a:t>
            </a:r>
            <a:r>
              <a:rPr lang="en-US" sz="3200" dirty="0" smtClean="0"/>
              <a:t> </a:t>
            </a:r>
            <a:r>
              <a:rPr lang="en-US" sz="3200" dirty="0" err="1" smtClean="0"/>
              <a:t>dengan</a:t>
            </a:r>
            <a:r>
              <a:rPr lang="en-US" sz="3200" dirty="0" smtClean="0"/>
              <a:t> </a:t>
            </a:r>
            <a:r>
              <a:rPr lang="en-US" sz="3200" dirty="0" err="1" smtClean="0"/>
              <a:t>pengertian</a:t>
            </a:r>
            <a:r>
              <a:rPr lang="en-US" sz="3200" dirty="0" smtClean="0"/>
              <a:t> di </a:t>
            </a:r>
            <a:r>
              <a:rPr lang="en-US" sz="3200" dirty="0" err="1" smtClean="0"/>
              <a:t>atas</a:t>
            </a:r>
            <a:r>
              <a:rPr lang="en-US" sz="3200" dirty="0" smtClean="0"/>
              <a:t>, </a:t>
            </a:r>
            <a:r>
              <a:rPr lang="en-US" sz="3200" dirty="0" err="1" smtClean="0"/>
              <a:t>arsip</a:t>
            </a:r>
            <a:r>
              <a:rPr lang="en-US" sz="3200" dirty="0" smtClean="0"/>
              <a:t> </a:t>
            </a:r>
            <a:r>
              <a:rPr lang="en-US" sz="3200" dirty="0" err="1" smtClean="0"/>
              <a:t>dinamis</a:t>
            </a:r>
            <a:r>
              <a:rPr lang="en-US" sz="3200" dirty="0" smtClean="0"/>
              <a:t> </a:t>
            </a:r>
            <a:r>
              <a:rPr lang="en-US" sz="3200" dirty="0" err="1" smtClean="0"/>
              <a:t>bisa</a:t>
            </a:r>
            <a:r>
              <a:rPr lang="en-US" sz="3200" dirty="0" smtClean="0"/>
              <a:t> </a:t>
            </a:r>
            <a:r>
              <a:rPr lang="en-US" sz="3200" dirty="0" err="1" smtClean="0"/>
              <a:t>berupa</a:t>
            </a:r>
            <a:r>
              <a:rPr lang="en-US" sz="3200" dirty="0" smtClean="0"/>
              <a:t> </a:t>
            </a:r>
            <a:r>
              <a:rPr lang="en-US" sz="3200" dirty="0" err="1" smtClean="0"/>
              <a:t>kertas</a:t>
            </a:r>
            <a:r>
              <a:rPr lang="en-US" sz="3200" dirty="0" smtClean="0"/>
              <a:t>, </a:t>
            </a:r>
            <a:r>
              <a:rPr lang="en-US" sz="3200" dirty="0" err="1" smtClean="0"/>
              <a:t>bentuk</a:t>
            </a:r>
            <a:r>
              <a:rPr lang="en-US" sz="3200" dirty="0" smtClean="0"/>
              <a:t> micro </a:t>
            </a:r>
            <a:r>
              <a:rPr lang="en-US" sz="3200" dirty="0" err="1" smtClean="0"/>
              <a:t>ataupun</a:t>
            </a:r>
            <a:r>
              <a:rPr lang="en-US" sz="3200" dirty="0" smtClean="0"/>
              <a:t> </a:t>
            </a:r>
            <a:r>
              <a:rPr lang="en-US" sz="3200" dirty="0" err="1" smtClean="0"/>
              <a:t>elektronik</a:t>
            </a:r>
            <a:endParaRPr lang="en-US" sz="3200" dirty="0"/>
          </a:p>
        </p:txBody>
      </p:sp>
    </p:spTree>
    <p:extLst>
      <p:ext uri="{BB962C8B-B14F-4D97-AF65-F5344CB8AC3E}">
        <p14:creationId xmlns:p14="http://schemas.microsoft.com/office/powerpoint/2010/main" val="3196620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Manajemen Arsip Dinamis </a:t>
            </a:r>
            <a:endParaRPr lang="id-ID" dirty="0"/>
          </a:p>
        </p:txBody>
      </p:sp>
      <p:sp>
        <p:nvSpPr>
          <p:cNvPr id="3" name="Content Placeholder 2"/>
          <p:cNvSpPr>
            <a:spLocks noGrp="1"/>
          </p:cNvSpPr>
          <p:nvPr>
            <p:ph sz="quarter" idx="1"/>
          </p:nvPr>
        </p:nvSpPr>
        <p:spPr>
          <a:xfrm>
            <a:off x="323528" y="1600200"/>
            <a:ext cx="8424936" cy="5257800"/>
          </a:xfrm>
        </p:spPr>
        <p:txBody>
          <a:bodyPr>
            <a:normAutofit/>
          </a:bodyPr>
          <a:lstStyle/>
          <a:p>
            <a:r>
              <a:rPr lang="en-US" sz="3600" dirty="0" err="1" smtClean="0"/>
              <a:t>Pengelolaan</a:t>
            </a:r>
            <a:r>
              <a:rPr lang="en-US" sz="3600" dirty="0" smtClean="0"/>
              <a:t> </a:t>
            </a:r>
            <a:r>
              <a:rPr lang="en-US" sz="3600" dirty="0" err="1" smtClean="0"/>
              <a:t>arsip</a:t>
            </a:r>
            <a:r>
              <a:rPr lang="en-US" sz="3600" dirty="0" smtClean="0"/>
              <a:t> </a:t>
            </a:r>
            <a:r>
              <a:rPr lang="en-US" sz="3600" dirty="0" err="1" smtClean="0"/>
              <a:t>dinamis</a:t>
            </a:r>
            <a:r>
              <a:rPr lang="en-US" sz="3600" dirty="0" smtClean="0"/>
              <a:t> </a:t>
            </a:r>
            <a:r>
              <a:rPr lang="en-US" sz="3600" dirty="0" err="1" smtClean="0"/>
              <a:t>adalah</a:t>
            </a:r>
            <a:r>
              <a:rPr lang="en-US" sz="3600" dirty="0" smtClean="0"/>
              <a:t> :</a:t>
            </a:r>
          </a:p>
          <a:p>
            <a:pPr lvl="1"/>
            <a:r>
              <a:rPr lang="en-US" sz="3200" dirty="0" smtClean="0"/>
              <a:t>Proses </a:t>
            </a:r>
            <a:r>
              <a:rPr lang="en-US" sz="3200" dirty="0" err="1" smtClean="0"/>
              <a:t>pengendalian</a:t>
            </a:r>
            <a:r>
              <a:rPr lang="en-US" sz="3200" dirty="0" smtClean="0"/>
              <a:t> </a:t>
            </a:r>
            <a:r>
              <a:rPr lang="en-US" sz="3200" dirty="0" err="1" smtClean="0"/>
              <a:t>arsip</a:t>
            </a:r>
            <a:r>
              <a:rPr lang="en-US" sz="3200" dirty="0" smtClean="0"/>
              <a:t> </a:t>
            </a:r>
            <a:r>
              <a:rPr lang="en-US" sz="3200" dirty="0" err="1" smtClean="0"/>
              <a:t>dinamis</a:t>
            </a:r>
            <a:r>
              <a:rPr lang="en-US" sz="3200" dirty="0" smtClean="0"/>
              <a:t> </a:t>
            </a:r>
            <a:r>
              <a:rPr lang="en-US" sz="3200" dirty="0" err="1" smtClean="0"/>
              <a:t>secara</a:t>
            </a:r>
            <a:r>
              <a:rPr lang="en-US" sz="3200" dirty="0" smtClean="0"/>
              <a:t> </a:t>
            </a:r>
            <a:r>
              <a:rPr lang="en-US" sz="3200" dirty="0" err="1" smtClean="0"/>
              <a:t>efisien</a:t>
            </a:r>
            <a:r>
              <a:rPr lang="en-US" sz="3200" dirty="0" smtClean="0"/>
              <a:t>, </a:t>
            </a:r>
            <a:r>
              <a:rPr lang="en-US" sz="3200" dirty="0" err="1" smtClean="0"/>
              <a:t>efektif</a:t>
            </a:r>
            <a:r>
              <a:rPr lang="en-US" sz="3200" dirty="0" smtClean="0"/>
              <a:t> </a:t>
            </a:r>
            <a:r>
              <a:rPr lang="en-US" sz="3200" dirty="0" err="1" smtClean="0"/>
              <a:t>dan</a:t>
            </a:r>
            <a:r>
              <a:rPr lang="en-US" sz="3200" dirty="0" smtClean="0"/>
              <a:t> </a:t>
            </a:r>
            <a:r>
              <a:rPr lang="en-US" sz="3200" dirty="0" err="1" smtClean="0"/>
              <a:t>sistematis</a:t>
            </a:r>
            <a:r>
              <a:rPr lang="en-US" sz="3200" dirty="0" smtClean="0"/>
              <a:t> yang </a:t>
            </a:r>
            <a:r>
              <a:rPr lang="en-US" sz="3200" dirty="0" err="1" smtClean="0"/>
              <a:t>meliputi</a:t>
            </a:r>
            <a:r>
              <a:rPr lang="en-US" sz="3200" dirty="0" smtClean="0"/>
              <a:t> </a:t>
            </a:r>
            <a:r>
              <a:rPr lang="en-US" sz="3200" dirty="0" err="1" smtClean="0"/>
              <a:t>penciptaan</a:t>
            </a:r>
            <a:r>
              <a:rPr lang="en-US" sz="3200" dirty="0" smtClean="0"/>
              <a:t>, </a:t>
            </a:r>
            <a:r>
              <a:rPr lang="en-US" sz="3200" dirty="0" err="1" smtClean="0"/>
              <a:t>penggunaan</a:t>
            </a:r>
            <a:r>
              <a:rPr lang="en-US" sz="3200" dirty="0" smtClean="0"/>
              <a:t>, </a:t>
            </a:r>
            <a:r>
              <a:rPr lang="en-US" sz="3200" dirty="0" err="1" smtClean="0"/>
              <a:t>pemeliharaan</a:t>
            </a:r>
            <a:r>
              <a:rPr lang="en-US" sz="3200" dirty="0" smtClean="0"/>
              <a:t> </a:t>
            </a:r>
            <a:r>
              <a:rPr lang="en-US" sz="3200" dirty="0" err="1" smtClean="0"/>
              <a:t>dan</a:t>
            </a:r>
            <a:r>
              <a:rPr lang="en-US" sz="3200" dirty="0" smtClean="0"/>
              <a:t> </a:t>
            </a:r>
            <a:r>
              <a:rPr lang="en-US" sz="3200" dirty="0" err="1" smtClean="0"/>
              <a:t>penyusutan</a:t>
            </a:r>
            <a:r>
              <a:rPr lang="en-US" sz="3200" dirty="0" smtClean="0"/>
              <a:t> </a:t>
            </a:r>
            <a:r>
              <a:rPr lang="en-US" sz="3200" dirty="0" err="1" smtClean="0"/>
              <a:t>arsip</a:t>
            </a:r>
            <a:endParaRPr lang="id-ID" sz="3200" dirty="0"/>
          </a:p>
        </p:txBody>
      </p:sp>
    </p:spTree>
    <p:extLst>
      <p:ext uri="{BB962C8B-B14F-4D97-AF65-F5344CB8AC3E}">
        <p14:creationId xmlns:p14="http://schemas.microsoft.com/office/powerpoint/2010/main" val="1773247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Ciri-ciri</a:t>
            </a:r>
            <a:r>
              <a:rPr lang="en-US" dirty="0" smtClean="0"/>
              <a:t> </a:t>
            </a:r>
            <a:r>
              <a:rPr lang="en-US" dirty="0" err="1" smtClean="0"/>
              <a:t>arsip</a:t>
            </a:r>
            <a:r>
              <a:rPr lang="en-US" dirty="0" smtClean="0"/>
              <a:t> </a:t>
            </a:r>
            <a:r>
              <a:rPr lang="en-US" dirty="0" err="1" smtClean="0"/>
              <a:t>Dinamis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3600" dirty="0" err="1" smtClean="0"/>
              <a:t>Menurut</a:t>
            </a:r>
            <a:r>
              <a:rPr lang="en-US" sz="3600" dirty="0" smtClean="0"/>
              <a:t> </a:t>
            </a:r>
            <a:r>
              <a:rPr lang="en-US" sz="3600" dirty="0" err="1" smtClean="0"/>
              <a:t>Yayan</a:t>
            </a:r>
            <a:r>
              <a:rPr lang="en-US" sz="3600" dirty="0" smtClean="0"/>
              <a:t> </a:t>
            </a:r>
            <a:r>
              <a:rPr lang="en-US" sz="3600" dirty="0" err="1" smtClean="0"/>
              <a:t>Daryan</a:t>
            </a:r>
            <a:r>
              <a:rPr lang="en-US" sz="3600" dirty="0"/>
              <a:t> </a:t>
            </a:r>
            <a:r>
              <a:rPr lang="en-US" sz="3600" dirty="0" smtClean="0"/>
              <a:t>(2015) </a:t>
            </a:r>
            <a:r>
              <a:rPr lang="en-US" sz="3600" dirty="0" err="1" smtClean="0"/>
              <a:t>arsip</a:t>
            </a:r>
            <a:r>
              <a:rPr lang="en-US" sz="3600" dirty="0" smtClean="0"/>
              <a:t> </a:t>
            </a:r>
            <a:r>
              <a:rPr lang="en-US" sz="3600" dirty="0" err="1" smtClean="0"/>
              <a:t>dinamis</a:t>
            </a:r>
            <a:r>
              <a:rPr lang="en-US" sz="3600" dirty="0" smtClean="0"/>
              <a:t> </a:t>
            </a:r>
            <a:r>
              <a:rPr lang="en-US" sz="3600" dirty="0" err="1" smtClean="0"/>
              <a:t>memiliki</a:t>
            </a:r>
            <a:r>
              <a:rPr lang="en-US" sz="3600" dirty="0" smtClean="0"/>
              <a:t> ciri2 </a:t>
            </a:r>
            <a:r>
              <a:rPr lang="en-US" sz="3600" dirty="0" err="1" smtClean="0"/>
              <a:t>sebagai</a:t>
            </a:r>
            <a:r>
              <a:rPr lang="en-US" sz="3600" dirty="0" smtClean="0"/>
              <a:t> </a:t>
            </a:r>
            <a:r>
              <a:rPr lang="en-US" sz="3600" dirty="0" err="1" smtClean="0"/>
              <a:t>berikut</a:t>
            </a:r>
            <a:r>
              <a:rPr lang="en-US" sz="3600" dirty="0" smtClean="0"/>
              <a:t> :</a:t>
            </a:r>
          </a:p>
          <a:p>
            <a:pPr lvl="1"/>
            <a:r>
              <a:rPr lang="en-US" sz="3400" dirty="0" err="1" smtClean="0"/>
              <a:t>Masih</a:t>
            </a:r>
            <a:r>
              <a:rPr lang="en-US" sz="3400" dirty="0" smtClean="0"/>
              <a:t> actual </a:t>
            </a:r>
            <a:r>
              <a:rPr lang="en-US" sz="3400" dirty="0" err="1" smtClean="0"/>
              <a:t>dan</a:t>
            </a:r>
            <a:r>
              <a:rPr lang="en-US" sz="3400" dirty="0" smtClean="0"/>
              <a:t> </a:t>
            </a:r>
            <a:r>
              <a:rPr lang="en-US" sz="3400" dirty="0" err="1" smtClean="0"/>
              <a:t>berlaku</a:t>
            </a:r>
            <a:r>
              <a:rPr lang="en-US" sz="3400" dirty="0" smtClean="0"/>
              <a:t> </a:t>
            </a:r>
            <a:r>
              <a:rPr lang="en-US" sz="3400" dirty="0" err="1" smtClean="0"/>
              <a:t>secara</a:t>
            </a:r>
            <a:r>
              <a:rPr lang="en-US" sz="3400" dirty="0" smtClean="0"/>
              <a:t> </a:t>
            </a:r>
            <a:r>
              <a:rPr lang="en-US" sz="3400" dirty="0" err="1" smtClean="0"/>
              <a:t>langsung</a:t>
            </a:r>
            <a:r>
              <a:rPr lang="en-US" sz="3400" dirty="0" smtClean="0"/>
              <a:t> </a:t>
            </a:r>
            <a:r>
              <a:rPr lang="en-US" sz="3400" dirty="0" err="1" smtClean="0"/>
              <a:t>serta</a:t>
            </a:r>
            <a:r>
              <a:rPr lang="en-US" sz="3400" dirty="0" smtClean="0"/>
              <a:t> </a:t>
            </a:r>
            <a:r>
              <a:rPr lang="en-US" sz="3400" dirty="0" err="1" smtClean="0"/>
              <a:t>diperlukan</a:t>
            </a:r>
            <a:r>
              <a:rPr lang="en-US" sz="3400" dirty="0" smtClean="0"/>
              <a:t> </a:t>
            </a:r>
            <a:r>
              <a:rPr lang="en-US" sz="3400" dirty="0" err="1" smtClean="0"/>
              <a:t>dan</a:t>
            </a:r>
            <a:r>
              <a:rPr lang="en-US" sz="3400" dirty="0" smtClean="0"/>
              <a:t> </a:t>
            </a:r>
            <a:r>
              <a:rPr lang="en-US" sz="3400" dirty="0" err="1" smtClean="0"/>
              <a:t>dipergunakan</a:t>
            </a:r>
            <a:r>
              <a:rPr lang="en-US" sz="3400" dirty="0" smtClean="0"/>
              <a:t> </a:t>
            </a:r>
            <a:r>
              <a:rPr lang="en-US" sz="3400" dirty="0" err="1" smtClean="0"/>
              <a:t>dalam</a:t>
            </a:r>
            <a:r>
              <a:rPr lang="en-US" sz="3400" dirty="0" smtClean="0"/>
              <a:t> </a:t>
            </a:r>
            <a:r>
              <a:rPr lang="en-US" sz="3400" dirty="0" err="1" smtClean="0"/>
              <a:t>penyelenggaraan</a:t>
            </a:r>
            <a:r>
              <a:rPr lang="en-US" sz="3400" dirty="0" smtClean="0"/>
              <a:t> </a:t>
            </a:r>
            <a:r>
              <a:rPr lang="en-US" sz="3400" dirty="0" err="1" smtClean="0"/>
              <a:t>administrasi</a:t>
            </a:r>
            <a:r>
              <a:rPr lang="en-US" sz="3400" dirty="0" smtClean="0"/>
              <a:t> </a:t>
            </a:r>
            <a:r>
              <a:rPr lang="en-US" sz="3400" dirty="0" err="1" smtClean="0"/>
              <a:t>sehari-hari</a:t>
            </a:r>
            <a:endParaRPr lang="en-US" sz="3400" dirty="0" smtClean="0"/>
          </a:p>
          <a:p>
            <a:pPr lvl="1"/>
            <a:r>
              <a:rPr lang="en-US" sz="3400" dirty="0" err="1" smtClean="0"/>
              <a:t>Senantiasa</a:t>
            </a:r>
            <a:r>
              <a:rPr lang="en-US" sz="3400" dirty="0" smtClean="0"/>
              <a:t> </a:t>
            </a:r>
            <a:r>
              <a:rPr lang="en-US" sz="3400" dirty="0" err="1" smtClean="0"/>
              <a:t>masih</a:t>
            </a:r>
            <a:r>
              <a:rPr lang="en-US" sz="3400" dirty="0" smtClean="0"/>
              <a:t> </a:t>
            </a:r>
            <a:r>
              <a:rPr lang="en-US" sz="3400" dirty="0" err="1" smtClean="0"/>
              <a:t>berubah</a:t>
            </a:r>
            <a:r>
              <a:rPr lang="en-US" sz="3400" dirty="0" smtClean="0"/>
              <a:t> </a:t>
            </a:r>
            <a:r>
              <a:rPr lang="en-US" sz="3400" dirty="0" err="1" smtClean="0"/>
              <a:t>nilai</a:t>
            </a:r>
            <a:r>
              <a:rPr lang="en-US" sz="3400" dirty="0" smtClean="0"/>
              <a:t> </a:t>
            </a:r>
            <a:r>
              <a:rPr lang="en-US" sz="3400" dirty="0" err="1" smtClean="0"/>
              <a:t>dan</a:t>
            </a:r>
            <a:r>
              <a:rPr lang="en-US" sz="3400" dirty="0" smtClean="0"/>
              <a:t> </a:t>
            </a:r>
            <a:r>
              <a:rPr lang="en-US" sz="3400" dirty="0" err="1" smtClean="0"/>
              <a:t>artinya</a:t>
            </a:r>
            <a:r>
              <a:rPr lang="en-US" sz="3400" dirty="0" smtClean="0"/>
              <a:t> </a:t>
            </a:r>
            <a:r>
              <a:rPr lang="en-US" sz="3400" dirty="0" err="1" smtClean="0"/>
              <a:t>menurut</a:t>
            </a:r>
            <a:r>
              <a:rPr lang="en-US" sz="3400" dirty="0" smtClean="0"/>
              <a:t> </a:t>
            </a:r>
            <a:r>
              <a:rPr lang="en-US" sz="3400" dirty="0" err="1" smtClean="0"/>
              <a:t>fungsinya</a:t>
            </a:r>
            <a:endParaRPr lang="en-US" sz="3400" dirty="0" smtClean="0"/>
          </a:p>
          <a:p>
            <a:pPr lvl="1"/>
            <a:r>
              <a:rPr lang="en-US" sz="3400" dirty="0" err="1" smtClean="0"/>
              <a:t>Pada</a:t>
            </a:r>
            <a:r>
              <a:rPr lang="en-US" sz="3400" dirty="0" smtClean="0"/>
              <a:t> </a:t>
            </a:r>
            <a:r>
              <a:rPr lang="en-US" sz="3400" dirty="0" err="1" smtClean="0"/>
              <a:t>dasarnya</a:t>
            </a:r>
            <a:r>
              <a:rPr lang="en-US" sz="3400" dirty="0" smtClean="0"/>
              <a:t> </a:t>
            </a:r>
            <a:r>
              <a:rPr lang="en-US" sz="3400" dirty="0" err="1" smtClean="0"/>
              <a:t>bersifat</a:t>
            </a:r>
            <a:r>
              <a:rPr lang="en-US" sz="3400" dirty="0" smtClean="0"/>
              <a:t> </a:t>
            </a:r>
            <a:r>
              <a:rPr lang="en-US" sz="3400" dirty="0" err="1" smtClean="0"/>
              <a:t>tertutup</a:t>
            </a:r>
            <a:r>
              <a:rPr lang="en-US" sz="3400" dirty="0" smtClean="0"/>
              <a:t> </a:t>
            </a:r>
            <a:r>
              <a:rPr lang="en-US" sz="3400" dirty="0" err="1" smtClean="0"/>
              <a:t>sehingga</a:t>
            </a:r>
            <a:r>
              <a:rPr lang="en-US" sz="3400" dirty="0" smtClean="0"/>
              <a:t> </a:t>
            </a:r>
            <a:r>
              <a:rPr lang="en-US" sz="3400" dirty="0" err="1" smtClean="0"/>
              <a:t>pengelolaan</a:t>
            </a:r>
            <a:r>
              <a:rPr lang="en-US" sz="3400" dirty="0" smtClean="0"/>
              <a:t> </a:t>
            </a:r>
            <a:r>
              <a:rPr lang="en-US" sz="3400" dirty="0" err="1" smtClean="0"/>
              <a:t>dan</a:t>
            </a:r>
            <a:r>
              <a:rPr lang="en-US" sz="3400" dirty="0" smtClean="0"/>
              <a:t> </a:t>
            </a:r>
            <a:r>
              <a:rPr lang="en-US" sz="3400" dirty="0" err="1" smtClean="0"/>
              <a:t>perlakuannya</a:t>
            </a:r>
            <a:r>
              <a:rPr lang="en-US" sz="3400" dirty="0" smtClean="0"/>
              <a:t> </a:t>
            </a:r>
            <a:r>
              <a:rPr lang="en-US" sz="3400" dirty="0" err="1" smtClean="0"/>
              <a:t>harus</a:t>
            </a:r>
            <a:r>
              <a:rPr lang="en-US" sz="3400" dirty="0" smtClean="0"/>
              <a:t> </a:t>
            </a:r>
            <a:r>
              <a:rPr lang="en-US" sz="3400" dirty="0" err="1" smtClean="0"/>
              <a:t>mengikuti</a:t>
            </a:r>
            <a:r>
              <a:rPr lang="en-US" sz="3400" dirty="0" smtClean="0"/>
              <a:t> </a:t>
            </a:r>
            <a:r>
              <a:rPr lang="en-US" sz="3400" dirty="0" err="1" smtClean="0"/>
              <a:t>ketentuan</a:t>
            </a:r>
            <a:r>
              <a:rPr lang="en-US" sz="3400" dirty="0" smtClean="0"/>
              <a:t> </a:t>
            </a:r>
            <a:r>
              <a:rPr lang="en-US" sz="3400" dirty="0" err="1" smtClean="0"/>
              <a:t>tentang</a:t>
            </a:r>
            <a:r>
              <a:rPr lang="en-US" sz="3400" dirty="0" smtClean="0"/>
              <a:t> </a:t>
            </a:r>
            <a:r>
              <a:rPr lang="en-US" sz="3400" dirty="0" err="1" smtClean="0"/>
              <a:t>kerahasiaan</a:t>
            </a:r>
            <a:r>
              <a:rPr lang="en-US" sz="3400" dirty="0" smtClean="0"/>
              <a:t> </a:t>
            </a:r>
            <a:r>
              <a:rPr lang="en-US" sz="3400" dirty="0" err="1" smtClean="0"/>
              <a:t>surat-surat</a:t>
            </a:r>
            <a:endParaRPr lang="en-US" sz="3400" dirty="0"/>
          </a:p>
        </p:txBody>
      </p:sp>
    </p:spTree>
    <p:extLst>
      <p:ext uri="{BB962C8B-B14F-4D97-AF65-F5344CB8AC3E}">
        <p14:creationId xmlns:p14="http://schemas.microsoft.com/office/powerpoint/2010/main" val="1793488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Pengelolaan</a:t>
            </a:r>
            <a:r>
              <a:rPr lang="en-US" dirty="0" smtClean="0"/>
              <a:t> </a:t>
            </a:r>
            <a:r>
              <a:rPr lang="en-US" dirty="0" err="1" smtClean="0"/>
              <a:t>arsip</a:t>
            </a:r>
            <a:r>
              <a:rPr lang="en-US" dirty="0" smtClean="0"/>
              <a:t> </a:t>
            </a:r>
            <a:r>
              <a:rPr lang="en-US" dirty="0" err="1" smtClean="0"/>
              <a:t>dinamis</a:t>
            </a:r>
            <a:r>
              <a:rPr lang="en-US" dirty="0" smtClean="0"/>
              <a:t> </a:t>
            </a:r>
            <a:r>
              <a:rPr lang="en-US" dirty="0" err="1" smtClean="0"/>
              <a:t>harus</a:t>
            </a:r>
            <a:r>
              <a:rPr lang="en-US" dirty="0" smtClean="0"/>
              <a:t> </a:t>
            </a:r>
            <a:r>
              <a:rPr lang="en-US" dirty="0" err="1" smtClean="0"/>
              <a:t>memenuhi</a:t>
            </a:r>
            <a:r>
              <a:rPr lang="en-US" dirty="0" smtClean="0"/>
              <a:t> </a:t>
            </a:r>
            <a:r>
              <a:rPr lang="en-US" dirty="0" err="1" smtClean="0"/>
              <a:t>persyaratan</a:t>
            </a:r>
            <a:r>
              <a:rPr lang="en-US" dirty="0" smtClean="0"/>
              <a:t> </a:t>
            </a:r>
            <a:r>
              <a:rPr lang="en-US" dirty="0" err="1" smtClean="0"/>
              <a:t>sbb</a:t>
            </a:r>
            <a:r>
              <a:rPr lang="en-US" dirty="0" smtClean="0"/>
              <a:t>:</a:t>
            </a:r>
            <a:endParaRPr lang="en-US" dirty="0"/>
          </a:p>
        </p:txBody>
      </p:sp>
      <p:sp>
        <p:nvSpPr>
          <p:cNvPr id="3" name="Content Placeholder 2"/>
          <p:cNvSpPr>
            <a:spLocks noGrp="1"/>
          </p:cNvSpPr>
          <p:nvPr>
            <p:ph sz="quarter" idx="1"/>
          </p:nvPr>
        </p:nvSpPr>
        <p:spPr/>
        <p:txBody>
          <a:bodyPr>
            <a:normAutofit lnSpcReduction="10000"/>
          </a:bodyPr>
          <a:lstStyle/>
          <a:p>
            <a:r>
              <a:rPr lang="en-US" sz="3200" dirty="0" err="1" smtClean="0"/>
              <a:t>Andal</a:t>
            </a:r>
            <a:r>
              <a:rPr lang="en-US" sz="3200" dirty="0" smtClean="0"/>
              <a:t> </a:t>
            </a:r>
            <a:r>
              <a:rPr lang="en-US" sz="3200" dirty="0" smtClean="0">
                <a:sym typeface="Wingdings" panose="05000000000000000000" pitchFamily="2" charset="2"/>
              </a:rPr>
              <a:t> </a:t>
            </a:r>
            <a:r>
              <a:rPr lang="en-US" sz="3200" dirty="0" err="1" smtClean="0">
                <a:sym typeface="Wingdings" panose="05000000000000000000" pitchFamily="2" charset="2"/>
              </a:rPr>
              <a:t>hrs</a:t>
            </a:r>
            <a:r>
              <a:rPr lang="en-US" sz="3200" dirty="0" smtClean="0">
                <a:sym typeface="Wingdings" panose="05000000000000000000" pitchFamily="2" charset="2"/>
              </a:rPr>
              <a:t> </a:t>
            </a:r>
            <a:r>
              <a:rPr lang="en-US" sz="3200" dirty="0" err="1" smtClean="0">
                <a:sym typeface="Wingdings" panose="05000000000000000000" pitchFamily="2" charset="2"/>
              </a:rPr>
              <a:t>dpt</a:t>
            </a:r>
            <a:r>
              <a:rPr lang="en-US" sz="3200" dirty="0" smtClean="0">
                <a:sym typeface="Wingdings" panose="05000000000000000000" pitchFamily="2" charset="2"/>
              </a:rPr>
              <a:t> </a:t>
            </a:r>
            <a:r>
              <a:rPr lang="en-US" sz="3200" dirty="0" err="1" smtClean="0">
                <a:sym typeface="Wingdings" panose="05000000000000000000" pitchFamily="2" charset="2"/>
              </a:rPr>
              <a:t>digunakan</a:t>
            </a:r>
            <a:r>
              <a:rPr lang="en-US" sz="3200" dirty="0" smtClean="0">
                <a:sym typeface="Wingdings" panose="05000000000000000000" pitchFamily="2" charset="2"/>
              </a:rPr>
              <a:t> </a:t>
            </a:r>
            <a:r>
              <a:rPr lang="en-US" sz="3200" dirty="0" err="1" smtClean="0">
                <a:sym typeface="Wingdings" panose="05000000000000000000" pitchFamily="2" charset="2"/>
              </a:rPr>
              <a:t>ketika</a:t>
            </a:r>
            <a:r>
              <a:rPr lang="en-US" sz="3200" dirty="0" smtClean="0">
                <a:sym typeface="Wingdings" panose="05000000000000000000" pitchFamily="2" charset="2"/>
              </a:rPr>
              <a:t> </a:t>
            </a:r>
            <a:r>
              <a:rPr lang="en-US" sz="3200" dirty="0" err="1" smtClean="0">
                <a:sym typeface="Wingdings" panose="05000000000000000000" pitchFamily="2" charset="2"/>
              </a:rPr>
              <a:t>dibutuhkan</a:t>
            </a:r>
            <a:endParaRPr lang="en-US" sz="3200" dirty="0" smtClean="0"/>
          </a:p>
          <a:p>
            <a:r>
              <a:rPr lang="en-US" sz="3200" dirty="0" err="1" smtClean="0"/>
              <a:t>Sistematis</a:t>
            </a:r>
            <a:r>
              <a:rPr lang="en-US" sz="3200" dirty="0" smtClean="0"/>
              <a:t> </a:t>
            </a:r>
            <a:r>
              <a:rPr lang="en-US" sz="3200" dirty="0" smtClean="0">
                <a:sym typeface="Wingdings" panose="05000000000000000000" pitchFamily="2" charset="2"/>
              </a:rPr>
              <a:t> </a:t>
            </a:r>
            <a:r>
              <a:rPr lang="en-US" sz="3200" dirty="0" err="1" smtClean="0">
                <a:sym typeface="Wingdings" panose="05000000000000000000" pitchFamily="2" charset="2"/>
              </a:rPr>
              <a:t>penciptaan</a:t>
            </a:r>
            <a:r>
              <a:rPr lang="en-US" sz="3200" dirty="0" smtClean="0">
                <a:sym typeface="Wingdings" panose="05000000000000000000" pitchFamily="2" charset="2"/>
              </a:rPr>
              <a:t> </a:t>
            </a:r>
            <a:r>
              <a:rPr lang="en-US" sz="3200" dirty="0" err="1" smtClean="0">
                <a:sym typeface="Wingdings" panose="05000000000000000000" pitchFamily="2" charset="2"/>
              </a:rPr>
              <a:t>sampai</a:t>
            </a:r>
            <a:r>
              <a:rPr lang="en-US" sz="3200" dirty="0" smtClean="0">
                <a:sym typeface="Wingdings" panose="05000000000000000000" pitchFamily="2" charset="2"/>
              </a:rPr>
              <a:t> </a:t>
            </a:r>
            <a:r>
              <a:rPr lang="en-US" sz="3200" dirty="0" err="1" smtClean="0">
                <a:sym typeface="Wingdings" panose="05000000000000000000" pitchFamily="2" charset="2"/>
              </a:rPr>
              <a:t>penyusutan</a:t>
            </a:r>
            <a:r>
              <a:rPr lang="en-US" sz="3200" dirty="0" smtClean="0">
                <a:sym typeface="Wingdings" panose="05000000000000000000" pitchFamily="2" charset="2"/>
              </a:rPr>
              <a:t> </a:t>
            </a:r>
            <a:r>
              <a:rPr lang="en-US" sz="3200" dirty="0" err="1" smtClean="0">
                <a:sym typeface="Wingdings" panose="05000000000000000000" pitchFamily="2" charset="2"/>
              </a:rPr>
              <a:t>dalam</a:t>
            </a:r>
            <a:r>
              <a:rPr lang="en-US" sz="3200" dirty="0" smtClean="0">
                <a:sym typeface="Wingdings" panose="05000000000000000000" pitchFamily="2" charset="2"/>
              </a:rPr>
              <a:t> </a:t>
            </a:r>
            <a:r>
              <a:rPr lang="en-US" sz="3200" dirty="0" err="1" smtClean="0">
                <a:sym typeface="Wingdings" panose="05000000000000000000" pitchFamily="2" charset="2"/>
              </a:rPr>
              <a:t>pengelolaan</a:t>
            </a:r>
            <a:r>
              <a:rPr lang="en-US" sz="3200" dirty="0" smtClean="0">
                <a:sym typeface="Wingdings" panose="05000000000000000000" pitchFamily="2" charset="2"/>
              </a:rPr>
              <a:t> </a:t>
            </a:r>
            <a:r>
              <a:rPr lang="en-US" sz="3200" dirty="0" err="1" smtClean="0">
                <a:sym typeface="Wingdings" panose="05000000000000000000" pitchFamily="2" charset="2"/>
              </a:rPr>
              <a:t>yg</a:t>
            </a:r>
            <a:r>
              <a:rPr lang="en-US" sz="3200" dirty="0" smtClean="0">
                <a:sym typeface="Wingdings" panose="05000000000000000000" pitchFamily="2" charset="2"/>
              </a:rPr>
              <a:t> </a:t>
            </a:r>
            <a:r>
              <a:rPr lang="en-US" sz="3200" dirty="0" err="1" smtClean="0">
                <a:sym typeface="Wingdings" panose="05000000000000000000" pitchFamily="2" charset="2"/>
              </a:rPr>
              <a:t>sistematis</a:t>
            </a:r>
            <a:endParaRPr lang="en-US" sz="3200" dirty="0" smtClean="0"/>
          </a:p>
          <a:p>
            <a:r>
              <a:rPr lang="en-US" sz="3200" dirty="0" err="1" smtClean="0"/>
              <a:t>Utuh</a:t>
            </a:r>
            <a:r>
              <a:rPr lang="en-US" sz="3200" dirty="0" smtClean="0"/>
              <a:t> </a:t>
            </a:r>
            <a:r>
              <a:rPr lang="en-US" sz="3200" dirty="0" smtClean="0">
                <a:sym typeface="Wingdings" panose="05000000000000000000" pitchFamily="2" charset="2"/>
              </a:rPr>
              <a:t>control </a:t>
            </a:r>
            <a:r>
              <a:rPr lang="en-US" sz="3200" dirty="0" err="1" smtClean="0">
                <a:sym typeface="Wingdings" panose="05000000000000000000" pitchFamily="2" charset="2"/>
              </a:rPr>
              <a:t>pada</a:t>
            </a:r>
            <a:r>
              <a:rPr lang="en-US" sz="3200" dirty="0" smtClean="0">
                <a:sym typeface="Wingdings" panose="05000000000000000000" pitchFamily="2" charset="2"/>
              </a:rPr>
              <a:t> </a:t>
            </a:r>
            <a:r>
              <a:rPr lang="en-US" sz="3200" dirty="0" err="1" smtClean="0">
                <a:sym typeface="Wingdings" panose="05000000000000000000" pitchFamily="2" charset="2"/>
              </a:rPr>
              <a:t>pemantauan</a:t>
            </a:r>
            <a:r>
              <a:rPr lang="en-US" sz="3200" dirty="0" smtClean="0">
                <a:sym typeface="Wingdings" panose="05000000000000000000" pitchFamily="2" charset="2"/>
              </a:rPr>
              <a:t> </a:t>
            </a:r>
            <a:r>
              <a:rPr lang="en-US" sz="3200" dirty="0" err="1" smtClean="0">
                <a:sym typeface="Wingdings" panose="05000000000000000000" pitchFamily="2" charset="2"/>
              </a:rPr>
              <a:t>akses</a:t>
            </a:r>
            <a:r>
              <a:rPr lang="en-US" sz="3200" dirty="0" smtClean="0">
                <a:sym typeface="Wingdings" panose="05000000000000000000" pitchFamily="2" charset="2"/>
              </a:rPr>
              <a:t>, </a:t>
            </a:r>
            <a:r>
              <a:rPr lang="en-US" sz="3200" dirty="0" err="1" smtClean="0">
                <a:sym typeface="Wingdings" panose="05000000000000000000" pitchFamily="2" charset="2"/>
              </a:rPr>
              <a:t>verifikasi</a:t>
            </a:r>
            <a:r>
              <a:rPr lang="en-US" sz="3200" dirty="0" smtClean="0">
                <a:sym typeface="Wingdings" panose="05000000000000000000" pitchFamily="2" charset="2"/>
              </a:rPr>
              <a:t> </a:t>
            </a:r>
            <a:r>
              <a:rPr lang="en-US" sz="3200" dirty="0" err="1" smtClean="0">
                <a:sym typeface="Wingdings" panose="05000000000000000000" pitchFamily="2" charset="2"/>
              </a:rPr>
              <a:t>pengguna</a:t>
            </a:r>
            <a:r>
              <a:rPr lang="en-US" sz="3200" dirty="0" smtClean="0">
                <a:sym typeface="Wingdings" panose="05000000000000000000" pitchFamily="2" charset="2"/>
              </a:rPr>
              <a:t>, </a:t>
            </a:r>
            <a:r>
              <a:rPr lang="en-US" sz="3200" dirty="0" err="1" smtClean="0">
                <a:sym typeface="Wingdings" panose="05000000000000000000" pitchFamily="2" charset="2"/>
              </a:rPr>
              <a:t>otorisasi</a:t>
            </a:r>
            <a:r>
              <a:rPr lang="en-US" sz="3200" dirty="0" smtClean="0">
                <a:sym typeface="Wingdings" panose="05000000000000000000" pitchFamily="2" charset="2"/>
              </a:rPr>
              <a:t> </a:t>
            </a:r>
            <a:r>
              <a:rPr lang="en-US" sz="3200" dirty="0" err="1" smtClean="0">
                <a:sym typeface="Wingdings" panose="05000000000000000000" pitchFamily="2" charset="2"/>
              </a:rPr>
              <a:t>pemusnahan</a:t>
            </a:r>
            <a:r>
              <a:rPr lang="en-US" sz="3200" dirty="0" smtClean="0">
                <a:sym typeface="Wingdings" panose="05000000000000000000" pitchFamily="2" charset="2"/>
              </a:rPr>
              <a:t> </a:t>
            </a:r>
            <a:r>
              <a:rPr lang="en-US" sz="3200" dirty="0" err="1" smtClean="0">
                <a:sym typeface="Wingdings" panose="05000000000000000000" pitchFamily="2" charset="2"/>
              </a:rPr>
              <a:t>dan</a:t>
            </a:r>
            <a:r>
              <a:rPr lang="en-US" sz="3200" dirty="0" smtClean="0">
                <a:sym typeface="Wingdings" panose="05000000000000000000" pitchFamily="2" charset="2"/>
              </a:rPr>
              <a:t> </a:t>
            </a:r>
            <a:r>
              <a:rPr lang="en-US" sz="3200" dirty="0" err="1" smtClean="0">
                <a:sym typeface="Wingdings" panose="05000000000000000000" pitchFamily="2" charset="2"/>
              </a:rPr>
              <a:t>pengamanan</a:t>
            </a:r>
            <a:r>
              <a:rPr lang="en-US" sz="3200" dirty="0" smtClean="0">
                <a:sym typeface="Wingdings" panose="05000000000000000000" pitchFamily="2" charset="2"/>
              </a:rPr>
              <a:t> </a:t>
            </a:r>
            <a:r>
              <a:rPr lang="en-US" sz="3200" dirty="0" err="1" smtClean="0">
                <a:sym typeface="Wingdings" panose="05000000000000000000" pitchFamily="2" charset="2"/>
              </a:rPr>
              <a:t>untuk</a:t>
            </a:r>
            <a:r>
              <a:rPr lang="en-US" sz="3200" dirty="0" smtClean="0">
                <a:sym typeface="Wingdings" panose="05000000000000000000" pitchFamily="2" charset="2"/>
              </a:rPr>
              <a:t> </a:t>
            </a:r>
            <a:r>
              <a:rPr lang="en-US" sz="3200" dirty="0" err="1" smtClean="0">
                <a:sym typeface="Wingdings" panose="05000000000000000000" pitchFamily="2" charset="2"/>
              </a:rPr>
              <a:t>mencegah</a:t>
            </a:r>
            <a:r>
              <a:rPr lang="en-US" sz="3200" dirty="0" smtClean="0">
                <a:sym typeface="Wingdings" panose="05000000000000000000" pitchFamily="2" charset="2"/>
              </a:rPr>
              <a:t> </a:t>
            </a:r>
            <a:r>
              <a:rPr lang="en-US" sz="3200" dirty="0" err="1" smtClean="0">
                <a:sym typeface="Wingdings" panose="05000000000000000000" pitchFamily="2" charset="2"/>
              </a:rPr>
              <a:t>akses</a:t>
            </a:r>
            <a:r>
              <a:rPr lang="en-US" sz="3200" dirty="0" smtClean="0">
                <a:sym typeface="Wingdings" panose="05000000000000000000" pitchFamily="2" charset="2"/>
              </a:rPr>
              <a:t>, </a:t>
            </a:r>
            <a:r>
              <a:rPr lang="en-US" sz="3200" dirty="0" err="1" smtClean="0">
                <a:sym typeface="Wingdings" panose="05000000000000000000" pitchFamily="2" charset="2"/>
              </a:rPr>
              <a:t>pengubahan,pemindahan</a:t>
            </a:r>
            <a:r>
              <a:rPr lang="en-US" sz="3200" dirty="0" smtClean="0">
                <a:sym typeface="Wingdings" panose="05000000000000000000" pitchFamily="2" charset="2"/>
              </a:rPr>
              <a:t> </a:t>
            </a:r>
            <a:r>
              <a:rPr lang="en-US" sz="3200" dirty="0" err="1" smtClean="0">
                <a:sym typeface="Wingdings" panose="05000000000000000000" pitchFamily="2" charset="2"/>
              </a:rPr>
              <a:t>oleh</a:t>
            </a:r>
            <a:r>
              <a:rPr lang="en-US" sz="3200" dirty="0" smtClean="0">
                <a:sym typeface="Wingdings" panose="05000000000000000000" pitchFamily="2" charset="2"/>
              </a:rPr>
              <a:t> </a:t>
            </a:r>
            <a:r>
              <a:rPr lang="en-US" sz="3200" dirty="0" err="1" smtClean="0">
                <a:sym typeface="Wingdings" panose="05000000000000000000" pitchFamily="2" charset="2"/>
              </a:rPr>
              <a:t>pengguna</a:t>
            </a:r>
            <a:r>
              <a:rPr lang="en-US" sz="3200" dirty="0" smtClean="0">
                <a:sym typeface="Wingdings" panose="05000000000000000000" pitchFamily="2" charset="2"/>
              </a:rPr>
              <a:t> </a:t>
            </a:r>
            <a:r>
              <a:rPr lang="en-US" sz="3200" dirty="0" err="1" smtClean="0">
                <a:sym typeface="Wingdings" panose="05000000000000000000" pitchFamily="2" charset="2"/>
              </a:rPr>
              <a:t>yg</a:t>
            </a:r>
            <a:r>
              <a:rPr lang="en-US" sz="3200" dirty="0" smtClean="0">
                <a:sym typeface="Wingdings" panose="05000000000000000000" pitchFamily="2" charset="2"/>
              </a:rPr>
              <a:t> </a:t>
            </a:r>
            <a:r>
              <a:rPr lang="en-US" sz="3200" dirty="0" err="1" smtClean="0">
                <a:sym typeface="Wingdings" panose="05000000000000000000" pitchFamily="2" charset="2"/>
              </a:rPr>
              <a:t>tidak</a:t>
            </a:r>
            <a:r>
              <a:rPr lang="en-US" sz="3200" dirty="0" smtClean="0">
                <a:sym typeface="Wingdings" panose="05000000000000000000" pitchFamily="2" charset="2"/>
              </a:rPr>
              <a:t> </a:t>
            </a:r>
            <a:r>
              <a:rPr lang="en-US" sz="3200" dirty="0" err="1" smtClean="0">
                <a:sym typeface="Wingdings" panose="05000000000000000000" pitchFamily="2" charset="2"/>
              </a:rPr>
              <a:t>berhak</a:t>
            </a:r>
            <a:endParaRPr lang="en-US" sz="3200" dirty="0" smtClean="0"/>
          </a:p>
          <a:p>
            <a:r>
              <a:rPr lang="en-US" sz="3200" dirty="0" err="1" smtClean="0"/>
              <a:t>Menyeluruh</a:t>
            </a:r>
            <a:r>
              <a:rPr lang="en-US" sz="3200" dirty="0" smtClean="0"/>
              <a:t> </a:t>
            </a:r>
            <a:r>
              <a:rPr lang="en-US" sz="3200" dirty="0" smtClean="0">
                <a:sym typeface="Wingdings" panose="05000000000000000000" pitchFamily="2" charset="2"/>
              </a:rPr>
              <a:t> </a:t>
            </a:r>
            <a:r>
              <a:rPr lang="en-US" sz="3200" dirty="0" err="1" smtClean="0">
                <a:sym typeface="Wingdings" panose="05000000000000000000" pitchFamily="2" charset="2"/>
              </a:rPr>
              <a:t>lengkap</a:t>
            </a:r>
            <a:r>
              <a:rPr lang="en-US" sz="3200" dirty="0" smtClean="0">
                <a:sym typeface="Wingdings" panose="05000000000000000000" pitchFamily="2" charset="2"/>
              </a:rPr>
              <a:t> </a:t>
            </a:r>
            <a:r>
              <a:rPr lang="en-US" sz="3200" dirty="0" err="1" smtClean="0">
                <a:sym typeface="Wingdings" panose="05000000000000000000" pitchFamily="2" charset="2"/>
              </a:rPr>
              <a:t>bg</a:t>
            </a:r>
            <a:r>
              <a:rPr lang="en-US" sz="3200" dirty="0" smtClean="0">
                <a:sym typeface="Wingdings" panose="05000000000000000000" pitchFamily="2" charset="2"/>
              </a:rPr>
              <a:t> </a:t>
            </a:r>
            <a:r>
              <a:rPr lang="en-US" sz="3200" dirty="0" err="1" smtClean="0">
                <a:sym typeface="Wingdings" panose="05000000000000000000" pitchFamily="2" charset="2"/>
              </a:rPr>
              <a:t>kebutuhan</a:t>
            </a:r>
            <a:r>
              <a:rPr lang="en-US" sz="3200" dirty="0" smtClean="0">
                <a:sym typeface="Wingdings" panose="05000000000000000000" pitchFamily="2" charset="2"/>
              </a:rPr>
              <a:t> </a:t>
            </a:r>
            <a:r>
              <a:rPr lang="en-US" sz="3200" dirty="0" err="1" smtClean="0">
                <a:sym typeface="Wingdings" panose="05000000000000000000" pitchFamily="2" charset="2"/>
              </a:rPr>
              <a:t>organisasi</a:t>
            </a:r>
            <a:endParaRPr lang="en-US" sz="3200" dirty="0" smtClean="0"/>
          </a:p>
          <a:p>
            <a:r>
              <a:rPr lang="en-US" sz="3200" dirty="0" err="1" smtClean="0"/>
              <a:t>Sesuai</a:t>
            </a:r>
            <a:r>
              <a:rPr lang="en-US" sz="3200" dirty="0" smtClean="0"/>
              <a:t> </a:t>
            </a:r>
            <a:r>
              <a:rPr lang="en-US" sz="3200" dirty="0" err="1" smtClean="0"/>
              <a:t>dengan</a:t>
            </a:r>
            <a:r>
              <a:rPr lang="en-US" sz="3200" dirty="0" smtClean="0"/>
              <a:t> </a:t>
            </a:r>
            <a:r>
              <a:rPr lang="en-US" sz="3200" dirty="0" err="1" smtClean="0"/>
              <a:t>norma</a:t>
            </a:r>
            <a:r>
              <a:rPr lang="en-US" sz="3200" dirty="0" smtClean="0"/>
              <a:t>, </a:t>
            </a:r>
            <a:r>
              <a:rPr lang="en-US" sz="3200" dirty="0" err="1" smtClean="0"/>
              <a:t>standar</a:t>
            </a:r>
            <a:r>
              <a:rPr lang="en-US" sz="3200" dirty="0" smtClean="0"/>
              <a:t> </a:t>
            </a:r>
            <a:r>
              <a:rPr lang="en-US" sz="3200" dirty="0" err="1" smtClean="0"/>
              <a:t>dan</a:t>
            </a:r>
            <a:r>
              <a:rPr lang="en-US" sz="3200" dirty="0" smtClean="0"/>
              <a:t> </a:t>
            </a:r>
            <a:r>
              <a:rPr lang="en-US" sz="3200" dirty="0" err="1" smtClean="0"/>
              <a:t>kriteria</a:t>
            </a:r>
            <a:endParaRPr lang="en-US" sz="3200" dirty="0"/>
          </a:p>
        </p:txBody>
      </p:sp>
    </p:spTree>
    <p:extLst>
      <p:ext uri="{BB962C8B-B14F-4D97-AF65-F5344CB8AC3E}">
        <p14:creationId xmlns:p14="http://schemas.microsoft.com/office/powerpoint/2010/main" val="27143577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406</TotalTime>
  <Words>642</Words>
  <Application>Microsoft Office PowerPoint</Application>
  <PresentationFormat>On-screen Show (4:3)</PresentationFormat>
  <Paragraphs>104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 Unicode MS</vt:lpstr>
      <vt:lpstr>Arial</vt:lpstr>
      <vt:lpstr>Arial Narrow</vt:lpstr>
      <vt:lpstr>Arial Rounded MT Bold</vt:lpstr>
      <vt:lpstr>Britannic Bold</vt:lpstr>
      <vt:lpstr>Franklin Gothic Book</vt:lpstr>
      <vt:lpstr>Perpetua</vt:lpstr>
      <vt:lpstr>Wingdings</vt:lpstr>
      <vt:lpstr>Wingdings 2</vt:lpstr>
      <vt:lpstr>Equity</vt:lpstr>
      <vt:lpstr>Manajemen Kearsipan</vt:lpstr>
      <vt:lpstr>Masalah Dalam Pengelolaan Arsip</vt:lpstr>
      <vt:lpstr>Kondisi ARSIP di perusahaan/lembaga</vt:lpstr>
      <vt:lpstr>Tujuan Penataan Arsip</vt:lpstr>
      <vt:lpstr>Tujuan Penyelenggaraan Arsip  UU No 43 2009</vt:lpstr>
      <vt:lpstr>Pengertian Arsip Dinamis</vt:lpstr>
      <vt:lpstr>Manajemen Arsip Dinamis </vt:lpstr>
      <vt:lpstr>Ciri-ciri arsip Dinamis</vt:lpstr>
      <vt:lpstr>Pengelolaan arsip dinamis harus memenuhi persyaratan sbb:</vt:lpstr>
      <vt:lpstr>Kegunaan </vt:lpstr>
      <vt:lpstr>Ruang lingkup Pengelolaan Arsip Dinamis</vt:lpstr>
      <vt:lpstr>ASAS PENGORGANISASIAN</vt:lpstr>
      <vt:lpstr>Sistem Penataan Arsip</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Kearsipan</dc:title>
  <dc:creator>atik</dc:creator>
  <cp:lastModifiedBy>acer</cp:lastModifiedBy>
  <cp:revision>11</cp:revision>
  <dcterms:created xsi:type="dcterms:W3CDTF">2015-03-12T01:30:58Z</dcterms:created>
  <dcterms:modified xsi:type="dcterms:W3CDTF">2019-02-26T01:26:32Z</dcterms:modified>
</cp:coreProperties>
</file>