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67" r:id="rId4"/>
    <p:sldId id="260" r:id="rId5"/>
    <p:sldId id="268" r:id="rId6"/>
    <p:sldId id="257" r:id="rId7"/>
    <p:sldId id="261" r:id="rId8"/>
    <p:sldId id="262" r:id="rId9"/>
    <p:sldId id="270" r:id="rId10"/>
    <p:sldId id="263" r:id="rId11"/>
    <p:sldId id="264" r:id="rId12"/>
    <p:sldId id="269" r:id="rId13"/>
    <p:sldId id="265"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showGuides="1">
      <p:cViewPr varScale="1">
        <p:scale>
          <a:sx n="74" d="100"/>
          <a:sy n="74" d="100"/>
        </p:scale>
        <p:origin x="45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B1398-B500-491A-B7FA-9AB712834C84}"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C168B-8814-4215-819B-779A8BC66CED}" type="slidenum">
              <a:rPr lang="en-US" smtClean="0"/>
              <a:t>‹#›</a:t>
            </a:fld>
            <a:endParaRPr lang="en-US"/>
          </a:p>
        </p:txBody>
      </p:sp>
    </p:spTree>
    <p:extLst>
      <p:ext uri="{BB962C8B-B14F-4D97-AF65-F5344CB8AC3E}">
        <p14:creationId xmlns:p14="http://schemas.microsoft.com/office/powerpoint/2010/main" val="14557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lgn="l">
              <a:spcBef>
                <a:spcPct val="0"/>
              </a:spcBef>
            </a:pPr>
            <a:r>
              <a:rPr lang="en-US" altLang="en-US" smtClean="0"/>
              <a:t>Yang mengejutkan banyak orang, kotak pencarian telah menjadi metode akses informasi yang disukai.</a:t>
            </a:r>
          </a:p>
          <a:p>
            <a:pPr rtl="0" algn="l">
              <a:spcBef>
                <a:spcPct val="0"/>
              </a:spcBef>
            </a:pPr>
            <a:r>
              <a:rPr lang="en-US" altLang="en-US" smtClean="0"/>
              <a:t>Pelanggan bertanya: Mengapa saya tidak dapat mencari database saya dengan cara yang sama?</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B238F79-13C9-41CB-9B3F-75AC95484059}" type="slidenum">
              <a:rPr lang="en-US" altLang="en-US"/>
              <a:pPr rtl="0" algn="l"/>
              <a:t>8</a:t>
            </a:fld>
            <a:endParaRPr lang="en-US" altLang="en-US"/>
          </a:p>
        </p:txBody>
      </p:sp>
    </p:spTree>
    <p:extLst>
      <p:ext uri="{BB962C8B-B14F-4D97-AF65-F5344CB8AC3E}">
        <p14:creationId xmlns:p14="http://schemas.microsoft.com/office/powerpoint/2010/main" val="113317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4574DAD-F2AF-4EC4-9875-55A66930B082}" type="slidenum">
              <a:rPr lang="en-US" altLang="en-US" sz="1100">
                <a:latin typeface="Lucida Sans" panose="020B0602040502020204" pitchFamily="34" charset="0"/>
                <a:ea typeface="ＭＳ Ｐゴシック" panose="020B0600070205080204" pitchFamily="34" charset="-128"/>
                <a:cs typeface="Arial Unicode MS" pitchFamily="34" charset="-128"/>
              </a:rPr>
              <a:pPr rtl="0" algn="l"/>
              <a:t>11</a:t>
            </a:fld>
            <a:endParaRPr lang="en-US" altLang="en-US" sz="1100">
              <a:latin typeface="Lucida Sans" panose="020B0602040502020204" pitchFamily="34" charset="0"/>
              <a:ea typeface="ＭＳ Ｐゴシック" panose="020B0600070205080204" pitchFamily="34" charset="-128"/>
              <a:cs typeface="Arial Unicode MS" pitchFamily="34" charset="-128"/>
            </a:endParaRPr>
          </a:p>
        </p:txBody>
      </p:sp>
      <p:sp>
        <p:nvSpPr>
          <p:cNvPr id="64515"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342" tIns="42671" rIns="85342" bIns="42671" numCol="1" anchor="t" anchorCtr="0" compatLnSpc="1">
            <a:prstTxWarp prst="textNoShape">
              <a:avLst/>
            </a:prstTxWarp>
          </a:bodyPr>
          <a:lstStyle/>
          <a:p>
            <a:pPr rtl="0" algn="l">
              <a:spcBef>
                <a:spcPct val="0"/>
              </a:spcBef>
            </a:pPr>
            <a:endParaRPr lang="en-US" altLang="en-US" sz="1600" smtClean="0">
              <a:ea typeface="ＭＳ Ｐゴシック" panose="020B0600070205080204" pitchFamily="34" charset="-128"/>
            </a:endParaRPr>
          </a:p>
        </p:txBody>
      </p:sp>
    </p:spTree>
    <p:extLst>
      <p:ext uri="{BB962C8B-B14F-4D97-AF65-F5344CB8AC3E}">
        <p14:creationId xmlns:p14="http://schemas.microsoft.com/office/powerpoint/2010/main" val="119057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E69AB-AD8B-4F01-AE9D-242157AB3A45}" type="slidenum">
              <a:rPr lang="en-US" altLang="en-US"/>
              <a:pPr rtl="0" algn="l"/>
              <a:t>14</a:t>
            </a:fld>
            <a:endParaRPr lang="en-US" altLang="en-US"/>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pPr rtl="0" algn="l"/>
            <a:endParaRPr lang="en-US" altLang="en-US"/>
          </a:p>
        </p:txBody>
      </p:sp>
    </p:spTree>
    <p:extLst>
      <p:ext uri="{BB962C8B-B14F-4D97-AF65-F5344CB8AC3E}">
        <p14:creationId xmlns:p14="http://schemas.microsoft.com/office/powerpoint/2010/main" val="360236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11993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42190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43892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90226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70318-6E31-4BBB-B266-DAA685358A5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7843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C70318-6E31-4BBB-B266-DAA685358A5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76307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70318-6E31-4BBB-B266-DAA685358A53}" type="datetimeFigureOut">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39634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70318-6E31-4BBB-B266-DAA685358A53}" type="datetimeFigureOut">
              <a:rPr lang="en-US" smtClean="0"/>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66072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70318-6E31-4BBB-B266-DAA685358A53}" type="datetimeFigureOut">
              <a:rPr lang="en-US" smtClean="0"/>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66870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70318-6E31-4BBB-B266-DAA685358A5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1710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70318-6E31-4BBB-B266-DAA685358A5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1430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70318-6E31-4BBB-B266-DAA685358A53}" type="datetimeFigureOut">
              <a:rPr lang="en-US" smtClean="0"/>
              <a:t>9/14/2020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FE89E-5AEB-4774-998C-C0666AC23C6D}" type="slidenum">
              <a:rPr lang="en-US" smtClean="0"/>
              <a:t>‹#›</a:t>
            </a:fld>
            <a:endParaRPr lang="en-US"/>
          </a:p>
        </p:txBody>
      </p:sp>
    </p:spTree>
    <p:extLst>
      <p:ext uri="{BB962C8B-B14F-4D97-AF65-F5344CB8AC3E}">
        <p14:creationId xmlns:p14="http://schemas.microsoft.com/office/powerpoint/2010/main" val="33018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formation_retrie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ull-text_search" TargetMode="External"/><Relationship Id="rId2" Type="http://schemas.openxmlformats.org/officeDocument/2006/relationships/hyperlink" Target="https://en.wikipedia.org/wiki/Information_system" TargetMode="External"/><Relationship Id="rId1" Type="http://schemas.openxmlformats.org/officeDocument/2006/relationships/slideLayout" Target="../slideLayouts/slideLayout2.xml"/><Relationship Id="rId4" Type="http://schemas.openxmlformats.org/officeDocument/2006/relationships/hyperlink" Target="https://en.wikipedia.org/wiki/Meta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lgn="l"/>
            <a:r>
              <a:rPr lang="en-US" dirty="0" smtClean="0"/>
              <a:t>Pencarian Informasi</a:t>
            </a:r>
            <a:endParaRPr lang="en-US" dirty="0"/>
          </a:p>
        </p:txBody>
      </p:sp>
    </p:spTree>
    <p:extLst>
      <p:ext uri="{BB962C8B-B14F-4D97-AF65-F5344CB8AC3E}">
        <p14:creationId xmlns:p14="http://schemas.microsoft.com/office/powerpoint/2010/main" val="190979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lgn="l"/>
            <a:r>
              <a:rPr lang="en-US" altLang="en-US" sz="3600">
                <a:ea typeface="ＭＳ Ｐゴシック" panose="020B0600070205080204" pitchFamily="34" charset="-128"/>
              </a:rPr>
              <a:t>Asumsi dasar Temu Kembali Informasi</a:t>
            </a:r>
          </a:p>
        </p:txBody>
      </p:sp>
      <p:sp>
        <p:nvSpPr>
          <p:cNvPr id="27651" name="Rectangle 3"/>
          <p:cNvSpPr>
            <a:spLocks noGrp="1" noChangeArrowheads="1"/>
          </p:cNvSpPr>
          <p:nvPr>
            <p:ph idx="1"/>
          </p:nvPr>
        </p:nvSpPr>
        <p:spPr/>
        <p:txBody>
          <a:bodyPr/>
          <a:lstStyle/>
          <a:p>
            <a:pPr rtl="0" algn="l">
              <a:buClr>
                <a:srgbClr val="357E69"/>
              </a:buClr>
            </a:pPr>
            <a:r>
              <a:rPr lang="en-US" altLang="en-US" smtClean="0">
                <a:solidFill>
                  <a:srgbClr val="357E69"/>
                </a:solidFill>
                <a:ea typeface="ＭＳ Ｐゴシック" panose="020B0600070205080204" pitchFamily="34" charset="-128"/>
              </a:rPr>
              <a:t>Koleksi</a:t>
            </a:r>
            <a:r>
              <a:rPr lang="en-US" altLang="en-US" smtClean="0">
                <a:ea typeface="ＭＳ Ｐゴシック" panose="020B0600070205080204" pitchFamily="34" charset="-128"/>
              </a:rPr>
              <a:t>: Satu set dokumen</a:t>
            </a:r>
          </a:p>
          <a:p>
            <a:pPr lvl="1" rtl="0" algn="l"/>
            <a:r>
              <a:rPr lang="en-US" altLang="en-US" smtClean="0">
                <a:ea typeface="ＭＳ Ｐゴシック" panose="020B0600070205080204" pitchFamily="34" charset="-128"/>
              </a:rPr>
              <a:t>Asumsikan itu adalah koleksi statis untuk saat ini</a:t>
            </a:r>
          </a:p>
          <a:p>
            <a:pPr lvl="1" rtl="0" algn="l"/>
            <a:endParaRPr lang="en-US" altLang="en-US" smtClean="0">
              <a:ea typeface="ＭＳ Ｐゴシック" panose="020B0600070205080204" pitchFamily="34" charset="-128"/>
            </a:endParaRPr>
          </a:p>
          <a:p>
            <a:pPr rtl="0" algn="l"/>
            <a:r>
              <a:rPr lang="en-US" altLang="en-US" smtClean="0">
                <a:solidFill>
                  <a:srgbClr val="357E69"/>
                </a:solidFill>
                <a:ea typeface="ＭＳ Ｐゴシック" panose="020B0600070205080204" pitchFamily="34" charset="-128"/>
              </a:rPr>
              <a:t>Tujuan</a:t>
            </a:r>
            <a:r>
              <a:rPr lang="en-US" altLang="en-US" smtClean="0">
                <a:ea typeface="ＭＳ Ｐゴシック" panose="020B0600070205080204" pitchFamily="34" charset="-128"/>
              </a:rPr>
              <a:t>: Ambil dokumen dengan informasi yang ada </a:t>
            </a:r>
            <a:r>
              <a:rPr lang="en-US" altLang="en-US" smtClean="0">
                <a:solidFill>
                  <a:schemeClr val="accent2"/>
                </a:solidFill>
                <a:ea typeface="ＭＳ Ｐゴシック" panose="020B0600070205080204" pitchFamily="34" charset="-128"/>
              </a:rPr>
              <a:t>relevan</a:t>
            </a:r>
            <a:r>
              <a:rPr lang="en-US" altLang="en-US" smtClean="0">
                <a:ea typeface="ＭＳ Ｐゴシック" panose="020B0600070205080204" pitchFamily="34" charset="-128"/>
              </a:rPr>
              <a:t> kepada pengguna </a:t>
            </a:r>
            <a:r>
              <a:rPr lang="en-US" altLang="en-US" smtClean="0">
                <a:solidFill>
                  <a:srgbClr val="C0504D"/>
                </a:solidFill>
                <a:ea typeface="ＭＳ Ｐゴシック" panose="020B0600070205080204" pitchFamily="34" charset="-128"/>
              </a:rPr>
              <a:t>kebutuhan informasi</a:t>
            </a:r>
            <a:r>
              <a:rPr lang="en-US" altLang="en-US" smtClean="0">
                <a:solidFill>
                  <a:schemeClr val="hlink"/>
                </a:solidFill>
                <a:ea typeface="ＭＳ Ｐゴシック" panose="020B0600070205080204" pitchFamily="34" charset="-128"/>
              </a:rPr>
              <a:t> </a:t>
            </a:r>
            <a:r>
              <a:rPr lang="en-US" altLang="en-US" smtClean="0">
                <a:solidFill>
                  <a:srgbClr val="0D0D0D"/>
                </a:solidFill>
                <a:ea typeface="ＭＳ Ｐゴシック" panose="020B0600070205080204" pitchFamily="34" charset="-128"/>
              </a:rPr>
              <a:t>dan membantu pengguna menyelesaikan a </a:t>
            </a:r>
            <a:r>
              <a:rPr lang="en-US" altLang="en-US" smtClean="0">
                <a:solidFill>
                  <a:schemeClr val="accent2"/>
                </a:solidFill>
                <a:ea typeface="ＭＳ Ｐゴシック" panose="020B0600070205080204" pitchFamily="34" charset="-128"/>
              </a:rPr>
              <a:t>tugas</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EB57277-9007-411F-B63B-91780ED49CBE}" type="slidenum">
              <a:rPr lang="en-US" altLang="en-US">
                <a:solidFill>
                  <a:srgbClr val="898989"/>
                </a:solidFill>
                <a:ea typeface="ＭＳ Ｐゴシック" panose="020B0600070205080204" pitchFamily="34" charset="-128"/>
                <a:cs typeface="Arial Unicode MS" pitchFamily="34" charset="-128"/>
              </a:rPr>
              <a:pPr rtl="0" algn="l"/>
              <a:t>10</a:t>
            </a:fld>
            <a:endParaRPr lang="en-US" altLang="en-US">
              <a:solidFill>
                <a:srgbClr val="898989"/>
              </a:solidFill>
              <a:ea typeface="ＭＳ Ｐゴシック" panose="020B0600070205080204" pitchFamily="34" charset="-128"/>
              <a:cs typeface="Arial Unicode MS" pitchFamily="34" charset="-128"/>
            </a:endParaRPr>
          </a:p>
        </p:txBody>
      </p:sp>
      <p:sp>
        <p:nvSpPr>
          <p:cNvPr id="8197" name="TextBox 5"/>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rtl="0" algn="l"/>
            <a:r>
              <a:rPr lang="en-US" altLang="en-US" sz="1600">
                <a:solidFill>
                  <a:srgbClr val="FBFCFF"/>
                </a:solidFill>
                <a:latin typeface="Lucida Sans" panose="020B0602040502020204" pitchFamily="34" charset="0"/>
                <a:ea typeface="ＭＳ Ｐゴシック" panose="020B0600070205080204" pitchFamily="34" charset="-128"/>
                <a:cs typeface="Arial Unicode MS" pitchFamily="34" charset="-128"/>
              </a:rPr>
              <a:t>Detik. 1.1</a:t>
            </a:r>
          </a:p>
        </p:txBody>
      </p:sp>
    </p:spTree>
    <p:extLst>
      <p:ext uri="{BB962C8B-B14F-4D97-AF65-F5344CB8AC3E}">
        <p14:creationId xmlns:p14="http://schemas.microsoft.com/office/powerpoint/2010/main" val="1600223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3" end="3"/>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p:nvPr/>
        </p:nvSpPr>
        <p:spPr>
          <a:xfrm>
            <a:off x="6934200" y="4191000"/>
            <a:ext cx="3505200" cy="533400"/>
          </a:xfrm>
          <a:prstGeom prst="rect">
            <a:avLst/>
          </a:prstGeom>
          <a:solidFill>
            <a:srgbClr val="FAC09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rtl="0" algn="l">
              <a:defRPr/>
            </a:pPr>
            <a:r>
              <a:rPr lang="en-US" b="1" dirty="0">
                <a:solidFill>
                  <a:srgbClr val="000000"/>
                </a:solidFill>
                <a:latin typeface="Consolas"/>
                <a:cs typeface="Consolas"/>
              </a:rPr>
              <a:t>bagaimana perangkap tikus hidup</a:t>
            </a:r>
            <a:endParaRPr lang="en-US" b="1" dirty="0">
              <a:solidFill>
                <a:srgbClr val="000000"/>
              </a:solidFill>
              <a:latin typeface="Consolas"/>
              <a:cs typeface="Consolas"/>
            </a:endParaRPr>
          </a:p>
        </p:txBody>
      </p:sp>
      <p:sp>
        <p:nvSpPr>
          <p:cNvPr id="9219" name="Rectangle 2"/>
          <p:cNvSpPr>
            <a:spLocks noGrp="1" noChangeArrowheads="1"/>
          </p:cNvSpPr>
          <p:nvPr>
            <p:ph type="title"/>
          </p:nvPr>
        </p:nvSpPr>
        <p:spPr/>
        <p:txBody>
          <a:bodyPr/>
          <a:lstStyle/>
          <a:p>
            <a:pPr rtl="0" algn="l"/>
            <a:r>
              <a:rPr lang="en-US" altLang="en-US" smtClean="0">
                <a:ea typeface="ＭＳ Ｐゴシック" panose="020B0600070205080204" pitchFamily="34" charset="-128"/>
              </a:rPr>
              <a:t>Model pencarian klasik</a:t>
            </a:r>
          </a:p>
        </p:txBody>
      </p:sp>
      <p:sp>
        <p:nvSpPr>
          <p:cNvPr id="9220" name="Line 3"/>
          <p:cNvSpPr>
            <a:spLocks noChangeShapeType="1"/>
          </p:cNvSpPr>
          <p:nvPr/>
        </p:nvSpPr>
        <p:spPr bwMode="auto">
          <a:xfrm>
            <a:off x="6832600" y="5761039"/>
            <a:ext cx="0" cy="238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spAutoFit/>
          </a:bodyPr>
          <a:lstStyle/>
          <a:p>
            <a:pPr rtl="0" algn="l"/>
            <a:endParaRPr lang="en-US"/>
          </a:p>
        </p:txBody>
      </p:sp>
      <p:sp>
        <p:nvSpPr>
          <p:cNvPr id="9221" name="AutoShape 4"/>
          <p:cNvSpPr>
            <a:spLocks noChangeArrowheads="1"/>
          </p:cNvSpPr>
          <p:nvPr/>
        </p:nvSpPr>
        <p:spPr bwMode="auto">
          <a:xfrm>
            <a:off x="7086601" y="6142038"/>
            <a:ext cx="1617663" cy="639762"/>
          </a:xfrm>
          <a:prstGeom prst="flowChartMultidocument">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Koleksi</a:t>
            </a:r>
          </a:p>
        </p:txBody>
      </p:sp>
      <p:sp>
        <p:nvSpPr>
          <p:cNvPr id="28677" name="Oval 5"/>
          <p:cNvSpPr>
            <a:spLocks noChangeArrowheads="1"/>
          </p:cNvSpPr>
          <p:nvPr/>
        </p:nvSpPr>
        <p:spPr bwMode="auto">
          <a:xfrm>
            <a:off x="3463926" y="1587501"/>
            <a:ext cx="1617663" cy="639763"/>
          </a:xfrm>
          <a:prstGeom prst="ellipse">
            <a:avLst/>
          </a:prstGeom>
          <a:solidFill>
            <a:schemeClr val="tx2">
              <a:lumMod val="20000"/>
              <a:lumOff val="80000"/>
            </a:schemeClr>
          </a:solidFill>
          <a:ln w="9525">
            <a:solidFill>
              <a:srgbClr val="000000"/>
            </a:solidFill>
            <a:round/>
            <a:headEnd/>
            <a:tailEnd/>
          </a:ln>
        </p:spPr>
        <p:txBody>
          <a:bodyPr/>
          <a:lstStyle/>
          <a:p>
            <a:pPr algn="ctr" eaLnBrk="0" hangingPunct="0" rtl="0">
              <a:defRPr/>
            </a:pPr>
            <a:r>
              <a:rPr lang="en-US" sz="1400" b="1" dirty="0">
                <a:latin typeface="Arial" charset="0"/>
              </a:rPr>
              <a:t>Tugas pengguna</a:t>
            </a:r>
            <a:endParaRPr lang="en-US" sz="1400" b="1" dirty="0">
              <a:latin typeface="Arial" charset="0"/>
            </a:endParaRPr>
          </a:p>
        </p:txBody>
      </p:sp>
      <p:sp>
        <p:nvSpPr>
          <p:cNvPr id="9223" name="Oval 6"/>
          <p:cNvSpPr>
            <a:spLocks noChangeArrowheads="1"/>
          </p:cNvSpPr>
          <p:nvPr/>
        </p:nvSpPr>
        <p:spPr bwMode="auto">
          <a:xfrm>
            <a:off x="3463926" y="2867026"/>
            <a:ext cx="1617663" cy="638175"/>
          </a:xfrm>
          <a:prstGeom prst="ellipse">
            <a:avLst/>
          </a:prstGeom>
          <a:solidFill>
            <a:srgbClr val="C6D9F1"/>
          </a:solidFill>
          <a:ln w="95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 Kebutuhan info</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4" name="AutoShape 7"/>
          <p:cNvSpPr>
            <a:spLocks noChangeArrowheads="1"/>
          </p:cNvSpPr>
          <p:nvPr/>
        </p:nvSpPr>
        <p:spPr bwMode="auto">
          <a:xfrm>
            <a:off x="3463926" y="4038600"/>
            <a:ext cx="1617663" cy="641350"/>
          </a:xfrm>
          <a:prstGeom prst="flowChartManualInput">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Pertanyaan</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5" name="Line 9"/>
          <p:cNvSpPr>
            <a:spLocks noChangeShapeType="1"/>
          </p:cNvSpPr>
          <p:nvPr/>
        </p:nvSpPr>
        <p:spPr bwMode="auto">
          <a:xfrm flipH="1">
            <a:off x="4267201" y="2227264"/>
            <a:ext cx="4763" cy="6683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0" algn="l"/>
            <a:endParaRPr lang="en-US"/>
          </a:p>
        </p:txBody>
      </p:sp>
      <p:sp>
        <p:nvSpPr>
          <p:cNvPr id="9226" name="Line 11"/>
          <p:cNvSpPr>
            <a:spLocks noChangeShapeType="1"/>
          </p:cNvSpPr>
          <p:nvPr/>
        </p:nvSpPr>
        <p:spPr bwMode="auto">
          <a:xfrm>
            <a:off x="4267200" y="3505200"/>
            <a:ext cx="0" cy="641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0" algn="l"/>
            <a:endParaRPr lang="en-US"/>
          </a:p>
        </p:txBody>
      </p:sp>
      <p:sp>
        <p:nvSpPr>
          <p:cNvPr id="9227" name="AutoShape 12"/>
          <p:cNvSpPr>
            <a:spLocks noChangeArrowheads="1"/>
          </p:cNvSpPr>
          <p:nvPr/>
        </p:nvSpPr>
        <p:spPr bwMode="auto">
          <a:xfrm>
            <a:off x="4759326" y="6049963"/>
            <a:ext cx="1617663" cy="639762"/>
          </a:xfrm>
          <a:prstGeom prst="flowChartTerminator">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Hasil</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8" name="AutoShape 13"/>
          <p:cNvSpPr>
            <a:spLocks noChangeArrowheads="1"/>
          </p:cNvSpPr>
          <p:nvPr/>
        </p:nvSpPr>
        <p:spPr bwMode="auto">
          <a:xfrm>
            <a:off x="4759326" y="5160963"/>
            <a:ext cx="1617663" cy="639762"/>
          </a:xfrm>
          <a:prstGeom prst="flowChartProcess">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Cari</a:t>
            </a:r>
          </a:p>
          <a:p>
            <a:pPr algn="ctr" eaLnBrk="0" hangingPunct="0" rtl="0"/>
            <a:r>
              <a:rPr lang="en-US" altLang="en-US" sz="1400" b="1">
                <a:latin typeface="Arial" panose="020B0604020202020204" pitchFamily="34" charset="0"/>
              </a:rPr>
              <a:t>mesin</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9" name="Oval 14"/>
          <p:cNvSpPr>
            <a:spLocks noChangeArrowheads="1"/>
          </p:cNvSpPr>
          <p:nvPr/>
        </p:nvSpPr>
        <p:spPr bwMode="auto">
          <a:xfrm>
            <a:off x="1782764" y="6049963"/>
            <a:ext cx="1722437" cy="639762"/>
          </a:xfrm>
          <a:prstGeom prst="ellipse">
            <a:avLst/>
          </a:prstGeom>
          <a:solidFill>
            <a:srgbClr val="C6D9F1"/>
          </a:solidFill>
          <a:ln w="95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rtl="0"/>
            <a:r>
              <a:rPr lang="en-US" altLang="en-US" sz="1400" b="1">
                <a:latin typeface="Arial" panose="020B0604020202020204" pitchFamily="34" charset="0"/>
              </a:rPr>
              <a:t>Pertanyaan</a:t>
            </a:r>
            <a:br>
              <a:rPr lang="en-US" altLang="en-US" sz="1400" b="1">
                <a:latin typeface="Arial" panose="020B0604020202020204" pitchFamily="34" charset="0"/>
              </a:rPr>
            </a:br>
            <a:r>
              <a:rPr lang="en-US" altLang="en-US" sz="1400" b="1">
                <a:latin typeface="Arial" panose="020B0604020202020204" pitchFamily="34" charset="0"/>
              </a:rPr>
              <a:t>perbaikan </a:t>
            </a:r>
          </a:p>
        </p:txBody>
      </p:sp>
      <p:sp>
        <p:nvSpPr>
          <p:cNvPr id="9230" name="Line 15"/>
          <p:cNvSpPr>
            <a:spLocks noChangeShapeType="1"/>
          </p:cNvSpPr>
          <p:nvPr/>
        </p:nvSpPr>
        <p:spPr bwMode="auto">
          <a:xfrm>
            <a:off x="4343401" y="4724401"/>
            <a:ext cx="1222375" cy="4365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0" algn="l"/>
            <a:endParaRPr lang="en-US"/>
          </a:p>
        </p:txBody>
      </p:sp>
      <p:sp>
        <p:nvSpPr>
          <p:cNvPr id="9231" name="Line 16"/>
          <p:cNvSpPr>
            <a:spLocks noChangeShapeType="1"/>
          </p:cNvSpPr>
          <p:nvPr/>
        </p:nvSpPr>
        <p:spPr bwMode="auto">
          <a:xfrm flipH="1" flipV="1">
            <a:off x="6365876" y="5535614"/>
            <a:ext cx="1482725" cy="6064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0" algn="l"/>
            <a:endParaRPr lang="en-US"/>
          </a:p>
        </p:txBody>
      </p:sp>
      <p:sp>
        <p:nvSpPr>
          <p:cNvPr id="9232" name="Line 17"/>
          <p:cNvSpPr>
            <a:spLocks noChangeShapeType="1"/>
          </p:cNvSpPr>
          <p:nvPr/>
        </p:nvSpPr>
        <p:spPr bwMode="auto">
          <a:xfrm flipH="1">
            <a:off x="3505201" y="6359526"/>
            <a:ext cx="1254125" cy="11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rtl="0" algn="l"/>
            <a:endParaRPr lang="en-US"/>
          </a:p>
        </p:txBody>
      </p:sp>
      <p:sp>
        <p:nvSpPr>
          <p:cNvPr id="9233" name="Line 18"/>
          <p:cNvSpPr>
            <a:spLocks noChangeShapeType="1"/>
          </p:cNvSpPr>
          <p:nvPr/>
        </p:nvSpPr>
        <p:spPr bwMode="auto">
          <a:xfrm flipV="1">
            <a:off x="2570164" y="4495801"/>
            <a:ext cx="20637" cy="1554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rtl="0" algn="l"/>
            <a:endParaRPr lang="en-US"/>
          </a:p>
        </p:txBody>
      </p:sp>
      <p:sp>
        <p:nvSpPr>
          <p:cNvPr id="9234" name="Line 19"/>
          <p:cNvSpPr>
            <a:spLocks noChangeShapeType="1"/>
          </p:cNvSpPr>
          <p:nvPr/>
        </p:nvSpPr>
        <p:spPr bwMode="auto">
          <a:xfrm>
            <a:off x="2590800" y="4495800"/>
            <a:ext cx="762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rtl="0" algn="l"/>
            <a:endParaRPr lang="en-US"/>
          </a:p>
        </p:txBody>
      </p:sp>
      <p:sp>
        <p:nvSpPr>
          <p:cNvPr id="9235" name="Line 20"/>
          <p:cNvSpPr>
            <a:spLocks noChangeShapeType="1"/>
          </p:cNvSpPr>
          <p:nvPr/>
        </p:nvSpPr>
        <p:spPr bwMode="auto">
          <a:xfrm>
            <a:off x="5562600" y="5802314"/>
            <a:ext cx="0" cy="2381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rtl="0" algn="l"/>
            <a:endParaRPr lang="en-US"/>
          </a:p>
        </p:txBody>
      </p:sp>
      <p:sp>
        <p:nvSpPr>
          <p:cNvPr id="1054741" name="Text Box 21"/>
          <p:cNvSpPr txBox="1">
            <a:spLocks noChangeArrowheads="1"/>
          </p:cNvSpPr>
          <p:nvPr/>
        </p:nvSpPr>
        <p:spPr bwMode="auto">
          <a:xfrm>
            <a:off x="6931026" y="1557339"/>
            <a:ext cx="2951163" cy="701675"/>
          </a:xfrm>
          <a:prstGeom prst="rect">
            <a:avLst/>
          </a:prstGeom>
          <a:solidFill>
            <a:schemeClr val="accent6">
              <a:lumMod val="60000"/>
              <a:lumOff val="40000"/>
            </a:schemeClr>
          </a:solidFill>
          <a:ln w="9525">
            <a:noFill/>
            <a:miter lim="800000"/>
            <a:headEnd/>
            <a:tailEnd/>
          </a:ln>
          <a:effec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rtl="0" algn="l">
              <a:spcBef>
                <a:spcPct val="50000"/>
              </a:spcBef>
              <a:buClr>
                <a:schemeClr val="folHlink"/>
              </a:buClr>
              <a:buSzPct val="75000"/>
              <a:defRPr/>
            </a:pPr>
            <a:r>
              <a:rPr kumimoji="1" lang="en-US" sz="2000" dirty="0">
                <a:solidFill>
                  <a:schemeClr val="tx2"/>
                </a:solidFill>
                <a:latin typeface="Times New Roman" charset="0"/>
              </a:rPr>
              <a:t>Singkirkan tikus dengan cara yang benar secara politis</a:t>
            </a:r>
            <a:endParaRPr kumimoji="1" lang="en-US" sz="2000" dirty="0">
              <a:solidFill>
                <a:schemeClr val="tx2"/>
              </a:solidFill>
              <a:effectLst>
                <a:outerShdw blurRad="38100" dist="38100" dir="2700000" algn="tl">
                  <a:srgbClr val="000000"/>
                </a:outerShdw>
              </a:effectLst>
              <a:latin typeface="Times New Roman" charset="0"/>
            </a:endParaRPr>
          </a:p>
        </p:txBody>
      </p:sp>
      <p:sp>
        <p:nvSpPr>
          <p:cNvPr id="28694" name="Text Box 22"/>
          <p:cNvSpPr txBox="1">
            <a:spLocks noChangeArrowheads="1"/>
          </p:cNvSpPr>
          <p:nvPr/>
        </p:nvSpPr>
        <p:spPr bwMode="auto">
          <a:xfrm>
            <a:off x="6934201" y="2849564"/>
            <a:ext cx="2824163" cy="579437"/>
          </a:xfrm>
          <a:prstGeom prst="rect">
            <a:avLst/>
          </a:prstGeom>
          <a:solidFill>
            <a:srgbClr val="FAC0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rtl="0" algn="l">
              <a:lnSpc>
                <a:spcPct val="70000"/>
              </a:lnSpc>
              <a:spcBef>
                <a:spcPct val="50000"/>
              </a:spcBef>
              <a:buClr>
                <a:schemeClr val="folHlink"/>
              </a:buClr>
              <a:buSzPct val="75000"/>
              <a:buFont typeface="Comic Sans MS" panose="030F0702030302020204" pitchFamily="66" charset="0"/>
              <a:buNone/>
            </a:pPr>
            <a:r>
              <a:rPr kumimoji="1" lang="en-US" altLang="en-US" sz="2000">
                <a:solidFill>
                  <a:schemeClr val="tx2"/>
                </a:solidFill>
                <a:latin typeface="Times New Roman" panose="02020603050405020304" pitchFamily="18" charset="0"/>
                <a:ea typeface="ＭＳ Ｐゴシック" panose="020B0600070205080204" pitchFamily="34" charset="-128"/>
                <a:cs typeface="Arial Unicode MS" pitchFamily="34" charset="-128"/>
              </a:rPr>
              <a:t>Info tentang menghapus tikus</a:t>
            </a:r>
          </a:p>
          <a:p>
            <a:pPr eaLnBrk="0" hangingPunct="0" rtl="0" algn="l">
              <a:lnSpc>
                <a:spcPct val="40000"/>
              </a:lnSpc>
              <a:spcBef>
                <a:spcPct val="50000"/>
              </a:spcBef>
              <a:buClr>
                <a:schemeClr val="folHlink"/>
              </a:buClr>
              <a:buSzPct val="75000"/>
              <a:buFont typeface="Comic Sans MS" panose="030F0702030302020204" pitchFamily="66" charset="0"/>
              <a:buNone/>
            </a:pPr>
            <a:r>
              <a:rPr kumimoji="1" lang="en-US" altLang="en-US" sz="2000">
                <a:solidFill>
                  <a:schemeClr val="tx2"/>
                </a:solidFill>
                <a:latin typeface="Times New Roman" panose="02020603050405020304" pitchFamily="18" charset="0"/>
                <a:ea typeface="ＭＳ Ｐゴシック" panose="020B0600070205080204" pitchFamily="34" charset="-128"/>
                <a:cs typeface="Arial Unicode MS" pitchFamily="34" charset="-128"/>
              </a:rPr>
              <a:t>tanpa membunuh mereka </a:t>
            </a:r>
          </a:p>
        </p:txBody>
      </p:sp>
      <p:sp>
        <p:nvSpPr>
          <p:cNvPr id="28698" name="Line 26"/>
          <p:cNvSpPr>
            <a:spLocks noChangeShapeType="1"/>
          </p:cNvSpPr>
          <p:nvPr/>
        </p:nvSpPr>
        <p:spPr bwMode="auto">
          <a:xfrm flipH="1">
            <a:off x="8305800" y="23622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rtl="0" algn="l"/>
            <a:endParaRPr lang="en-US"/>
          </a:p>
        </p:txBody>
      </p:sp>
      <p:sp>
        <p:nvSpPr>
          <p:cNvPr id="28699" name="Line 27"/>
          <p:cNvSpPr>
            <a:spLocks noChangeShapeType="1"/>
          </p:cNvSpPr>
          <p:nvPr/>
        </p:nvSpPr>
        <p:spPr bwMode="auto">
          <a:xfrm>
            <a:off x="8305800" y="3429000"/>
            <a:ext cx="0" cy="762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rtl="0" algn="l"/>
            <a:endParaRPr lang="en-US"/>
          </a:p>
        </p:txBody>
      </p:sp>
      <p:cxnSp>
        <p:nvCxnSpPr>
          <p:cNvPr id="9240" name="AutoShape 29"/>
          <p:cNvCxnSpPr>
            <a:cxnSpLocks noChangeShapeType="1"/>
          </p:cNvCxnSpPr>
          <p:nvPr/>
        </p:nvCxnSpPr>
        <p:spPr bwMode="auto">
          <a:xfrm flipH="1">
            <a:off x="4398964" y="2357438"/>
            <a:ext cx="250825"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grpSp>
        <p:nvGrpSpPr>
          <p:cNvPr id="2" name="Group 30"/>
          <p:cNvGrpSpPr>
            <a:grpSpLocks/>
          </p:cNvGrpSpPr>
          <p:nvPr/>
        </p:nvGrpSpPr>
        <p:grpSpPr bwMode="auto">
          <a:xfrm>
            <a:off x="4343400" y="2373314"/>
            <a:ext cx="3951288" cy="369887"/>
            <a:chOff x="1776" y="1102"/>
            <a:chExt cx="2489" cy="233"/>
          </a:xfrm>
        </p:grpSpPr>
        <p:sp>
          <p:nvSpPr>
            <p:cNvPr id="9247" name="Text Box 31"/>
            <p:cNvSpPr txBox="1">
              <a:spLocks noChangeArrowheads="1"/>
            </p:cNvSpPr>
            <p:nvPr/>
          </p:nvSpPr>
          <p:spPr bwMode="auto">
            <a:xfrm>
              <a:off x="2277" y="1102"/>
              <a:ext cx="1127" cy="233"/>
            </a:xfrm>
            <a:prstGeom prst="rect">
              <a:avLst/>
            </a:prstGeom>
            <a:solidFill>
              <a:srgbClr val="88F29C"/>
            </a:solidFill>
            <a:ln w="28575">
              <a:solidFill>
                <a:srgbClr val="980000"/>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rtl="0" algn="l">
                <a:spcBef>
                  <a:spcPct val="20000"/>
                </a:spcBef>
                <a:buClr>
                  <a:schemeClr val="folHlink"/>
                </a:buClr>
                <a:buSzPct val="75000"/>
                <a:buFont typeface="Comic Sans MS" panose="030F0702030302020204" pitchFamily="66" charset="0"/>
                <a:buNone/>
              </a:pPr>
              <a:r>
                <a:rPr kumimoji="1" lang="en-US" altLang="en-US">
                  <a:solidFill>
                    <a:srgbClr val="980000"/>
                  </a:solidFill>
                  <a:latin typeface="Arial" panose="020B0604020202020204" pitchFamily="34" charset="0"/>
                  <a:ea typeface="ＭＳ Ｐゴシック" panose="020B0600070205080204" pitchFamily="34" charset="-128"/>
                  <a:cs typeface="Arial Unicode MS" pitchFamily="34" charset="-128"/>
                </a:rPr>
                <a:t>Kesalahpahaman?</a:t>
              </a:r>
              <a:endParaRPr kumimoji="1" lang="en-US" altLang="en-US" sz="2800">
                <a:solidFill>
                  <a:srgbClr val="980000"/>
                </a:solidFill>
                <a:latin typeface="Arial" panose="020B0604020202020204" pitchFamily="34" charset="0"/>
                <a:ea typeface="ＭＳ Ｐゴシック" panose="020B0600070205080204" pitchFamily="34" charset="-128"/>
                <a:cs typeface="Arial Unicode MS" pitchFamily="34" charset="-128"/>
              </a:endParaRPr>
            </a:p>
          </p:txBody>
        </p:sp>
        <p:cxnSp>
          <p:nvCxnSpPr>
            <p:cNvPr id="9248" name="AutoShape 32"/>
            <p:cNvCxnSpPr>
              <a:cxnSpLocks noChangeShapeType="1"/>
              <a:stCxn id="9247" idx="1"/>
            </p:cNvCxnSpPr>
            <p:nvPr/>
          </p:nvCxnSpPr>
          <p:spPr bwMode="auto">
            <a:xfrm flipH="1" flipV="1">
              <a:off x="1776" y="1191"/>
              <a:ext cx="501" cy="28"/>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cxnSp>
          <p:nvCxnSpPr>
            <p:cNvPr id="9249" name="AutoShape 33"/>
            <p:cNvCxnSpPr>
              <a:cxnSpLocks noChangeShapeType="1"/>
              <a:stCxn id="9247" idx="3"/>
            </p:cNvCxnSpPr>
            <p:nvPr/>
          </p:nvCxnSpPr>
          <p:spPr bwMode="auto">
            <a:xfrm>
              <a:off x="3404" y="1218"/>
              <a:ext cx="861" cy="4"/>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38"/>
          <p:cNvGrpSpPr>
            <a:grpSpLocks/>
          </p:cNvGrpSpPr>
          <p:nvPr/>
        </p:nvGrpSpPr>
        <p:grpSpPr bwMode="auto">
          <a:xfrm>
            <a:off x="4343400" y="3505200"/>
            <a:ext cx="3970338" cy="369888"/>
            <a:chOff x="1776" y="2161"/>
            <a:chExt cx="2501" cy="233"/>
          </a:xfrm>
        </p:grpSpPr>
        <p:sp>
          <p:nvSpPr>
            <p:cNvPr id="9244" name="Text Box 39"/>
            <p:cNvSpPr txBox="1">
              <a:spLocks noChangeArrowheads="1"/>
            </p:cNvSpPr>
            <p:nvPr/>
          </p:nvSpPr>
          <p:spPr bwMode="auto">
            <a:xfrm>
              <a:off x="2278" y="2161"/>
              <a:ext cx="1143" cy="233"/>
            </a:xfrm>
            <a:prstGeom prst="rect">
              <a:avLst/>
            </a:prstGeom>
            <a:solidFill>
              <a:srgbClr val="88F29C"/>
            </a:solidFill>
            <a:ln w="28575">
              <a:solidFill>
                <a:srgbClr val="980000"/>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rtl="0" algn="l">
                <a:spcBef>
                  <a:spcPct val="20000"/>
                </a:spcBef>
                <a:buClr>
                  <a:schemeClr val="folHlink"/>
                </a:buClr>
                <a:buSzPct val="75000"/>
                <a:buFont typeface="Comic Sans MS" panose="030F0702030302020204" pitchFamily="66" charset="0"/>
                <a:buNone/>
              </a:pPr>
              <a:r>
                <a:rPr kumimoji="1" lang="en-US" altLang="en-US">
                  <a:solidFill>
                    <a:srgbClr val="980000"/>
                  </a:solidFill>
                  <a:latin typeface="Arial" panose="020B0604020202020204" pitchFamily="34" charset="0"/>
                  <a:ea typeface="ＭＳ Ｐゴシック" panose="020B0600070205080204" pitchFamily="34" charset="-128"/>
                  <a:cs typeface="Arial Unicode MS" pitchFamily="34" charset="-128"/>
                </a:rPr>
                <a:t>Salah formulasi?</a:t>
              </a:r>
              <a:endParaRPr kumimoji="1" lang="en-US" altLang="en-US" sz="2800">
                <a:solidFill>
                  <a:srgbClr val="980000"/>
                </a:solidFill>
                <a:latin typeface="Arial" panose="020B0604020202020204" pitchFamily="34" charset="0"/>
                <a:ea typeface="ＭＳ Ｐゴシック" panose="020B0600070205080204" pitchFamily="34" charset="-128"/>
                <a:cs typeface="Arial Unicode MS" pitchFamily="34" charset="-128"/>
              </a:endParaRPr>
            </a:p>
          </p:txBody>
        </p:sp>
        <p:cxnSp>
          <p:nvCxnSpPr>
            <p:cNvPr id="9245" name="AutoShape 40"/>
            <p:cNvCxnSpPr>
              <a:cxnSpLocks noChangeShapeType="1"/>
              <a:stCxn id="9244" idx="1"/>
            </p:cNvCxnSpPr>
            <p:nvPr/>
          </p:nvCxnSpPr>
          <p:spPr bwMode="auto">
            <a:xfrm flipH="1">
              <a:off x="1776" y="2278"/>
              <a:ext cx="502" cy="27"/>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cxnSp>
          <p:nvCxnSpPr>
            <p:cNvPr id="9246" name="AutoShape 41"/>
            <p:cNvCxnSpPr>
              <a:cxnSpLocks noChangeShapeType="1"/>
            </p:cNvCxnSpPr>
            <p:nvPr/>
          </p:nvCxnSpPr>
          <p:spPr bwMode="auto">
            <a:xfrm flipV="1">
              <a:off x="3400" y="2281"/>
              <a:ext cx="877" cy="5"/>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grpSp>
      <p:sp>
        <p:nvSpPr>
          <p:cNvPr id="6" name="Rounded Rectangle 5"/>
          <p:cNvSpPr/>
          <p:nvPr/>
        </p:nvSpPr>
        <p:spPr>
          <a:xfrm>
            <a:off x="9525000" y="4267200"/>
            <a:ext cx="838200" cy="381000"/>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rtl="0">
              <a:defRPr/>
            </a:pPr>
            <a:r>
              <a:rPr lang="en-US" dirty="0"/>
              <a:t>Cari</a:t>
            </a:r>
            <a:endParaRPr lang="en-US" dirty="0"/>
          </a:p>
        </p:txBody>
      </p:sp>
    </p:spTree>
    <p:extLst>
      <p:ext uri="{BB962C8B-B14F-4D97-AF65-F5344CB8AC3E}">
        <p14:creationId xmlns:p14="http://schemas.microsoft.com/office/powerpoint/2010/main" val="27988399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41"/>
                                        </p:tgtEl>
                                        <p:attrNameLst>
                                          <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94"/>
                                        </p:tgtEl>
                                        <p:attrNameLst>
                                          <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98"/>
                                        </p:tgtEl>
                                        <p:attrNameLst>
                                          <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99"/>
                                        </p:tgtEl>
                                        <p:attrNameLst>
                                          <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
                                        </p:attrNameLst>
                                      </p:cBhvr>
                                      <p:to>
                                        <p:strVal val="visible"/>
                                      </p:to>
                                    </p:set>
                                    <p:anim calcmode="lin" valueType="num">
                                      <p:cBhvr additive="base">
                                        <p:cTn id="21" dur="500" fill="hold"/>
                                        <p:tgtEl>
                                          <p:spTgt spid="2"/>
                                        </p:tgtEl>
                                        <p:attrNameLst>
                                          <p:attrName/>
                                        </p:attrNameLst>
                                      </p:cBhvr>
                                      <p:tavLst>
                                        <p:tav tm="0">
                                          <p:val>
                                            <p:strVal val="1+#ppt_w/2"/>
                                          </p:val>
                                        </p:tav>
                                        <p:tav tm="100000">
                                          <p:val>
                                            <p:strVal val="#ppt_x"/>
                                          </p:val>
                                        </p:tav>
                                      </p:tavLst>
                                    </p:anim>
                                    <p:anim calcmode="lin" valueType="num">
                                      <p:cBhvr additive="base">
                                        <p:cTn id="22" dur="500" fill="hold"/>
                                        <p:tgtEl>
                                          <p:spTgt spid="2"/>
                                        </p:tgtEl>
                                        <p:attrNameLst>
                                          <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
                                        </p:attrNameLst>
                                      </p:cBhvr>
                                      <p:to>
                                        <p:strVal val="visible"/>
                                      </p:to>
                                    </p:set>
                                    <p:anim calcmode="lin" valueType="num">
                                      <p:cBhvr additive="base">
                                        <p:cTn id="26" dur="500" fill="hold"/>
                                        <p:tgtEl>
                                          <p:spTgt spid="4"/>
                                        </p:tgtEl>
                                        <p:attrNameLst>
                                          <p:attrName/>
                                        </p:attrNameLst>
                                      </p:cBhvr>
                                      <p:tavLst>
                                        <p:tav tm="0">
                                          <p:val>
                                            <p:strVal val="1+#ppt_w/2"/>
                                          </p:val>
                                        </p:tav>
                                        <p:tav tm="100000">
                                          <p:val>
                                            <p:strVal val="#ppt_x"/>
                                          </p:val>
                                        </p:tav>
                                      </p:tavLst>
                                    </p:anim>
                                    <p:anim calcmode="lin" valueType="num">
                                      <p:cBhvr additive="base">
                                        <p:cTn id="27" dur="500" fill="hold"/>
                                        <p:tgtEl>
                                          <p:spTgt spid="4"/>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54741" grpId="0" animBg="1"/>
      <p:bldP spid="2869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endParaRPr lang="en-US"/>
          </a:p>
        </p:txBody>
      </p:sp>
      <p:pic>
        <p:nvPicPr>
          <p:cNvPr id="3" name="Picture 2"/>
          <p:cNvPicPr>
            <a:picLocks noChangeAspect="1"/>
          </p:cNvPicPr>
          <p:nvPr/>
        </p:nvPicPr>
        <p:blipFill>
          <a:blip r:embed="rId2"/>
          <a:stretch>
            <a:fillRect/>
          </a:stretch>
        </p:blipFill>
        <p:spPr>
          <a:xfrm>
            <a:off x="0" y="1"/>
            <a:ext cx="11918731" cy="6653212"/>
          </a:xfrm>
          <a:prstGeom prst="rect">
            <a:avLst/>
          </a:prstGeom>
        </p:spPr>
      </p:pic>
    </p:spTree>
    <p:extLst>
      <p:ext uri="{BB962C8B-B14F-4D97-AF65-F5344CB8AC3E}">
        <p14:creationId xmlns:p14="http://schemas.microsoft.com/office/powerpoint/2010/main" val="422991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rtl="0" algn="l"/>
            <a:r>
              <a:rPr lang="en-US" altLang="en-US" smtClean="0">
                <a:ea typeface="ＭＳ Ｐゴシック" panose="020B0600070205080204" pitchFamily="34" charset="-128"/>
              </a:rPr>
              <a:t>Seberapa baik dokumen yang diambil?</a:t>
            </a:r>
          </a:p>
        </p:txBody>
      </p:sp>
      <p:sp>
        <p:nvSpPr>
          <p:cNvPr id="29699" name="Content Placeholder 2"/>
          <p:cNvSpPr>
            <a:spLocks noGrp="1"/>
          </p:cNvSpPr>
          <p:nvPr>
            <p:ph idx="1"/>
          </p:nvPr>
        </p:nvSpPr>
        <p:spPr/>
        <p:txBody>
          <a:bodyPr rtlCol="0">
            <a:normAutofit/>
          </a:bodyPr>
          <a:lstStyle/>
          <a:p>
            <a:pPr rtl="0" algn="l">
              <a:buFont typeface="Wingdings" charset="2"/>
              <a:buChar char="§"/>
              <a:defRPr/>
            </a:pPr>
            <a:r>
              <a:rPr lang="en-US" i="1" dirty="0">
                <a:solidFill>
                  <a:schemeClr val="accent5"/>
                </a:solidFill>
                <a:ea typeface="ＭＳ Ｐゴシック" charset="-128"/>
                <a:cs typeface="ＭＳ Ｐゴシック" charset="-128"/>
              </a:rPr>
              <a:t>Presisi </a:t>
            </a:r>
            <a:r>
              <a:rPr lang="en-US" dirty="0">
                <a:ea typeface="ＭＳ Ｐゴシック" charset="-128"/>
                <a:cs typeface="ＭＳ Ｐゴシック" charset="-128"/>
              </a:rPr>
              <a:t>: Bagian dari dokumen yang diambil yang relevan dengan </a:t>
            </a:r>
            <a:r>
              <a:rPr lang="en-US" dirty="0" smtClean="0">
                <a:ea typeface="ＭＳ Ｐゴシック" charset="-128"/>
                <a:cs typeface="ＭＳ Ｐゴシック" charset="-128"/>
              </a:rPr>
              <a:t>pengguna </a:t>
            </a:r>
            <a:r>
              <a:rPr lang="en-US" dirty="0">
                <a:solidFill>
                  <a:schemeClr val="accent2"/>
                </a:solidFill>
                <a:ea typeface="ＭＳ Ｐゴシック" charset="-128"/>
                <a:cs typeface="ＭＳ Ｐゴシック" charset="-128"/>
              </a:rPr>
              <a:t>kebutuhan informasi</a:t>
            </a:r>
          </a:p>
          <a:p>
            <a:pPr rtl="0" algn="l">
              <a:buFont typeface="Wingdings" charset="2"/>
              <a:buChar char="§"/>
              <a:defRPr/>
            </a:pPr>
            <a:r>
              <a:rPr lang="en-US" i="1" dirty="0">
                <a:solidFill>
                  <a:srgbClr val="139CB7"/>
                </a:solidFill>
                <a:ea typeface="ＭＳ Ｐゴシック" charset="-128"/>
                <a:cs typeface="ＭＳ Ｐゴシック" charset="-128"/>
              </a:rPr>
              <a:t>Penarikan</a:t>
            </a:r>
            <a:r>
              <a:rPr lang="en-US" dirty="0">
                <a:solidFill>
                  <a:srgbClr val="139CB7"/>
                </a:solidFill>
                <a:ea typeface="ＭＳ Ｐゴシック" charset="-128"/>
                <a:cs typeface="ＭＳ Ｐゴシック" charset="-128"/>
              </a:rPr>
              <a:t> </a:t>
            </a:r>
            <a:r>
              <a:rPr lang="en-US" dirty="0">
                <a:ea typeface="ＭＳ Ｐゴシック" charset="-128"/>
                <a:cs typeface="ＭＳ Ｐゴシック" charset="-128"/>
              </a:rPr>
              <a:t>: Bagian dari dokumen yang relevan dalam koleksi yang </a:t>
            </a:r>
            <a:r>
              <a:rPr lang="en-US" dirty="0" smtClean="0">
                <a:ea typeface="ＭＳ Ｐゴシック" charset="-128"/>
                <a:cs typeface="ＭＳ Ｐゴシック" charset="-128"/>
              </a:rPr>
              <a:t>diambil</a:t>
            </a:r>
          </a:p>
          <a:p>
            <a:pPr rtl="0" algn="l">
              <a:buFont typeface="Wingdings" charset="2"/>
              <a:buChar char="§"/>
              <a:defRPr/>
            </a:pPr>
            <a:endParaRPr lang="en-US" dirty="0">
              <a:ea typeface="ＭＳ Ｐゴシック" charset="-128"/>
              <a:cs typeface="ＭＳ Ｐゴシック" charset="-128"/>
            </a:endParaRPr>
          </a:p>
          <a:p>
            <a:pPr lvl="1" rtl="0" algn="l">
              <a:buFont typeface="Wingdings" charset="2"/>
              <a:buChar char="§"/>
              <a:defRPr/>
            </a:pPr>
            <a:r>
              <a:rPr lang="en-US" dirty="0">
                <a:ea typeface="ＭＳ Ｐゴシック" charset="-128"/>
                <a:cs typeface="ＭＳ Ｐゴシック" charset="-128"/>
              </a:rPr>
              <a:t>Definisi dan pengukuran yang lebih tepat untuk </a:t>
            </a:r>
            <a:r>
              <a:rPr lang="en-US" dirty="0" smtClean="0">
                <a:ea typeface="ＭＳ Ｐゴシック" charset="-128"/>
                <a:cs typeface="ＭＳ Ｐゴシック" charset="-128"/>
              </a:rPr>
              <a:t>ikuti nanti</a:t>
            </a:r>
            <a:endParaRPr lang="en-US" dirty="0">
              <a:ea typeface="ＭＳ Ｐゴシック" charset="-128"/>
              <a:cs typeface="ＭＳ Ｐゴシック" charset="-128"/>
            </a:endParaRP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94EC447-74EF-40D7-8254-D01128AC3F14}" type="slidenum">
              <a:rPr lang="en-US" altLang="en-US">
                <a:solidFill>
                  <a:srgbClr val="898989"/>
                </a:solidFill>
                <a:ea typeface="ＭＳ Ｐゴシック" panose="020B0600070205080204" pitchFamily="34" charset="-128"/>
                <a:cs typeface="Arial Unicode MS" pitchFamily="34" charset="-128"/>
              </a:rPr>
              <a:pPr rtl="0" algn="l"/>
              <a:t>13</a:t>
            </a:fld>
            <a:endParaRPr lang="en-US" altLang="en-US">
              <a:solidFill>
                <a:srgbClr val="898989"/>
              </a:solidFill>
              <a:ea typeface="ＭＳ Ｐゴシック" panose="020B0600070205080204" pitchFamily="34" charset="-128"/>
              <a:cs typeface="Arial Unicode MS" pitchFamily="34" charset="-128"/>
            </a:endParaRPr>
          </a:p>
        </p:txBody>
      </p:sp>
      <p:sp>
        <p:nvSpPr>
          <p:cNvPr id="10245" name="TextBox 4"/>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rtl="0" algn="l"/>
            <a:r>
              <a:rPr lang="en-US" altLang="en-US" sz="1600">
                <a:solidFill>
                  <a:srgbClr val="FBFCFF"/>
                </a:solidFill>
                <a:latin typeface="Lucida Sans" panose="020B0602040502020204" pitchFamily="34" charset="0"/>
                <a:ea typeface="ＭＳ Ｐゴシック" panose="020B0600070205080204" pitchFamily="34" charset="-128"/>
                <a:cs typeface="Arial Unicode MS" pitchFamily="34" charset="-128"/>
              </a:rPr>
              <a:t>Detik. 1.1</a:t>
            </a:r>
          </a:p>
        </p:txBody>
      </p:sp>
    </p:spTree>
    <p:extLst>
      <p:ext uri="{BB962C8B-B14F-4D97-AF65-F5344CB8AC3E}">
        <p14:creationId xmlns:p14="http://schemas.microsoft.com/office/powerpoint/2010/main" val="700301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lgn="l"/>
            <a:r>
              <a:rPr lang="en-US" altLang="en-US"/>
              <a:t>EDUC 478</a:t>
            </a:r>
          </a:p>
        </p:txBody>
      </p:sp>
      <p:sp>
        <p:nvSpPr>
          <p:cNvPr id="5" name="Footer Placeholder 4"/>
          <p:cNvSpPr>
            <a:spLocks noGrp="1"/>
          </p:cNvSpPr>
          <p:nvPr>
            <p:ph type="ftr" sz="quarter" idx="11"/>
          </p:nvPr>
        </p:nvSpPr>
        <p:spPr/>
        <p:txBody>
          <a:bodyPr/>
          <a:lstStyle/>
          <a:p>
            <a:pPr rtl="0" algn="l"/>
            <a:r>
              <a:rPr lang="en-US" altLang="en-US"/>
              <a:t>Davina Pruitt-Mentle</a:t>
            </a:r>
            <a:endParaRPr lang="en-US" altLang="en-US" sz="1400"/>
          </a:p>
        </p:txBody>
      </p:sp>
      <p:sp>
        <p:nvSpPr>
          <p:cNvPr id="6" name="Slide Number Placeholder 5"/>
          <p:cNvSpPr>
            <a:spLocks noGrp="1"/>
          </p:cNvSpPr>
          <p:nvPr>
            <p:ph type="sldNum" sz="quarter" idx="12"/>
          </p:nvPr>
        </p:nvSpPr>
        <p:spPr/>
        <p:txBody>
          <a:bodyPr/>
          <a:lstStyle/>
          <a:p>
            <a:fld id="{02EB0A17-807C-4B69-8755-5D29C0EB7A99}" type="slidenum">
              <a:rPr lang="en-US" altLang="en-US"/>
              <a:pPr rtl="0" algn="l"/>
              <a:t>14</a:t>
            </a:fld>
            <a:endParaRPr lang="en-US" altLang="en-US"/>
          </a:p>
        </p:txBody>
      </p:sp>
      <p:sp>
        <p:nvSpPr>
          <p:cNvPr id="10242" name="Rectangle 2"/>
          <p:cNvSpPr>
            <a:spLocks noGrp="1" noChangeArrowheads="1"/>
          </p:cNvSpPr>
          <p:nvPr>
            <p:ph type="title"/>
          </p:nvPr>
        </p:nvSpPr>
        <p:spPr/>
        <p:txBody>
          <a:bodyPr/>
          <a:lstStyle/>
          <a:p>
            <a:pPr rtl="0" algn="l"/>
            <a:r>
              <a:rPr lang="en-US" altLang="en-US" dirty="0" smtClean="0"/>
              <a:t>Garis besar sebelum Ujian Tengah Semester</a:t>
            </a:r>
            <a:endParaRPr lang="en-US" altLang="en-US" dirty="0"/>
          </a:p>
        </p:txBody>
      </p:sp>
      <p:sp>
        <p:nvSpPr>
          <p:cNvPr id="10243" name="Rectangle 3"/>
          <p:cNvSpPr>
            <a:spLocks noGrp="1" noChangeArrowheads="1"/>
          </p:cNvSpPr>
          <p:nvPr>
            <p:ph type="body" idx="1"/>
          </p:nvPr>
        </p:nvSpPr>
        <p:spPr>
          <a:xfrm>
            <a:off x="2209800" y="2143259"/>
            <a:ext cx="7772400" cy="4876800"/>
          </a:xfrm>
        </p:spPr>
        <p:txBody>
          <a:bodyPr/>
          <a:lstStyle/>
          <a:p>
            <a:pPr rtl="0" algn="l"/>
            <a:r>
              <a:rPr lang="en-US" altLang="en-US" dirty="0" smtClean="0"/>
              <a:t>Cari </a:t>
            </a:r>
            <a:r>
              <a:rPr lang="en-US" altLang="en-US" dirty="0"/>
              <a:t>alat</a:t>
            </a:r>
          </a:p>
          <a:p>
            <a:pPr rtl="0" algn="l"/>
            <a:r>
              <a:rPr lang="en-US" altLang="en-US" dirty="0"/>
              <a:t>Mesin Pencari vs. Direktori Subjek</a:t>
            </a:r>
          </a:p>
          <a:p>
            <a:pPr rtl="0" algn="l"/>
            <a:r>
              <a:rPr lang="en-US" altLang="en-US" dirty="0"/>
              <a:t>Mesin Pencari Meta</a:t>
            </a:r>
          </a:p>
          <a:p>
            <a:pPr rtl="0" algn="l"/>
            <a:r>
              <a:rPr lang="en-US" altLang="en-US" dirty="0"/>
              <a:t>Langkah-langkah Pencarian</a:t>
            </a:r>
          </a:p>
          <a:p>
            <a:pPr rtl="0" algn="l"/>
            <a:r>
              <a:rPr lang="en-US" altLang="en-US" dirty="0"/>
              <a:t>Efektif </a:t>
            </a:r>
            <a:r>
              <a:rPr lang="en-US" altLang="en-US" dirty="0" smtClean="0"/>
              <a:t>Strategi</a:t>
            </a:r>
          </a:p>
          <a:p>
            <a:pPr rtl="0" algn="l"/>
            <a:r>
              <a:rPr lang="en-US" altLang="en-US" dirty="0" smtClean="0"/>
              <a:t>Logika Boolean</a:t>
            </a:r>
            <a:endParaRPr lang="en-US" altLang="en-US" dirty="0"/>
          </a:p>
          <a:p>
            <a:pPr rtl="0" algn="l"/>
            <a:r>
              <a:rPr lang="en-US" altLang="en-US" dirty="0"/>
              <a:t>Mempersempit atau memperluas pencarian?</a:t>
            </a:r>
          </a:p>
          <a:p>
            <a:pPr rtl="0" algn="l"/>
            <a:r>
              <a:rPr lang="en-US" altLang="en-US" dirty="0"/>
              <a:t>Karakter pengganti</a:t>
            </a:r>
          </a:p>
          <a:p>
            <a:pPr rtl="0" algn="l"/>
            <a:endParaRPr lang="en-US" altLang="en-US" dirty="0"/>
          </a:p>
        </p:txBody>
      </p:sp>
    </p:spTree>
    <p:extLst>
      <p:ext uri="{BB962C8B-B14F-4D97-AF65-F5344CB8AC3E}">
        <p14:creationId xmlns:p14="http://schemas.microsoft.com/office/powerpoint/2010/main" val="23735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endParaRPr lang="en-US"/>
          </a:p>
        </p:txBody>
      </p:sp>
      <p:sp>
        <p:nvSpPr>
          <p:cNvPr id="3" name="Content Placeholder 2"/>
          <p:cNvSpPr>
            <a:spLocks noGrp="1"/>
          </p:cNvSpPr>
          <p:nvPr>
            <p:ph idx="1"/>
          </p:nvPr>
        </p:nvSpPr>
        <p:spPr/>
        <p:txBody>
          <a:bodyPr/>
          <a:lstStyle/>
          <a:p>
            <a:pPr rtl="0" algn="l"/>
            <a:endParaRPr lang="en-US" dirty="0"/>
          </a:p>
        </p:txBody>
      </p:sp>
    </p:spTree>
    <p:extLst>
      <p:ext uri="{BB962C8B-B14F-4D97-AF65-F5344CB8AC3E}">
        <p14:creationId xmlns:p14="http://schemas.microsoft.com/office/powerpoint/2010/main" val="375022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smtClean="0"/>
              <a:t>Pencari informasi</a:t>
            </a:r>
            <a:endParaRPr lang="en-US" dirty="0"/>
          </a:p>
        </p:txBody>
      </p:sp>
      <p:sp>
        <p:nvSpPr>
          <p:cNvPr id="3" name="Content Placeholder 2"/>
          <p:cNvSpPr>
            <a:spLocks noGrp="1"/>
          </p:cNvSpPr>
          <p:nvPr>
            <p:ph idx="1"/>
          </p:nvPr>
        </p:nvSpPr>
        <p:spPr/>
        <p:txBody>
          <a:bodyPr/>
          <a:lstStyle/>
          <a:p>
            <a:pPr marL="0" indent="0" rtl="0" algn="l">
              <a:buNone/>
            </a:pPr>
            <a:r>
              <a:rPr lang="en-US" b="1" dirty="0"/>
              <a:t>Pencari informasi</a:t>
            </a:r>
            <a:r>
              <a:rPr lang="en-US" dirty="0"/>
              <a:t>adalah proses atau aktivitas untuk mendapatkan informasi baik dalam konteks manusia maupun teknologi. Pencarian informasi terkait dengan, tetapi berbeda dari,</a:t>
            </a:r>
            <a:r>
              <a:rPr lang="en-US" dirty="0">
                <a:hlinkClick r:id="rId2" tooltip="Information retrieval"/>
              </a:rPr>
              <a:t>pencarian informasi</a:t>
            </a:r>
            <a:r>
              <a:rPr lang="en-US" dirty="0"/>
              <a:t> (IR).</a:t>
            </a:r>
          </a:p>
        </p:txBody>
      </p:sp>
    </p:spTree>
    <p:extLst>
      <p:ext uri="{BB962C8B-B14F-4D97-AF65-F5344CB8AC3E}">
        <p14:creationId xmlns:p14="http://schemas.microsoft.com/office/powerpoint/2010/main" val="78137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smtClean="0"/>
              <a:t>Pencarian Informasi </a:t>
            </a:r>
            <a:endParaRPr lang="en-US" dirty="0"/>
          </a:p>
        </p:txBody>
      </p:sp>
      <p:sp>
        <p:nvSpPr>
          <p:cNvPr id="3" name="Content Placeholder 2"/>
          <p:cNvSpPr>
            <a:spLocks noGrp="1"/>
          </p:cNvSpPr>
          <p:nvPr>
            <p:ph idx="1"/>
          </p:nvPr>
        </p:nvSpPr>
        <p:spPr/>
        <p:txBody>
          <a:bodyPr/>
          <a:lstStyle/>
          <a:p>
            <a:pPr rtl="0" algn="l"/>
            <a:r>
              <a:rPr lang="en-US" dirty="0"/>
              <a:t>Suatu proses, yang dilakukan orang untuk menemukan atau mengambil secara spesifik </a:t>
            </a:r>
            <a:r>
              <a:rPr lang="en-US" b="1" dirty="0"/>
              <a:t>informasi</a:t>
            </a:r>
            <a:r>
              <a:rPr lang="en-US" dirty="0"/>
              <a:t> untuk bertemu </a:t>
            </a:r>
            <a:r>
              <a:rPr lang="en-US" b="1" dirty="0"/>
              <a:t>informasi</a:t>
            </a:r>
            <a:r>
              <a:rPr lang="en-US" dirty="0"/>
              <a:t> kebutuhan, biasanya, tetapi tidak selalu dengan bantuan mesin pencari atau lainnya </a:t>
            </a:r>
            <a:r>
              <a:rPr lang="en-US" b="1" dirty="0"/>
              <a:t>informasi</a:t>
            </a:r>
            <a:r>
              <a:rPr lang="en-US" dirty="0"/>
              <a:t> sistem pengambilan</a:t>
            </a:r>
          </a:p>
        </p:txBody>
      </p:sp>
    </p:spTree>
    <p:extLst>
      <p:ext uri="{BB962C8B-B14F-4D97-AF65-F5344CB8AC3E}">
        <p14:creationId xmlns:p14="http://schemas.microsoft.com/office/powerpoint/2010/main" val="417431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rtl="0" algn="l"/>
            <a:r>
              <a:rPr lang="en-US" altLang="en-US" dirty="0" smtClean="0">
                <a:ea typeface="ＭＳ Ｐゴシック" panose="020B0600070205080204" pitchFamily="34" charset="-128"/>
              </a:rPr>
              <a:t>Pencarian Informasi</a:t>
            </a:r>
          </a:p>
        </p:txBody>
      </p:sp>
      <p:sp>
        <p:nvSpPr>
          <p:cNvPr id="19459" name="Content Placeholder 2"/>
          <p:cNvSpPr>
            <a:spLocks noGrp="1"/>
          </p:cNvSpPr>
          <p:nvPr>
            <p:ph idx="1"/>
          </p:nvPr>
        </p:nvSpPr>
        <p:spPr/>
        <p:txBody>
          <a:bodyPr rtlCol="0">
            <a:normAutofit fontScale="85000" lnSpcReduction="20000"/>
          </a:bodyPr>
          <a:lstStyle/>
          <a:p>
            <a:pPr rtl="0" algn="l">
              <a:buClr>
                <a:srgbClr val="357E69"/>
              </a:buClr>
              <a:buFont typeface="Arial"/>
              <a:buChar char="•"/>
              <a:defRPr/>
            </a:pPr>
            <a:r>
              <a:rPr lang="en-US" b="1" dirty="0"/>
              <a:t>Pengambilan informasi</a:t>
            </a:r>
            <a:r>
              <a:rPr lang="en-US" dirty="0"/>
              <a:t> (</a:t>
            </a:r>
            <a:r>
              <a:rPr lang="en-US" b="1" dirty="0"/>
              <a:t>IR</a:t>
            </a:r>
            <a:r>
              <a:rPr lang="en-US" dirty="0"/>
              <a:t>) adalah aktivitas memperoleh </a:t>
            </a:r>
            <a:r>
              <a:rPr lang="en-US" dirty="0">
                <a:hlinkClick r:id="rId2" tooltip="Information system"/>
              </a:rPr>
              <a:t>sistem Informasi</a:t>
            </a:r>
            <a:r>
              <a:rPr lang="en-US" dirty="0"/>
              <a:t>sumber daya yang relevan dengan kebutuhan informasi dari kumpulan sumber daya tersebut. Pencarian bisa berdasarkan</a:t>
            </a:r>
            <a:r>
              <a:rPr lang="en-US" dirty="0">
                <a:hlinkClick r:id="rId3" tooltip="Full-text search"/>
              </a:rPr>
              <a:t>teks lengkap</a:t>
            </a:r>
            <a:r>
              <a:rPr lang="en-US" dirty="0"/>
              <a:t>atau pengindeksan berbasis konten lainnya. Information retrieval adalah ilmu mencari informasi dalam suatu dokumen, mencari dokumen itu sendiri, dan juga mencari</a:t>
            </a:r>
            <a:r>
              <a:rPr lang="en-US" dirty="0">
                <a:hlinkClick r:id="rId4" tooltip="Metadata"/>
              </a:rPr>
              <a:t>metadata</a:t>
            </a:r>
            <a:r>
              <a:rPr lang="en-US" dirty="0"/>
              <a:t> yang menjelaskan data, dan untuk database teks, gambar, atau suara.</a:t>
            </a:r>
            <a:endParaRPr lang="en-US" dirty="0" smtClean="0">
              <a:ea typeface="ＭＳ Ｐゴシック" charset="0"/>
              <a:cs typeface="ＭＳ Ｐゴシック" charset="0"/>
            </a:endParaRPr>
          </a:p>
          <a:p>
            <a:pPr rtl="0" algn="l">
              <a:buClr>
                <a:srgbClr val="357E69"/>
              </a:buClr>
              <a:buFont typeface="Arial"/>
              <a:buChar char="•"/>
              <a:defRPr/>
            </a:pPr>
            <a:r>
              <a:rPr lang="en-US" dirty="0" smtClean="0">
                <a:ea typeface="ＭＳ Ｐゴシック" charset="0"/>
                <a:cs typeface="ＭＳ Ｐゴシック" charset="0"/>
              </a:rPr>
              <a:t>Informasi </a:t>
            </a:r>
            <a:r>
              <a:rPr lang="en-US" dirty="0">
                <a:ea typeface="ＭＳ Ｐゴシック" charset="0"/>
                <a:cs typeface="ＭＳ Ｐゴシック" charset="0"/>
              </a:rPr>
              <a:t>Retrieval (IR) adalah </a:t>
            </a:r>
            <a:r>
              <a:rPr lang="en-US" dirty="0">
                <a:solidFill>
                  <a:srgbClr val="357E69"/>
                </a:solidFill>
                <a:ea typeface="ＭＳ Ｐゴシック" charset="0"/>
                <a:cs typeface="ＭＳ Ｐゴシック" charset="0"/>
              </a:rPr>
              <a:t>menemukan materi</a:t>
            </a:r>
            <a:r>
              <a:rPr lang="en-US" dirty="0">
                <a:ea typeface="ＭＳ Ｐゴシック" charset="0"/>
                <a:cs typeface="ＭＳ Ｐゴシック" charset="0"/>
              </a:rPr>
              <a:t> (biasanya dokumen) dari file </a:t>
            </a:r>
            <a:r>
              <a:rPr lang="en-US" dirty="0">
                <a:solidFill>
                  <a:srgbClr val="357E69"/>
                </a:solidFill>
                <a:ea typeface="ＭＳ Ｐゴシック" charset="0"/>
                <a:cs typeface="ＭＳ Ｐゴシック" charset="0"/>
              </a:rPr>
              <a:t>tidak terstruktur</a:t>
            </a:r>
            <a:r>
              <a:rPr lang="en-US" dirty="0">
                <a:ea typeface="ＭＳ Ｐゴシック" charset="0"/>
                <a:cs typeface="ＭＳ Ｐゴシック" charset="0"/>
              </a:rPr>
              <a:t> sifat (biasanya teks) yang memenuhi file </a:t>
            </a:r>
            <a:r>
              <a:rPr lang="en-US" dirty="0">
                <a:solidFill>
                  <a:srgbClr val="357E69"/>
                </a:solidFill>
                <a:ea typeface="ＭＳ Ｐゴシック" charset="0"/>
                <a:cs typeface="ＭＳ Ｐゴシック" charset="0"/>
              </a:rPr>
              <a:t>kebutuhan informasi</a:t>
            </a:r>
            <a:r>
              <a:rPr lang="en-US" dirty="0">
                <a:ea typeface="ＭＳ Ｐゴシック" charset="0"/>
                <a:cs typeface="ＭＳ Ｐゴシック" charset="0"/>
              </a:rPr>
              <a:t> dari dalam </a:t>
            </a:r>
            <a:r>
              <a:rPr lang="en-US" dirty="0">
                <a:solidFill>
                  <a:srgbClr val="357E69"/>
                </a:solidFill>
                <a:ea typeface="ＭＳ Ｐゴシック" charset="0"/>
                <a:cs typeface="ＭＳ Ｐゴシック" charset="0"/>
              </a:rPr>
              <a:t>koleksi besar</a:t>
            </a:r>
            <a:r>
              <a:rPr lang="en-US" dirty="0">
                <a:ea typeface="ＭＳ Ｐゴシック" charset="0"/>
                <a:cs typeface="ＭＳ Ｐゴシック" charset="0"/>
              </a:rPr>
              <a:t> (biasanya disimpan di komputer)</a:t>
            </a:r>
            <a:r>
              <a:rPr lang="en-US" dirty="0" smtClean="0">
                <a:ea typeface="ＭＳ Ｐゴシック" charset="0"/>
                <a:cs typeface="ＭＳ Ｐゴシック" charset="0"/>
              </a:rPr>
              <a:t>.</a:t>
            </a:r>
          </a:p>
          <a:p>
            <a:pPr rtl="0" algn="l">
              <a:buClr>
                <a:srgbClr val="357E69"/>
              </a:buClr>
              <a:buFont typeface="Arial"/>
              <a:buChar char="•"/>
              <a:defRPr/>
            </a:pPr>
            <a:endParaRPr lang="en-US" dirty="0">
              <a:ea typeface="ＭＳ Ｐゴシック" charset="0"/>
              <a:cs typeface="ＭＳ Ｐゴシック" charset="0"/>
            </a:endParaRPr>
          </a:p>
          <a:p>
            <a:pPr lvl="1" rtl="0" algn="l">
              <a:buFont typeface="Arial"/>
              <a:buChar char="–"/>
              <a:defRPr/>
            </a:pPr>
            <a:r>
              <a:rPr lang="en-US" dirty="0" smtClean="0">
                <a:ea typeface="ＭＳ Ｐゴシック" charset="0"/>
                <a:cs typeface="ＭＳ Ｐゴシック" charset="0"/>
              </a:rPr>
              <a:t>Akhir-akhir ini kita sering memikirkannya dulu </a:t>
            </a:r>
            <a:r>
              <a:rPr lang="en-US" dirty="0" smtClean="0">
                <a:solidFill>
                  <a:schemeClr val="accent3"/>
                </a:solidFill>
                <a:ea typeface="ＭＳ Ｐゴシック" charset="0"/>
                <a:cs typeface="ＭＳ Ｐゴシック" charset="0"/>
              </a:rPr>
              <a:t>pencarian web</a:t>
            </a:r>
            <a:r>
              <a:rPr lang="en-US" dirty="0" smtClean="0">
                <a:ea typeface="ＭＳ Ｐゴシック" charset="0"/>
                <a:cs typeface="ＭＳ Ｐゴシック" charset="0"/>
              </a:rPr>
              <a:t>, tetapi ada banyak kasus lainnya:</a:t>
            </a:r>
          </a:p>
          <a:p>
            <a:pPr lvl="2" rtl="0" algn="l">
              <a:buFont typeface="Arial"/>
              <a:buChar char="•"/>
              <a:defRPr/>
            </a:pPr>
            <a:r>
              <a:rPr lang="en-US" dirty="0" smtClean="0">
                <a:solidFill>
                  <a:schemeClr val="accent3"/>
                </a:solidFill>
                <a:ea typeface="ＭＳ Ｐゴシック" charset="0"/>
                <a:cs typeface="ＭＳ Ｐゴシック" charset="0"/>
              </a:rPr>
              <a:t>Pencarian email</a:t>
            </a:r>
          </a:p>
          <a:p>
            <a:pPr lvl="2" rtl="0" algn="l">
              <a:buFont typeface="Arial"/>
              <a:buChar char="•"/>
              <a:defRPr/>
            </a:pPr>
            <a:r>
              <a:rPr lang="en-US" dirty="0" smtClean="0">
                <a:solidFill>
                  <a:schemeClr val="accent3"/>
                </a:solidFill>
                <a:ea typeface="ＭＳ Ｐゴシック" charset="0"/>
                <a:cs typeface="ＭＳ Ｐゴシック" charset="0"/>
              </a:rPr>
              <a:t>Mencari laptop Anda</a:t>
            </a:r>
          </a:p>
          <a:p>
            <a:pPr lvl="2" rtl="0" algn="l">
              <a:buFont typeface="Arial"/>
              <a:buChar char="•"/>
              <a:defRPr/>
            </a:pPr>
            <a:r>
              <a:rPr lang="en-US" dirty="0" smtClean="0">
                <a:solidFill>
                  <a:schemeClr val="accent3"/>
                </a:solidFill>
                <a:ea typeface="ＭＳ Ｐゴシック" charset="0"/>
                <a:cs typeface="ＭＳ Ｐゴシック" charset="0"/>
              </a:rPr>
              <a:t>Basis pengetahuan perusahaan</a:t>
            </a:r>
          </a:p>
          <a:p>
            <a:pPr lvl="2" rtl="0" algn="l">
              <a:buFont typeface="Arial"/>
              <a:buChar char="•"/>
              <a:defRPr/>
            </a:pPr>
            <a:r>
              <a:rPr lang="en-US" dirty="0" smtClean="0">
                <a:solidFill>
                  <a:schemeClr val="accent3"/>
                </a:solidFill>
                <a:ea typeface="ＭＳ Ｐゴシック" charset="0"/>
                <a:cs typeface="ＭＳ Ｐゴシック" charset="0"/>
              </a:rPr>
              <a:t>Pengambilan informasi hukum</a:t>
            </a:r>
            <a:endParaRPr lang="en-US" dirty="0">
              <a:solidFill>
                <a:schemeClr val="accent3"/>
              </a:solidFill>
              <a:ea typeface="ＭＳ Ｐゴシック" charset="0"/>
              <a:cs typeface="ＭＳ Ｐゴシック"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25A549E-525F-451B-94E5-2E8AF9484AA6}" type="slidenum">
              <a:rPr lang="en-US" altLang="en-US">
                <a:solidFill>
                  <a:srgbClr val="898989"/>
                </a:solidFill>
                <a:ea typeface="ＭＳ Ｐゴシック" panose="020B0600070205080204" pitchFamily="34" charset="-128"/>
                <a:cs typeface="Arial Unicode MS" pitchFamily="34" charset="-128"/>
              </a:rPr>
              <a:pPr rtl="0" algn="l"/>
              <a:t>4</a:t>
            </a:fld>
            <a:endParaRPr lang="en-US" altLang="en-US">
              <a:solidFill>
                <a:srgbClr val="898989"/>
              </a:solidFill>
              <a:ea typeface="ＭＳ Ｐゴシック" panose="020B0600070205080204" pitchFamily="34" charset="-128"/>
              <a:cs typeface="Arial Unicode MS" pitchFamily="34" charset="-128"/>
            </a:endParaRPr>
          </a:p>
        </p:txBody>
      </p:sp>
    </p:spTree>
    <p:extLst>
      <p:ext uri="{BB962C8B-B14F-4D97-AF65-F5344CB8AC3E}">
        <p14:creationId xmlns:p14="http://schemas.microsoft.com/office/powerpoint/2010/main" val="73793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7" end="7"/>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smtClean="0"/>
              <a:t>Perilaku informasi</a:t>
            </a:r>
            <a:endParaRPr lang="en-US" dirty="0"/>
          </a:p>
        </p:txBody>
      </p:sp>
      <p:sp>
        <p:nvSpPr>
          <p:cNvPr id="3" name="Content Placeholder 2"/>
          <p:cNvSpPr>
            <a:spLocks noGrp="1"/>
          </p:cNvSpPr>
          <p:nvPr>
            <p:ph idx="1"/>
          </p:nvPr>
        </p:nvSpPr>
        <p:spPr/>
        <p:txBody>
          <a:bodyPr>
            <a:normAutofit fontScale="77500" lnSpcReduction="20000"/>
          </a:bodyPr>
          <a:lstStyle/>
          <a:p>
            <a:pPr rtl="0" algn="l"/>
            <a:endParaRPr lang="en-US" dirty="0" smtClean="0"/>
          </a:p>
          <a:p>
            <a:pPr rtl="0" algn="l"/>
            <a:r>
              <a:rPr lang="en-US" dirty="0" smtClean="0"/>
              <a:t>Model Nested Area Konseptual Wilson</a:t>
            </a:r>
          </a:p>
          <a:p>
            <a:pPr rtl="0" algn="l"/>
            <a:r>
              <a:rPr lang="en-US" dirty="0" smtClean="0"/>
              <a:t>Konsep pencarian informasi, pencarian informasi, dan informasi </a:t>
            </a:r>
            <a:r>
              <a:rPr lang="en-US" dirty="0" err="1" smtClean="0"/>
              <a:t>tingkah laku</a:t>
            </a:r>
            <a:r>
              <a:rPr lang="en-US" dirty="0" smtClean="0"/>
              <a:t>adalah objek penelitian ilmu informasi. Dalam disiplin ilmu ini berbagai studi telah dilakukan untuk menganalisis interaksi individu dengan sumber informasi dalam hal kebutuhan informasi, tugas, dan konteks tertentu. Model penelitian yang dikembangkan dalam studi ini bervariasi dalam tingkat cakupannya. Wilson (1999) oleh karena itu mengembangkan model bersarang dari area konseptual, yang memvisualisasikan keterkaitan dari konsep sentral yang disebutkan di sini.</a:t>
            </a:r>
          </a:p>
          <a:p>
            <a:pPr rtl="0" algn="l"/>
            <a:endParaRPr lang="en-US" dirty="0" smtClean="0"/>
          </a:p>
          <a:p>
            <a:pPr rtl="0" algn="l"/>
            <a:r>
              <a:rPr lang="en-US" dirty="0" smtClean="0"/>
              <a:t>Wilson mendefinisikan model perilaku informasi menjadi "pernyataan, seringkali dalam bentuk diagram, yang mencoba menggambarkan aktivitas pencarian informasi, penyebab dan konsekuensi dari aktivitas itu, atau hubungan antar tahapan dalam pencarian informasi. </a:t>
            </a:r>
            <a:r>
              <a:rPr lang="en-US" dirty="0" err="1" smtClean="0"/>
              <a:t>tingkah laku</a:t>
            </a:r>
            <a:r>
              <a:rPr lang="en-US" dirty="0" smtClean="0"/>
              <a:t>"(1999: 250).</a:t>
            </a:r>
            <a:endParaRPr lang="en-US" dirty="0"/>
          </a:p>
        </p:txBody>
      </p:sp>
    </p:spTree>
    <p:extLst>
      <p:ext uri="{BB962C8B-B14F-4D97-AF65-F5344CB8AC3E}">
        <p14:creationId xmlns:p14="http://schemas.microsoft.com/office/powerpoint/2010/main" val="101067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lgn="l"/>
            <a:r>
              <a:rPr lang="en-US" dirty="0" smtClean="0"/>
              <a:t>Model Perilaku Informasi</a:t>
            </a:r>
            <a:endParaRPr lang="en-US" dirty="0"/>
          </a:p>
        </p:txBody>
      </p:sp>
      <p:pic>
        <p:nvPicPr>
          <p:cNvPr id="5" name="Content Placeholder 4"/>
          <p:cNvPicPr>
            <a:picLocks noGrp="1" noChangeAspect="1"/>
          </p:cNvPicPr>
          <p:nvPr>
            <p:ph idx="1"/>
          </p:nvPr>
        </p:nvPicPr>
        <p:blipFill>
          <a:blip r:embed="rId2"/>
          <a:stretch>
            <a:fillRect/>
          </a:stretch>
        </p:blipFill>
        <p:spPr>
          <a:xfrm>
            <a:off x="838200" y="1732798"/>
            <a:ext cx="9010650" cy="5008457"/>
          </a:xfrm>
          <a:prstGeom prst="rect">
            <a:avLst/>
          </a:prstGeom>
        </p:spPr>
      </p:pic>
    </p:spTree>
    <p:extLst>
      <p:ext uri="{BB962C8B-B14F-4D97-AF65-F5344CB8AC3E}">
        <p14:creationId xmlns:p14="http://schemas.microsoft.com/office/powerpoint/2010/main" val="29494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a:bodyPr>
          <a:lstStyle/>
          <a:p>
            <a:pPr rtl="0" algn="l">
              <a:defRPr/>
            </a:pPr>
            <a:r>
              <a:rPr lang="en-US" sz="3600" dirty="0">
                <a:ea typeface="ＭＳ Ｐゴシック" charset="0"/>
                <a:cs typeface="ＭＳ Ｐゴシック" charset="0"/>
              </a:rPr>
              <a:t>Data tidak terstruktur (teks) vs. terstruktur (database) di pertengahan tahun sembilan puluhan</a:t>
            </a:r>
          </a:p>
        </p:txBody>
      </p:sp>
      <p:sp>
        <p:nvSpPr>
          <p:cNvPr id="61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A9E99B84-194B-4D47-B285-1C227D7FADE2}" type="slidenum">
              <a:rPr lang="en-US" altLang="en-US">
                <a:solidFill>
                  <a:srgbClr val="898989"/>
                </a:solidFill>
                <a:ea typeface="ＭＳ Ｐゴシック" panose="020B0600070205080204" pitchFamily="34" charset="-128"/>
                <a:cs typeface="Arial Unicode MS" pitchFamily="34" charset="-128"/>
              </a:rPr>
              <a:pPr rtl="0" algn="l"/>
              <a:t>7</a:t>
            </a:fld>
            <a:endParaRPr lang="en-US" altLang="en-US">
              <a:solidFill>
                <a:srgbClr val="898989"/>
              </a:solidFill>
              <a:ea typeface="ＭＳ Ｐゴシック" panose="020B0600070205080204" pitchFamily="34" charset="-128"/>
              <a:cs typeface="Arial Unicode MS" pitchFamily="34" charset="-128"/>
            </a:endParaRPr>
          </a:p>
        </p:txBody>
      </p:sp>
      <p:graphicFrame>
        <p:nvGraphicFramePr>
          <p:cNvPr id="6148" name="Object 3"/>
          <p:cNvGraphicFramePr>
            <a:graphicFrameLocks noChangeAspect="1"/>
          </p:cNvGraphicFramePr>
          <p:nvPr/>
        </p:nvGraphicFramePr>
        <p:xfrm>
          <a:off x="2209800" y="1914525"/>
          <a:ext cx="7772400" cy="4552950"/>
        </p:xfrm>
        <a:graphic>
          <a:graphicData uri="http://schemas.openxmlformats.org/presentationml/2006/ole">
            <mc:AlternateContent xmlns:mc="http://schemas.openxmlformats.org/markup-compatibility/2006">
              <mc:Choice xmlns:v="urn:schemas-microsoft-com:vml" Requires="v">
                <p:oleObj spid="_x0000_s1035" r:id="rId3" imgW="7773074" imgH="4554107" progId="Excel.Chart.8">
                  <p:embed/>
                </p:oleObj>
              </mc:Choice>
              <mc:Fallback>
                <p:oleObj r:id="rId3" imgW="7773074" imgH="4554107" progId="Excel.Chart.8">
                  <p:embed/>
                  <p:pic>
                    <p:nvPicPr>
                      <p:cNvPr id="614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14525"/>
                        <a:ext cx="7772400" cy="455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3137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rmAutofit/>
          </a:bodyPr>
          <a:lstStyle/>
          <a:p>
            <a:pPr rtl="0" algn="l">
              <a:defRPr/>
            </a:pPr>
            <a:r>
              <a:rPr lang="en-US" sz="3600" dirty="0">
                <a:ea typeface="ＭＳ Ｐゴシック" charset="0"/>
                <a:cs typeface="ＭＳ Ｐゴシック" charset="0"/>
              </a:rPr>
              <a:t>Hari ini data tidak terstruktur (teks) vs. terstruktur (basis data)</a:t>
            </a:r>
          </a:p>
        </p:txBody>
      </p:sp>
      <p:sp>
        <p:nvSpPr>
          <p:cNvPr id="71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0929D84-E055-4F1D-9570-6898411520CB}" type="slidenum">
              <a:rPr lang="en-US" altLang="en-US">
                <a:solidFill>
                  <a:srgbClr val="898989"/>
                </a:solidFill>
                <a:ea typeface="ＭＳ Ｐゴシック" panose="020B0600070205080204" pitchFamily="34" charset="-128"/>
                <a:cs typeface="Arial Unicode MS" pitchFamily="34" charset="-128"/>
              </a:rPr>
              <a:pPr rtl="0" algn="l"/>
              <a:t>8</a:t>
            </a:fld>
            <a:endParaRPr lang="en-US" altLang="en-US">
              <a:solidFill>
                <a:srgbClr val="898989"/>
              </a:solidFill>
              <a:ea typeface="ＭＳ Ｐゴシック" panose="020B0600070205080204" pitchFamily="34" charset="-128"/>
              <a:cs typeface="Arial Unicode MS" pitchFamily="34" charset="-128"/>
            </a:endParaRPr>
          </a:p>
        </p:txBody>
      </p:sp>
      <p:graphicFrame>
        <p:nvGraphicFramePr>
          <p:cNvPr id="7172" name="Object 3"/>
          <p:cNvGraphicFramePr>
            <a:graphicFrameLocks noGrp="1" noChangeAspect="1"/>
          </p:cNvGraphicFramePr>
          <p:nvPr>
            <p:ph type="chart" idx="4294967295"/>
          </p:nvPr>
        </p:nvGraphicFramePr>
        <p:xfrm>
          <a:off x="1473200" y="1914525"/>
          <a:ext cx="7772400" cy="4552950"/>
        </p:xfrm>
        <a:graphic>
          <a:graphicData uri="http://schemas.openxmlformats.org/presentationml/2006/ole">
            <mc:AlternateContent xmlns:mc="http://schemas.openxmlformats.org/markup-compatibility/2006">
              <mc:Choice xmlns:v="urn:schemas-microsoft-com:vml" Requires="v">
                <p:oleObj spid="_x0000_s2059" r:id="rId4" imgW="7773074" imgH="4554107" progId="Excel.Chart.8">
                  <p:embed/>
                </p:oleObj>
              </mc:Choice>
              <mc:Fallback>
                <p:oleObj r:id="rId4" imgW="7773074" imgH="4554107" progId="Excel.Chart.8">
                  <p:embed/>
                  <p:pic>
                    <p:nvPicPr>
                      <p:cNvPr id="7172"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1914525"/>
                        <a:ext cx="7772400" cy="4552950"/>
                      </a:xfrm>
                      <a:prstGeom prst="rect">
                        <a:avLst/>
                      </a:prstGeom>
                    </p:spPr>
                  </p:pic>
                </p:oleObj>
              </mc:Fallback>
            </mc:AlternateContent>
          </a:graphicData>
        </a:graphic>
      </p:graphicFrame>
    </p:spTree>
    <p:extLst>
      <p:ext uri="{BB962C8B-B14F-4D97-AF65-F5344CB8AC3E}">
        <p14:creationId xmlns:p14="http://schemas.microsoft.com/office/powerpoint/2010/main" val="227454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s-Hiding-in-Your-Unstructured-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22" y="386366"/>
            <a:ext cx="10307810" cy="610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3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401</Words>
  <Application>Microsoft Office PowerPoint</Application>
  <PresentationFormat>Widescreen</PresentationFormat>
  <Paragraphs>73</Paragraphs>
  <Slides>15</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7" baseType="lpstr">
      <vt:lpstr>Arial Unicode MS</vt:lpstr>
      <vt:lpstr>ＭＳ Ｐゴシック</vt:lpstr>
      <vt:lpstr>Arial</vt:lpstr>
      <vt:lpstr>Calibri</vt:lpstr>
      <vt:lpstr>Calibri Light</vt:lpstr>
      <vt:lpstr>Comic Sans MS</vt:lpstr>
      <vt:lpstr>Consolas</vt:lpstr>
      <vt:lpstr>Lucida Sans</vt:lpstr>
      <vt:lpstr>Times New Roman</vt:lpstr>
      <vt:lpstr>Wingdings</vt:lpstr>
      <vt:lpstr>Office Theme</vt:lpstr>
      <vt:lpstr>Microsoft Excel Chart</vt:lpstr>
      <vt:lpstr>Information Retrieval</vt:lpstr>
      <vt:lpstr>Information Seeking</vt:lpstr>
      <vt:lpstr>Information Searching </vt:lpstr>
      <vt:lpstr>Information Retrieval</vt:lpstr>
      <vt:lpstr>Information behavior</vt:lpstr>
      <vt:lpstr>Model of Information Behavior</vt:lpstr>
      <vt:lpstr>Unstructured (text) vs. structured (database) data in the mid-nineties</vt:lpstr>
      <vt:lpstr>Unstructured (text) vs. structured (database) data today</vt:lpstr>
      <vt:lpstr>PowerPoint Presentation</vt:lpstr>
      <vt:lpstr>Basic assumptions of Information Retrieval</vt:lpstr>
      <vt:lpstr>The classic search model</vt:lpstr>
      <vt:lpstr>PowerPoint Presentation</vt:lpstr>
      <vt:lpstr>How good are the retrieved docs?</vt:lpstr>
      <vt:lpstr>The outline before Midterm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LQ</dc:creator>
  <cp:lastModifiedBy>LQ</cp:lastModifiedBy>
  <cp:revision>8</cp:revision>
  <dcterms:created xsi:type="dcterms:W3CDTF">2020-09-14T05:28:25Z</dcterms:created>
  <dcterms:modified xsi:type="dcterms:W3CDTF">2020-09-14T09:05:52Z</dcterms:modified>
</cp:coreProperties>
</file>