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notesMasterIdLst>
    <p:notesMasterId r:id="rId14"/>
  </p:notesMasterIdLst>
  <p:sldIdLst>
    <p:sldId id="256" r:id="rId2"/>
    <p:sldId id="270" r:id="rId3"/>
    <p:sldId id="271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754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kavitha's%20project%20with%20data%20base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[kavitha's project with data base.xlsx]SHEET 1!PivotTable2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b="1" dirty="0"/>
              <a:t>Employee</a:t>
            </a:r>
            <a:r>
              <a:rPr lang="en-GB" b="1" baseline="0" dirty="0"/>
              <a:t> Performance Analysis</a:t>
            </a:r>
            <a:endParaRPr lang="en-GB" b="1" dirty="0"/>
          </a:p>
        </c:rich>
      </c:tx>
      <c:layout>
        <c:manualLayout>
          <c:xMode val="edge"/>
          <c:yMode val="edge"/>
          <c:x val="0.17849851060521604"/>
          <c:y val="3.657866385551938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0268154454690996"/>
          <c:y val="0.25534014849610792"/>
          <c:w val="0.68237332332375034"/>
          <c:h val="0.4630562988917338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'SHEET 1'!$B$3:$B$4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'SHEET 1'!$A$5:$A$15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'SHEET 1'!$B$5:$B$15</c:f>
              <c:numCache>
                <c:formatCode>General</c:formatCode>
                <c:ptCount val="10"/>
                <c:pt idx="0">
                  <c:v>5</c:v>
                </c:pt>
                <c:pt idx="1">
                  <c:v>6</c:v>
                </c:pt>
                <c:pt idx="2">
                  <c:v>4</c:v>
                </c:pt>
                <c:pt idx="3">
                  <c:v>4</c:v>
                </c:pt>
                <c:pt idx="4">
                  <c:v>6</c:v>
                </c:pt>
                <c:pt idx="5">
                  <c:v>8</c:v>
                </c:pt>
                <c:pt idx="6">
                  <c:v>10</c:v>
                </c:pt>
                <c:pt idx="7">
                  <c:v>10</c:v>
                </c:pt>
                <c:pt idx="8">
                  <c:v>7</c:v>
                </c:pt>
                <c:pt idx="9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68F-DB40-BA8C-AF79AA06D6D7}"/>
            </c:ext>
          </c:extLst>
        </c:ser>
        <c:ser>
          <c:idx val="1"/>
          <c:order val="1"/>
          <c:tx>
            <c:strRef>
              <c:f>'SHEET 1'!$C$3:$C$4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'SHEET 1'!$A$5:$A$15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'SHEET 1'!$C$5:$C$15</c:f>
              <c:numCache>
                <c:formatCode>General</c:formatCode>
                <c:ptCount val="10"/>
                <c:pt idx="0">
                  <c:v>13</c:v>
                </c:pt>
                <c:pt idx="1">
                  <c:v>22</c:v>
                </c:pt>
                <c:pt idx="2">
                  <c:v>14</c:v>
                </c:pt>
                <c:pt idx="3">
                  <c:v>12</c:v>
                </c:pt>
                <c:pt idx="4">
                  <c:v>16</c:v>
                </c:pt>
                <c:pt idx="5">
                  <c:v>11</c:v>
                </c:pt>
                <c:pt idx="6">
                  <c:v>15</c:v>
                </c:pt>
                <c:pt idx="7">
                  <c:v>13</c:v>
                </c:pt>
                <c:pt idx="8">
                  <c:v>18</c:v>
                </c:pt>
                <c:pt idx="9">
                  <c:v>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68F-DB40-BA8C-AF79AA06D6D7}"/>
            </c:ext>
          </c:extLst>
        </c:ser>
        <c:ser>
          <c:idx val="2"/>
          <c:order val="2"/>
          <c:tx>
            <c:strRef>
              <c:f>'SHEET 1'!$D$3:$D$4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'SHEET 1'!$A$5:$A$15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'SHEET 1'!$D$5:$D$15</c:f>
              <c:numCache>
                <c:formatCode>General</c:formatCode>
                <c:ptCount val="10"/>
                <c:pt idx="0">
                  <c:v>30</c:v>
                </c:pt>
                <c:pt idx="1">
                  <c:v>22</c:v>
                </c:pt>
                <c:pt idx="2">
                  <c:v>29</c:v>
                </c:pt>
                <c:pt idx="3">
                  <c:v>41</c:v>
                </c:pt>
                <c:pt idx="4">
                  <c:v>27</c:v>
                </c:pt>
                <c:pt idx="5">
                  <c:v>20</c:v>
                </c:pt>
                <c:pt idx="6">
                  <c:v>30</c:v>
                </c:pt>
                <c:pt idx="7">
                  <c:v>23</c:v>
                </c:pt>
                <c:pt idx="8">
                  <c:v>20</c:v>
                </c:pt>
                <c:pt idx="9">
                  <c:v>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668F-DB40-BA8C-AF79AA06D6D7}"/>
            </c:ext>
          </c:extLst>
        </c:ser>
        <c:ser>
          <c:idx val="3"/>
          <c:order val="3"/>
          <c:tx>
            <c:strRef>
              <c:f>'SHEET 1'!$E$3:$E$4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'SHEET 1'!$A$5:$A$15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'SHEET 1'!$E$5:$E$15</c:f>
              <c:numCache>
                <c:formatCode>General</c:formatCode>
                <c:ptCount val="10"/>
                <c:pt idx="0">
                  <c:v>9</c:v>
                </c:pt>
                <c:pt idx="1">
                  <c:v>5</c:v>
                </c:pt>
                <c:pt idx="2">
                  <c:v>7</c:v>
                </c:pt>
                <c:pt idx="3">
                  <c:v>2</c:v>
                </c:pt>
                <c:pt idx="4">
                  <c:v>5</c:v>
                </c:pt>
                <c:pt idx="5">
                  <c:v>3</c:v>
                </c:pt>
                <c:pt idx="6">
                  <c:v>6</c:v>
                </c:pt>
                <c:pt idx="7">
                  <c:v>7</c:v>
                </c:pt>
                <c:pt idx="8">
                  <c:v>1</c:v>
                </c:pt>
                <c:pt idx="9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668F-DB40-BA8C-AF79AA06D6D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40614016"/>
        <c:axId val="640614560"/>
      </c:barChart>
      <c:catAx>
        <c:axId val="64061401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Business</a:t>
                </a:r>
                <a:r>
                  <a:rPr lang="en-IN" baseline="0"/>
                  <a:t> unit</a:t>
                </a:r>
                <a:endParaRPr lang="en-IN"/>
              </a:p>
            </c:rich>
          </c:tx>
          <c:overlay val="0"/>
          <c:spPr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0614560"/>
        <c:crosses val="autoZero"/>
        <c:auto val="1"/>
        <c:lblAlgn val="ctr"/>
        <c:lblOffset val="100"/>
        <c:noMultiLvlLbl val="0"/>
      </c:catAx>
      <c:valAx>
        <c:axId val="6406145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Count</a:t>
                </a:r>
                <a:r>
                  <a:rPr lang="en-IN" baseline="0"/>
                  <a:t> of firstname</a:t>
                </a:r>
                <a:endParaRPr lang="en-IN"/>
              </a:p>
            </c:rich>
          </c:tx>
          <c:overlay val="0"/>
          <c:spPr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06140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baseline="0"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675012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633899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9247075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2873045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1874546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604593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41596169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4740075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9752495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  <p:extLst>
      <p:ext uri="{BB962C8B-B14F-4D97-AF65-F5344CB8AC3E}">
        <p14:creationId xmlns:p14="http://schemas.microsoft.com/office/powerpoint/2010/main" val="2441128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510181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533348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510429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704047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264291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568423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929106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301286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0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42223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  <p:sldLayoutId id="2147483683" r:id="rId17"/>
    <p:sldLayoutId id="2147483684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8763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42861" y="2458126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38100" y="1034070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</a:rPr>
              <a:t>STUDENT NAME :VENI M R</a:t>
            </a:r>
          </a:p>
          <a:p>
            <a:r>
              <a:rPr lang="en-US" sz="2400" dirty="0">
                <a:solidFill>
                  <a:srgbClr val="7030A0"/>
                </a:solidFill>
              </a:rPr>
              <a:t>REGISTER NO. : 2213371036054</a:t>
            </a:r>
          </a:p>
          <a:p>
            <a:r>
              <a:rPr lang="en-US" sz="2400" dirty="0">
                <a:solidFill>
                  <a:srgbClr val="7030A0"/>
                </a:solidFill>
              </a:rPr>
              <a:t>NM ID : B49A125C529D14D862C46236FDC0C6E3</a:t>
            </a:r>
          </a:p>
          <a:p>
            <a:r>
              <a:rPr lang="en-US" sz="2400" dirty="0">
                <a:solidFill>
                  <a:srgbClr val="7030A0"/>
                </a:solidFill>
              </a:rPr>
              <a:t>DEPARTMENT : COMMERECE</a:t>
            </a:r>
          </a:p>
          <a:p>
            <a:r>
              <a:rPr lang="en-US" sz="2400" dirty="0">
                <a:solidFill>
                  <a:srgbClr val="7030A0"/>
                </a:solidFill>
              </a:rPr>
              <a:t>COLLEGE : QUAID-E-MILLATH GOVERNMENT COLLEGE FOR WOMEN(AUTONOMOUS)</a:t>
            </a:r>
          </a:p>
          <a:p>
            <a:r>
              <a:rPr lang="en-US" sz="2400" dirty="0">
                <a:solidFill>
                  <a:srgbClr val="7030A0"/>
                </a:solidFill>
              </a:rPr>
              <a:t>           </a:t>
            </a:r>
            <a:endParaRPr lang="en-IN" sz="2400" dirty="0">
              <a:solidFill>
                <a:srgbClr val="7030A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75672" y="914400"/>
            <a:ext cx="5120327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solidFill>
                  <a:schemeClr val="bg1"/>
                </a:solidFill>
                <a:latin typeface="Trebuchet MS"/>
                <a:cs typeface="Trebuchet MS"/>
              </a:rPr>
              <a:t>M</a:t>
            </a:r>
            <a:r>
              <a:rPr sz="4800" b="1" dirty="0">
                <a:solidFill>
                  <a:schemeClr val="bg1"/>
                </a:solidFill>
                <a:latin typeface="Trebuchet MS"/>
                <a:cs typeface="Trebuchet MS"/>
              </a:rPr>
              <a:t>O</a:t>
            </a:r>
            <a:r>
              <a:rPr sz="4800" b="1" spc="-15" dirty="0">
                <a:solidFill>
                  <a:schemeClr val="bg1"/>
                </a:solidFill>
                <a:latin typeface="Trebuchet MS"/>
                <a:cs typeface="Trebuchet MS"/>
              </a:rPr>
              <a:t>D</a:t>
            </a:r>
            <a:r>
              <a:rPr sz="4800" b="1" spc="-35" dirty="0">
                <a:solidFill>
                  <a:schemeClr val="bg1"/>
                </a:solidFill>
                <a:latin typeface="Trebuchet MS"/>
                <a:cs typeface="Trebuchet MS"/>
              </a:rPr>
              <a:t>E</a:t>
            </a:r>
            <a:r>
              <a:rPr sz="4800" b="1" spc="-30" dirty="0">
                <a:solidFill>
                  <a:schemeClr val="bg1"/>
                </a:solidFill>
                <a:latin typeface="Trebuchet MS"/>
                <a:cs typeface="Trebuchet MS"/>
              </a:rPr>
              <a:t>LL</a:t>
            </a:r>
            <a:r>
              <a:rPr sz="4800" b="1" spc="-5" dirty="0">
                <a:solidFill>
                  <a:schemeClr val="bg1"/>
                </a:solidFill>
                <a:latin typeface="Trebuchet MS"/>
                <a:cs typeface="Trebuchet MS"/>
              </a:rPr>
              <a:t>I</a:t>
            </a:r>
            <a:r>
              <a:rPr sz="4800" b="1" spc="30" dirty="0">
                <a:solidFill>
                  <a:schemeClr val="bg1"/>
                </a:solidFill>
                <a:latin typeface="Trebuchet MS"/>
                <a:cs typeface="Trebuchet MS"/>
              </a:rPr>
              <a:t>N</a:t>
            </a:r>
            <a:r>
              <a:rPr sz="4800" b="1" spc="5" dirty="0">
                <a:solidFill>
                  <a:schemeClr val="bg1"/>
                </a:solidFill>
                <a:latin typeface="Trebuchet MS"/>
                <a:cs typeface="Trebuchet MS"/>
              </a:rPr>
              <a:t>G</a:t>
            </a:r>
            <a:r>
              <a:rPr lang="en-IN" sz="4800" b="1" spc="5" dirty="0">
                <a:solidFill>
                  <a:schemeClr val="bg1"/>
                </a:solidFill>
                <a:latin typeface="Trebuchet MS"/>
                <a:cs typeface="Trebuchet MS"/>
              </a:rPr>
              <a:t>:</a:t>
            </a:r>
            <a:endParaRPr sz="4800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7EF475-9318-F8C7-AC62-7A0D59E0BB51}"/>
              </a:ext>
            </a:extLst>
          </p:cNvPr>
          <p:cNvSpPr txBox="1"/>
          <p:nvPr/>
        </p:nvSpPr>
        <p:spPr>
          <a:xfrm rot="10800000" flipV="1">
            <a:off x="457200" y="1970284"/>
            <a:ext cx="7625705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
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1. Calculated performance level by using the current employee rating .</a:t>
            </a:r>
          </a:p>
          <a:p>
            <a:pPr algn="l"/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
2. Prepared pivot table.</a:t>
            </a:r>
          </a:p>
          <a:p>
            <a:pPr algn="l"/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
3. Filtered pivot table. </a:t>
            </a:r>
          </a:p>
          <a:p>
            <a:pPr algn="l"/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
4. Prepared a graph using pivot table data. </a:t>
            </a:r>
          </a:p>
          <a:p>
            <a:pPr algn="l"/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
5. Prepared trend lines for medium and low performance.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90600" y="933563"/>
            <a:ext cx="2437130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  <a:r>
              <a:rPr lang="en-IN" dirty="0"/>
              <a:t>: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1152BA4E-E447-C5CF-9D7B-43B8B319CCE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29504542"/>
              </p:ext>
            </p:extLst>
          </p:nvPr>
        </p:nvGraphicFramePr>
        <p:xfrm>
          <a:off x="838200" y="2348957"/>
          <a:ext cx="8135855" cy="43161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53901A-5703-BED5-9445-498FA355243D}"/>
              </a:ext>
            </a:extLst>
          </p:cNvPr>
          <p:cNvSpPr txBox="1"/>
          <p:nvPr/>
        </p:nvSpPr>
        <p:spPr>
          <a:xfrm>
            <a:off x="762000" y="2286000"/>
            <a:ext cx="843756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In conclusion, employee performance analysis helps identify strengths, areas for improvement, and opportunities for growth. It enables better decision-making, increases productivity, and aligns individual goals with organizational objectives. Regular performance assessments foster a culture of continuous development and contribute to overall business success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DAC23-24CF-1522-52E7-1FAAEB3F6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846468"/>
            <a:ext cx="5800851" cy="654025"/>
          </a:xfrm>
        </p:spPr>
        <p:txBody>
          <a:bodyPr/>
          <a:lstStyle/>
          <a:p>
            <a:r>
              <a:rPr lang="en-IN" sz="4250" dirty="0">
                <a:solidFill>
                  <a:schemeClr val="bg1"/>
                </a:solidFill>
              </a:rPr>
              <a:t>PROJECT TITLE: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FAD29C-2104-E642-A036-9831C6F6903F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914400" y="2895600"/>
            <a:ext cx="8534400" cy="1759456"/>
          </a:xfrm>
        </p:spPr>
        <p:txBody>
          <a:bodyPr/>
          <a:lstStyle/>
          <a:p>
            <a:r>
              <a:rPr lang="en-US" sz="44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44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19045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1322D-E067-8817-0469-9C37A3E225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0600" y="896482"/>
            <a:ext cx="5800851" cy="553998"/>
          </a:xfrm>
        </p:spPr>
        <p:txBody>
          <a:bodyPr/>
          <a:lstStyle/>
          <a:p>
            <a:r>
              <a:rPr lang="en-IN" sz="3600" dirty="0">
                <a:solidFill>
                  <a:schemeClr val="bg1"/>
                </a:solidFill>
              </a:rPr>
              <a:t>AGENDA: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FA9CAF-8D0A-B627-A3A1-60733A5DE0DC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762000" y="1905000"/>
            <a:ext cx="8534400" cy="5155257"/>
          </a:xfrm>
        </p:spPr>
        <p:txBody>
          <a:bodyPr/>
          <a:lstStyle/>
          <a:p>
            <a:pPr algn="l"/>
            <a:endParaRPr lang="en-US" sz="1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en-US" sz="2800" b="0" i="0" dirty="0">
                <a:solidFill>
                  <a:schemeClr val="accent6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1. Problem Statement</a:t>
            </a:r>
          </a:p>
          <a:p>
            <a:pPr marL="0" indent="0" algn="l">
              <a:buNone/>
            </a:pPr>
            <a:r>
              <a:rPr lang="en-US" sz="2800" b="0" i="0" dirty="0">
                <a:solidFill>
                  <a:schemeClr val="accent6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2. Project Overview</a:t>
            </a:r>
          </a:p>
          <a:p>
            <a:pPr marL="0" indent="0" algn="l">
              <a:buNone/>
            </a:pPr>
            <a:r>
              <a:rPr lang="en-US" sz="2800" b="0" i="0" dirty="0">
                <a:solidFill>
                  <a:schemeClr val="accent6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3. End Users</a:t>
            </a:r>
          </a:p>
          <a:p>
            <a:pPr marL="0" indent="0" algn="l">
              <a:buNone/>
            </a:pPr>
            <a:r>
              <a:rPr lang="en-US" sz="2800" b="0" i="0" dirty="0">
                <a:solidFill>
                  <a:schemeClr val="accent6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3. Our Solution and Proposition</a:t>
            </a:r>
          </a:p>
          <a:p>
            <a:pPr marL="0" indent="0" algn="l">
              <a:buNone/>
            </a:pP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Dataset Description</a:t>
            </a:r>
            <a:endParaRPr lang="en-US" sz="2800" b="0" i="0" dirty="0">
              <a:solidFill>
                <a:schemeClr val="accent6">
                  <a:lumMod val="7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en-US" sz="2800" b="0" i="0" dirty="0">
                <a:solidFill>
                  <a:schemeClr val="accent6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5. Modelling Approach</a:t>
            </a:r>
          </a:p>
          <a:p>
            <a:pPr marL="0" indent="0" algn="l">
              <a:buNone/>
            </a:pPr>
            <a:r>
              <a:rPr lang="en-US" sz="2800" b="0" i="0" dirty="0">
                <a:solidFill>
                  <a:schemeClr val="accent6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6. Results and 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chemeClr val="accent6">
                  <a:lumMod val="7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en-US" sz="2800" b="0" i="0" dirty="0">
                <a:solidFill>
                  <a:schemeClr val="accent6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7. Conclusion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29266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BBC6DB0-6F4D-F480-3ADA-A6D31E9B1C0F}"/>
              </a:ext>
            </a:extLst>
          </p:cNvPr>
          <p:cNvSpPr txBox="1"/>
          <p:nvPr/>
        </p:nvSpPr>
        <p:spPr>
          <a:xfrm>
            <a:off x="914400" y="2743200"/>
            <a:ext cx="6324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TO EXAMINE : HOW EFFICIENTLY THE EMPLOYEE’S OF AN ORGANISATION ARE WORKING IN EACH BUSINESS UNIT RESPECTIVELY.  </a:t>
            </a:r>
            <a:endParaRPr lang="en-IN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33369"/>
            <a:ext cx="72612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000" spc="5" dirty="0"/>
              <a:t>PROJECT</a:t>
            </a:r>
            <a:r>
              <a:rPr lang="en-IN" sz="4250" spc="5" dirty="0"/>
              <a:t> </a:t>
            </a:r>
            <a:r>
              <a:rPr sz="4250" spc="-20" dirty="0"/>
              <a:t>OVERVIEW</a:t>
            </a:r>
            <a:endParaRPr sz="425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400" b="0" i="0" dirty="0">
                <a:solidFill>
                  <a:schemeClr val="accent6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FILTERATION OF GIVEN DATA SET.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ANALYSING PERFORMANCE LEVEL OF EMPLOYEES.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400" b="0" i="0" dirty="0">
                <a:solidFill>
                  <a:schemeClr val="accent6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BUILDING PIVOT TABLE.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CONSTRUCTION OF GRAPH AND PIE CHART.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400" b="0" i="0" dirty="0">
                <a:solidFill>
                  <a:schemeClr val="accent6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TREND LINE AS A REFLECTION OF PERFORMANCE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b="0" i="0" dirty="0">
              <a:solidFill>
                <a:schemeClr val="accent6">
                  <a:lumMod val="7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853748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FF9C1DE-5669-20C8-0C23-AE685483A846}"/>
              </a:ext>
            </a:extLst>
          </p:cNvPr>
          <p:cNvSpPr txBox="1"/>
          <p:nvPr/>
        </p:nvSpPr>
        <p:spPr>
          <a:xfrm>
            <a:off x="1295400" y="2362200"/>
            <a:ext cx="59436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INSIDERS : </a:t>
            </a:r>
          </a:p>
          <a:p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THE END USERS ARE THE MANAGEMENT, ADMINISTRATION, FINANCE AND ACCOUNTING SECTORS OF THE RESPECTIVE ORGANISATION.</a:t>
            </a:r>
          </a:p>
          <a:p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OUTSIDERS : </a:t>
            </a:r>
          </a:p>
          <a:p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THE END USERS ARE THE INVESTORS, SHAREHOLDERS, FINANCING PARTNERS, GOVERNMENT AND COMPETITORS.</a:t>
            </a:r>
            <a:endParaRPr lang="en-IN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A749684-3118-0292-F1C8-61DD11139043}"/>
              </a:ext>
            </a:extLst>
          </p:cNvPr>
          <p:cNvSpPr txBox="1"/>
          <p:nvPr/>
        </p:nvSpPr>
        <p:spPr>
          <a:xfrm>
            <a:off x="3050038" y="2280950"/>
            <a:ext cx="5789162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IDENTIFY AREAS OF STRENGTH AND WEAKNESS.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SET PERFORMANCE GOALS AND TARGETS.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EVALUATE JOB PERFORMANCE AND PRODUCTIVITY.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DEVELOP TRAINING AND DEVELOPMENT programs.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Inform decisions on promotions, bonuses, and rewards.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Improve communication and feedback.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Increase employee motivation and ENGAGEMENT.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Reduce turnover and absenteeism.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Enhance overall organizational performance.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Make data-driven decisions.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D4656F-7AF1-814C-54DF-5DC2FEE734D6}"/>
              </a:ext>
            </a:extLst>
          </p:cNvPr>
          <p:cNvSpPr txBox="1"/>
          <p:nvPr/>
        </p:nvSpPr>
        <p:spPr>
          <a:xfrm>
            <a:off x="685800" y="2133600"/>
            <a:ext cx="3095417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1. Employee I’d 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2. First name.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3. Last name.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4.business unit.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5. Employee status.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6. Employee type.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7.employee classification type.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8.gender code.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9.performance score.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10.current employee rating.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11.performance level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12.martial description.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13.race description. 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14.Location code.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6323C1-13FA-5160-A8C0-600D7F0CCD62}"/>
              </a:ext>
            </a:extLst>
          </p:cNvPr>
          <p:cNvSpPr txBox="1"/>
          <p:nvPr/>
        </p:nvSpPr>
        <p:spPr>
          <a:xfrm>
            <a:off x="4343400" y="1995100"/>
            <a:ext cx="2882561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
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15. Job function description. 
16. State.
17. DOB.
18.Division.
19.Department type.
20.Termination description.
21.Termination type.
22.Payzone.
23.Start date.
24. Exit date.
25. Title.
26 . Supervisor.
27.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ADEmail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316104" y="2638991"/>
            <a:ext cx="720889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Pivot table that gives clear cut view of the performing employees and respective business unit with certain specifications.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Logical test formula for performance level setting:</a:t>
            </a:r>
          </a:p>
          <a:p>
            <a:pPr algn="l"/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=IFS(Z8&gt;=5,”VERYHIGH”, Z8&gt;=4,”HIGH”,Z8&gt;=3,”MED”,TRUE,”LOW”)</a:t>
            </a:r>
            <a:endParaRPr lang="en-IN" sz="28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216</TotalTime>
  <Words>577</Words>
  <Application>Microsoft Office PowerPoint</Application>
  <PresentationFormat>Widescreen</PresentationFormat>
  <Paragraphs>88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Arial</vt:lpstr>
      <vt:lpstr>Calibri</vt:lpstr>
      <vt:lpstr>Century Gothic</vt:lpstr>
      <vt:lpstr>Roboto</vt:lpstr>
      <vt:lpstr>Times New Roman</vt:lpstr>
      <vt:lpstr>Trebuchet MS</vt:lpstr>
      <vt:lpstr>Wingdings</vt:lpstr>
      <vt:lpstr>Wingdings 3</vt:lpstr>
      <vt:lpstr>Ion Boardroom</vt:lpstr>
      <vt:lpstr>Employee Data Analysis using Excel  </vt:lpstr>
      <vt:lpstr>PROJECT TITLE:</vt:lpstr>
      <vt:lpstr>AGENDA:</vt:lpstr>
      <vt:lpstr>PROBLEM STATEMENT</vt:lpstr>
      <vt:lpstr>PROJECT OVERVIEW</vt:lpstr>
      <vt:lpstr>WHO ARE THE END USERS?</vt:lpstr>
      <vt:lpstr>OUR SOLUTION AND ITS VALUE PROPOSITION</vt:lpstr>
      <vt:lpstr>DATASET DESCRIPTION:</vt:lpstr>
      <vt:lpstr>THE "WOW" IN OUR SOLUTION</vt:lpstr>
      <vt:lpstr>PowerPoint Presentation</vt:lpstr>
      <vt:lpstr>RESULTS:</vt:lpstr>
      <vt:lpstr>CONCLUSION: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Veni Ravi</cp:lastModifiedBy>
  <cp:revision>18</cp:revision>
  <dcterms:created xsi:type="dcterms:W3CDTF">2024-03-29T15:07:22Z</dcterms:created>
  <dcterms:modified xsi:type="dcterms:W3CDTF">2024-08-30T14:07:27Z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