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6" r:id="rId3"/>
    <p:sldId id="28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58" r:id="rId16"/>
    <p:sldId id="259" r:id="rId17"/>
    <p:sldId id="285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76DC0-E69F-4372-B0FB-6898488EE218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86FFC-9752-4342-8862-80A2210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D338C-BFC2-48DF-A5C6-603E0171AC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5388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1EF50-4310-D248-985A-B51B8AE8F3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1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EAC-A465-410B-BEA3-78194A61DE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DEAC-A465-410B-BEA3-78194A61DE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1E5F-CF14-4E20-9108-86FA1897C737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706F-FF2C-435B-8F06-F332DE73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and practical issues for replicating GWAS signals in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Dajiang Liu</a:t>
            </a:r>
          </a:p>
          <a:p>
            <a:r>
              <a:rPr lang="en-US" dirty="0" smtClean="0"/>
              <a:t>Reproducibility Boot Camp </a:t>
            </a:r>
          </a:p>
          <a:p>
            <a:r>
              <a:rPr lang="en-US" dirty="0" smtClean="0"/>
              <a:t>06/07/2019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9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 for RAREMETAL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4971" y="4315111"/>
            <a:ext cx="2791058" cy="1033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Meta-analysis of Single Variant Test Statistics (imputation Quality Aware Meta-analysis)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9182" y="5587988"/>
            <a:ext cx="267670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Analysis (E.g. conditional analysis)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033" y="1514168"/>
            <a:ext cx="1855690" cy="11219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Generating Summary Level Statistics for Cohort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4560" y="1514168"/>
            <a:ext cx="1855690" cy="112198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Generating Summary Level Statistics for Cohort K</a:t>
            </a:r>
          </a:p>
        </p:txBody>
      </p:sp>
      <p:cxnSp>
        <p:nvCxnSpPr>
          <p:cNvPr id="14" name="Straight Connector 13"/>
          <p:cNvCxnSpPr>
            <a:stCxn id="9" idx="3"/>
            <a:endCxn id="13" idx="1"/>
          </p:cNvCxnSpPr>
          <p:nvPr/>
        </p:nvCxnSpPr>
        <p:spPr>
          <a:xfrm>
            <a:off x="2483724" y="2075159"/>
            <a:ext cx="2570837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3698830" y="2555282"/>
            <a:ext cx="279019" cy="34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71034" y="3038167"/>
            <a:ext cx="3987186" cy="3285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155261" y="4168493"/>
            <a:ext cx="45699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456" y="3944563"/>
            <a:ext cx="98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centrally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4972" y="3349864"/>
            <a:ext cx="267670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Quality Control (e.g. Check for strand flips)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3764627" y="5399191"/>
            <a:ext cx="121610" cy="19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794881" y="4069257"/>
            <a:ext cx="121610" cy="19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21836" y="1435822"/>
            <a:ext cx="44009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Zhan X, Hu Y, Li B, </a:t>
            </a:r>
            <a:r>
              <a:rPr lang="en-US" dirty="0" err="1"/>
              <a:t>Abecasis</a:t>
            </a:r>
            <a:r>
              <a:rPr lang="en-US" dirty="0"/>
              <a:t> G, Liu DJ </a:t>
            </a:r>
            <a:r>
              <a:rPr lang="en-US" i="1" u="sng" dirty="0"/>
              <a:t>RVTESTS: an efficient and comprehensive tool for rare variant association analysis using sequence data</a:t>
            </a:r>
            <a:r>
              <a:rPr lang="en-US" dirty="0"/>
              <a:t>, </a:t>
            </a:r>
            <a:r>
              <a:rPr lang="en-US" b="1" dirty="0"/>
              <a:t>Bioinformatics</a:t>
            </a:r>
            <a:r>
              <a:rPr lang="en-US" dirty="0"/>
              <a:t> 2016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1835" y="3391782"/>
            <a:ext cx="44009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Liu DJ et al </a:t>
            </a:r>
            <a:r>
              <a:rPr lang="en-US" i="1" u="sng" dirty="0"/>
              <a:t>Meta-analysis of Gene-level Tests of Rare Variant Association</a:t>
            </a:r>
            <a:r>
              <a:rPr lang="en-US" dirty="0"/>
              <a:t>, </a:t>
            </a:r>
            <a:r>
              <a:rPr lang="en-US" b="1" dirty="0"/>
              <a:t>Nature Genetics</a:t>
            </a:r>
            <a:r>
              <a:rPr lang="en-US" dirty="0"/>
              <a:t> 2014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21835" y="4590894"/>
            <a:ext cx="44009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Jiang Y et al, </a:t>
            </a:r>
            <a:r>
              <a:rPr lang="en-US" i="1" u="sng" dirty="0"/>
              <a:t>Proper conditional analysis in the presence of missing data: Application to large scale meta-analysis of tobacco use phenotypes</a:t>
            </a:r>
            <a:r>
              <a:rPr lang="en-US" dirty="0"/>
              <a:t>, </a:t>
            </a:r>
            <a:r>
              <a:rPr lang="en-US" b="1" dirty="0"/>
              <a:t>PLOS Genetics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7715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</a:t>
            </a:r>
            <a:r>
              <a:rPr lang="en-US" dirty="0" err="1"/>
              <a:t>CigDay</a:t>
            </a:r>
            <a:r>
              <a:rPr lang="en-US" dirty="0"/>
              <a:t> N=1,000,000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3" y="1401835"/>
            <a:ext cx="8014103" cy="522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362" y="1900132"/>
            <a:ext cx="2760931" cy="25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</a:t>
            </a:r>
            <a:r>
              <a:rPr lang="en-US" dirty="0" err="1"/>
              <a:t>CigDay</a:t>
            </a:r>
            <a:r>
              <a:rPr lang="en-US" dirty="0"/>
              <a:t> N=1,000,000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3" y="1401835"/>
            <a:ext cx="8014103" cy="522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362" y="1900132"/>
            <a:ext cx="2760931" cy="25246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88525" y="1822744"/>
            <a:ext cx="944678" cy="702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1645" y="1690688"/>
            <a:ext cx="944678" cy="702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4060" y="2727398"/>
            <a:ext cx="1235349" cy="570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9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GSCAN</a:t>
            </a:r>
            <a:r>
              <a:rPr lang="zh-CN" altLang="en-US" dirty="0"/>
              <a:t> </a:t>
            </a:r>
            <a:r>
              <a:rPr lang="en-US" altLang="zh-CN" dirty="0"/>
              <a:t>GWAS</a:t>
            </a:r>
            <a:r>
              <a:rPr lang="zh-CN" altLang="en-US" dirty="0"/>
              <a:t> </a:t>
            </a:r>
            <a:r>
              <a:rPr lang="en-US" altLang="zh-CN" dirty="0"/>
              <a:t>results (All Traits)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8CD6246-4E73-9B4F-A17C-E299A76FB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241" y="1480324"/>
            <a:ext cx="4992974" cy="5109283"/>
          </a:xfrm>
          <a:effectLst>
            <a:outerShdw blurRad="50800" dist="317500" dir="270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DCC9E7-DE26-EF48-8487-E546D9C09FC2}"/>
              </a:ext>
            </a:extLst>
          </p:cNvPr>
          <p:cNvSpPr/>
          <p:nvPr/>
        </p:nvSpPr>
        <p:spPr>
          <a:xfrm>
            <a:off x="3051154" y="4662672"/>
            <a:ext cx="1947134" cy="1764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B7998-B699-5342-9DF3-6E6A539AA5CE}"/>
              </a:ext>
            </a:extLst>
          </p:cNvPr>
          <p:cNvSpPr txBox="1"/>
          <p:nvPr/>
        </p:nvSpPr>
        <p:spPr>
          <a:xfrm>
            <a:off x="5845215" y="1674055"/>
            <a:ext cx="6346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GSCAN</a:t>
            </a:r>
            <a:r>
              <a:rPr lang="zh-CN" altLang="en-US" sz="2800" dirty="0"/>
              <a:t> </a:t>
            </a:r>
            <a:r>
              <a:rPr lang="en-US" altLang="zh-CN" sz="2800" dirty="0"/>
              <a:t>GWAS</a:t>
            </a:r>
            <a:r>
              <a:rPr lang="zh-CN" altLang="en-US" sz="2800" dirty="0"/>
              <a:t> </a:t>
            </a:r>
            <a:r>
              <a:rPr lang="en-US" altLang="zh-CN" sz="2800" dirty="0"/>
              <a:t>phase</a:t>
            </a:r>
            <a:r>
              <a:rPr lang="zh-CN" altLang="en-US" sz="2800" dirty="0"/>
              <a:t> </a:t>
            </a:r>
            <a:r>
              <a:rPr lang="en-US" altLang="zh-CN" sz="2800" dirty="0"/>
              <a:t>1,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completed!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406 loci uncovered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challenge: Interpret the </a:t>
            </a:r>
            <a:r>
              <a:rPr lang="en-US" sz="2800" dirty="0">
                <a:solidFill>
                  <a:srgbClr val="FF0000"/>
                </a:solidFill>
              </a:rPr>
              <a:t>functional consequence</a:t>
            </a:r>
            <a:r>
              <a:rPr lang="en-US" sz="2800" dirty="0"/>
              <a:t> of these loci</a:t>
            </a:r>
          </a:p>
        </p:txBody>
      </p:sp>
    </p:spTree>
    <p:extLst>
      <p:ext uri="{BB962C8B-B14F-4D97-AF65-F5344CB8AC3E}">
        <p14:creationId xmlns:p14="http://schemas.microsoft.com/office/powerpoint/2010/main" val="31254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Loci Are “Real”?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Population based studies can be subject to artefacts</a:t>
            </a:r>
          </a:p>
          <a:p>
            <a:pPr lvl="1"/>
            <a:r>
              <a:rPr lang="en-US" dirty="0"/>
              <a:t>Population structure; </a:t>
            </a:r>
          </a:p>
          <a:p>
            <a:pPr lvl="1"/>
            <a:r>
              <a:rPr lang="en-US" dirty="0"/>
              <a:t>cryptic relatedness;</a:t>
            </a:r>
          </a:p>
          <a:p>
            <a:pPr lvl="1"/>
            <a:r>
              <a:rPr lang="en-US" dirty="0"/>
              <a:t>Genotyping error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Conventional approach to ensure the validity of the discovery is </a:t>
            </a:r>
            <a:r>
              <a:rPr lang="en-US" b="1" dirty="0"/>
              <a:t>replication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Having a well-powered replication study is almost impossible in modern-day genetic </a:t>
            </a:r>
            <a:r>
              <a:rPr lang="en-US" dirty="0" smtClean="0"/>
              <a:t>studies</a:t>
            </a:r>
          </a:p>
          <a:p>
            <a:pPr lvl="1"/>
            <a:r>
              <a:rPr lang="en-US" dirty="0" smtClean="0"/>
              <a:t>Ad-hoc procedures can be applied, but hard to be broadly applied and generalize 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310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Field Recognized This Problem, But No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2896"/>
            <a:ext cx="8881715" cy="226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174" y="3714278"/>
            <a:ext cx="4610572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 Signals Often “Disguise” Themselves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243" y="2096884"/>
            <a:ext cx="8386715" cy="27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Behavioral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70" y="1420274"/>
            <a:ext cx="7298829" cy="53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4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Replicability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motivating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4" y="2231939"/>
            <a:ext cx="7669292" cy="46260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826" y="2231938"/>
            <a:ext cx="1943922" cy="40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73297" y="1567117"/>
            <a:ext cx="4111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 of the point: Sample Size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47866" y="3274142"/>
            <a:ext cx="498824" cy="309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1658" y="2846439"/>
            <a:ext cx="1887794" cy="115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Z-score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1658" y="4945626"/>
            <a:ext cx="1887794" cy="115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179454" y="5447071"/>
            <a:ext cx="498824" cy="309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3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Assessing Replicability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8"/>
            <a:ext cx="10515600" cy="5245598"/>
          </a:xfrm>
        </p:spPr>
        <p:txBody>
          <a:bodyPr>
            <a:normAutofit/>
          </a:bodyPr>
          <a:lstStyle/>
          <a:p>
            <a:r>
              <a:rPr lang="en-US" dirty="0"/>
              <a:t>MAMBA: </a:t>
            </a:r>
            <a:r>
              <a:rPr lang="en-US" u="sng" dirty="0"/>
              <a:t>m</a:t>
            </a:r>
            <a:r>
              <a:rPr lang="en-US" dirty="0"/>
              <a:t>eta-</a:t>
            </a:r>
            <a:r>
              <a:rPr lang="en-US" u="sng" dirty="0"/>
              <a:t>a</a:t>
            </a:r>
            <a:r>
              <a:rPr lang="en-US" dirty="0"/>
              <a:t>nalysis </a:t>
            </a:r>
            <a:r>
              <a:rPr lang="en-US" u="sng" dirty="0"/>
              <a:t>m</a:t>
            </a:r>
            <a:r>
              <a:rPr lang="en-US" dirty="0"/>
              <a:t>odel-</a:t>
            </a:r>
            <a:r>
              <a:rPr lang="en-US" u="sng" dirty="0"/>
              <a:t>b</a:t>
            </a:r>
            <a:r>
              <a:rPr lang="en-US" dirty="0"/>
              <a:t>ased </a:t>
            </a:r>
            <a:r>
              <a:rPr lang="en-US" u="sng" dirty="0"/>
              <a:t>a</a:t>
            </a:r>
            <a:r>
              <a:rPr lang="en-US" dirty="0"/>
              <a:t>ssessment of replicability </a:t>
            </a:r>
          </a:p>
          <a:p>
            <a:r>
              <a:rPr lang="en-US" dirty="0"/>
              <a:t>Observation: </a:t>
            </a:r>
          </a:p>
          <a:p>
            <a:pPr lvl="1"/>
            <a:r>
              <a:rPr lang="en-US" dirty="0"/>
              <a:t>Real signals are more likely to be significantly associated in multiple studies</a:t>
            </a:r>
          </a:p>
          <a:p>
            <a:pPr lvl="1"/>
            <a:r>
              <a:rPr lang="en-US" dirty="0"/>
              <a:t>Real signals are likely to be consistent across different studies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Use mixture model to represent replicable and non-replicable SNPs</a:t>
            </a:r>
          </a:p>
          <a:p>
            <a:pPr lvl="1"/>
            <a:r>
              <a:rPr lang="en-US" dirty="0"/>
              <a:t>Based upon empirical data, non-replicable SNP is modeled as SNPs with disproportionally large variability in the effect sizes</a:t>
            </a:r>
          </a:p>
          <a:p>
            <a:pPr lvl="1"/>
            <a:r>
              <a:rPr lang="en-US" dirty="0"/>
              <a:t>Develop a coherent framework for robust meta-analysis and assessing replicability at the same time  </a:t>
            </a:r>
          </a:p>
          <a:p>
            <a:pPr lvl="1"/>
            <a:r>
              <a:rPr lang="en-US" dirty="0"/>
              <a:t>Posterior probability of replicability can be estimated using ECM algorithms </a:t>
            </a:r>
          </a:p>
          <a:p>
            <a:pPr lvl="1"/>
            <a:r>
              <a:rPr lang="en-US" dirty="0"/>
              <a:t>Frequentist p-values can be calculated using parametric bootstrap based upon the posterior probability of replicability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Forewords</a:t>
            </a:r>
          </a:p>
          <a:p>
            <a:endParaRPr lang="en-US" dirty="0"/>
          </a:p>
          <a:p>
            <a:r>
              <a:rPr lang="en-US" dirty="0" smtClean="0"/>
              <a:t>Overview of GWAS Meta-analysis and follow-up studies</a:t>
            </a:r>
          </a:p>
          <a:p>
            <a:endParaRPr lang="en-US" dirty="0"/>
          </a:p>
          <a:p>
            <a:r>
              <a:rPr lang="en-US" dirty="0" smtClean="0"/>
              <a:t>Motivation of assessing reproducibility of GWAS signals</a:t>
            </a:r>
          </a:p>
          <a:p>
            <a:endParaRPr lang="en-US" dirty="0"/>
          </a:p>
          <a:p>
            <a:r>
              <a:rPr lang="en-US" dirty="0" smtClean="0"/>
              <a:t>MAMBA method</a:t>
            </a:r>
          </a:p>
          <a:p>
            <a:pPr lvl="1"/>
            <a:r>
              <a:rPr lang="en-US" dirty="0" smtClean="0"/>
              <a:t>Joint work with Dan McGuire and </a:t>
            </a:r>
            <a:r>
              <a:rPr lang="en-US" dirty="0" err="1" smtClean="0"/>
              <a:t>Qunhua</a:t>
            </a:r>
            <a:r>
              <a:rPr lang="en-US" dirty="0" smtClean="0"/>
              <a:t> Li</a:t>
            </a:r>
          </a:p>
          <a:p>
            <a:pPr lvl="1"/>
            <a:endParaRPr lang="en-US" dirty="0"/>
          </a:p>
          <a:p>
            <a:r>
              <a:rPr lang="en-US" dirty="0" smtClean="0"/>
              <a:t>Conclusions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3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DBC-3ED4-3345-8F75-10DBDE53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2A8A3-CFC0-E94A-BC03-EBB1166C9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input: </a:t>
                </a:r>
              </a:p>
              <a:p>
                <a:pPr lvl="1"/>
                <a:r>
                  <a:rPr lang="en-US" dirty="0"/>
                  <a:t>M SNPs</a:t>
                </a:r>
              </a:p>
              <a:p>
                <a:pPr lvl="1"/>
                <a:r>
                  <a:rPr lang="en-US" dirty="0"/>
                  <a:t>K different studies</a:t>
                </a:r>
              </a:p>
              <a:p>
                <a:pPr lvl="1"/>
                <a:r>
                  <a:rPr lang="en-US" dirty="0"/>
                  <a:t>Genetic effect across different studies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=1,…,M and </a:t>
                </a:r>
                <a:r>
                  <a:rPr lang="en-US" i="1" dirty="0"/>
                  <a:t>k</a:t>
                </a:r>
                <a:r>
                  <a:rPr lang="en-US" dirty="0"/>
                  <a:t>=1,…,K</a:t>
                </a:r>
              </a:p>
              <a:p>
                <a:pPr lvl="1"/>
                <a:r>
                  <a:rPr lang="en-US" dirty="0"/>
                  <a:t>Standard deviation of the genetic effects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=1,…,M and </a:t>
                </a:r>
                <a:r>
                  <a:rPr lang="en-US" i="1" dirty="0"/>
                  <a:t>k</a:t>
                </a:r>
                <a:r>
                  <a:rPr lang="en-US" dirty="0"/>
                  <a:t>=1,…,K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2A8A3-CFC0-E94A-BC03-EBB1166C9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0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2235" y="1558776"/>
                <a:ext cx="10515600" cy="51918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Depending on the replicability</a:t>
                </a:r>
              </a:p>
              <a:p>
                <a:pPr lvl="1"/>
                <a:r>
                  <a:rPr lang="en-US" dirty="0"/>
                  <a:t>Replicable SNPs: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Non-replicable SNPs: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Non-outlier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Outlier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full likelihood is the product of per-SNP likelihood</a:t>
                </a:r>
              </a:p>
              <a:p>
                <a:pPr lvl="1"/>
                <a:r>
                  <a:rPr lang="en-US" dirty="0"/>
                  <a:t>Assume SNPs are independent</a:t>
                </a:r>
              </a:p>
              <a:p>
                <a:pPr lvl="2"/>
                <a:r>
                  <a:rPr lang="en-US" dirty="0"/>
                  <a:t>Reasonable assumption for assessing the replicability of associated SNPs</a:t>
                </a:r>
              </a:p>
              <a:p>
                <a:pPr lvl="4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235" y="1558776"/>
                <a:ext cx="10515600" cy="5191828"/>
              </a:xfrm>
              <a:blipFill>
                <a:blip r:embed="rId2"/>
                <a:stretch>
                  <a:fillRect l="-1043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" descr="imag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91828" y="365125"/>
            <a:ext cx="6926529" cy="40489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45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MAMBA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50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Step 0:</a:t>
            </a:r>
            <a:r>
              <a:rPr lang="en-US" dirty="0"/>
              <a:t> Do fixed-effects GWAMA first, to identify loci of interest we want to test with the MAMBA model.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Step 1: </a:t>
            </a:r>
            <a:r>
              <a:rPr lang="en-US" dirty="0"/>
              <a:t>Prune summary statistics and obtain approximately independent set of variants based upon a reference panel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Step 2:</a:t>
            </a:r>
            <a:r>
              <a:rPr lang="en-US" dirty="0"/>
              <a:t> Create dataset for MAMBA model by combining pruned variants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Step 3:</a:t>
            </a:r>
            <a:r>
              <a:rPr lang="en-US" dirty="0"/>
              <a:t> Fit MAMBA models (by chromosome)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5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Alternative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71" y="150380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Alternative methods considered</a:t>
            </a:r>
          </a:p>
          <a:p>
            <a:pPr lvl="1"/>
            <a:r>
              <a:rPr lang="en-US" dirty="0"/>
              <a:t>FE:</a:t>
            </a:r>
          </a:p>
          <a:p>
            <a:pPr lvl="2"/>
            <a:r>
              <a:rPr lang="en-US" dirty="0"/>
              <a:t>Fixed effect meta-analysis</a:t>
            </a:r>
          </a:p>
          <a:p>
            <a:pPr lvl="1"/>
            <a:r>
              <a:rPr lang="en-US" dirty="0"/>
              <a:t>RE: </a:t>
            </a:r>
          </a:p>
          <a:p>
            <a:pPr lvl="2"/>
            <a:r>
              <a:rPr lang="en-US" dirty="0"/>
              <a:t>Random effect meta-analysis (with maximum likelihood estimation) </a:t>
            </a:r>
          </a:p>
          <a:p>
            <a:pPr lvl="1"/>
            <a:r>
              <a:rPr lang="en-US" dirty="0"/>
              <a:t>RE2:</a:t>
            </a:r>
          </a:p>
          <a:p>
            <a:pPr lvl="2"/>
            <a:r>
              <a:rPr lang="en-US" dirty="0"/>
              <a:t>Random effect meta-analysis assuming no heterogeneity under the null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BE</a:t>
            </a:r>
          </a:p>
          <a:p>
            <a:pPr lvl="2"/>
            <a:r>
              <a:rPr lang="en-US" dirty="0"/>
              <a:t>Binary effect model assuming the effect is a mixture of 0 and a non-zero fixed effect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29" y="4159325"/>
            <a:ext cx="5478600" cy="939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329" y="5653220"/>
            <a:ext cx="5776843" cy="10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en-US" dirty="0"/>
              <a:t>Discovery cohort</a:t>
            </a:r>
          </a:p>
          <a:p>
            <a:pPr lvl="1"/>
            <a:r>
              <a:rPr lang="en-US" dirty="0"/>
              <a:t>GSCAN – 23andMe data</a:t>
            </a:r>
          </a:p>
          <a:p>
            <a:r>
              <a:rPr lang="en-US" dirty="0"/>
              <a:t>Replication: </a:t>
            </a:r>
          </a:p>
          <a:p>
            <a:pPr lvl="1"/>
            <a:r>
              <a:rPr lang="en-US" dirty="0"/>
              <a:t>23andMe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78329" y="3152207"/>
          <a:ext cx="10515600" cy="2783551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674199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05062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09136207"/>
                    </a:ext>
                  </a:extLst>
                </a:gridCol>
              </a:tblGrid>
              <a:tr h="4841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b="1" dirty="0">
                          <a:effectLst/>
                        </a:rPr>
                        <a:t>Phenotype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b="1" dirty="0">
                          <a:effectLst/>
                        </a:rPr>
                        <a:t>Discovery N </a:t>
                      </a:r>
                    </a:p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b="1" dirty="0">
                          <a:effectLst/>
                        </a:rPr>
                        <a:t>(# Contributing Studies)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b="1" dirty="0">
                          <a:effectLst/>
                        </a:rPr>
                        <a:t>Replication N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1664874"/>
                  </a:ext>
                </a:extLst>
              </a:tr>
              <a:tr h="4841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b="1" dirty="0">
                          <a:effectLst/>
                        </a:rPr>
                        <a:t>Cig</a:t>
                      </a:r>
                      <a:r>
                        <a:rPr lang="en-US" sz="2800" b="1" baseline="0" dirty="0">
                          <a:effectLst/>
                        </a:rPr>
                        <a:t>arettes Per Day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263,954 (34)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73,380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550071"/>
                  </a:ext>
                </a:extLst>
              </a:tr>
              <a:tr h="4841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b="1" dirty="0">
                          <a:effectLst/>
                        </a:rPr>
                        <a:t>Drinks</a:t>
                      </a:r>
                      <a:r>
                        <a:rPr lang="en-US" sz="2800" b="1" baseline="0" dirty="0">
                          <a:effectLst/>
                        </a:rPr>
                        <a:t> Per Week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537,349 (33)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403,931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63056"/>
                  </a:ext>
                </a:extLst>
              </a:tr>
              <a:tr h="4841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b="1" dirty="0">
                          <a:effectLst/>
                        </a:rPr>
                        <a:t>Smoking</a:t>
                      </a:r>
                      <a:r>
                        <a:rPr lang="en-US" sz="2800" b="1" baseline="0" dirty="0">
                          <a:effectLst/>
                        </a:rPr>
                        <a:t> Initiation</a:t>
                      </a:r>
                      <a:endParaRPr lang="en-US" sz="28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651,337 (35)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599,289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5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24" y="114686"/>
            <a:ext cx="10515600" cy="1325563"/>
          </a:xfrm>
        </p:spPr>
        <p:txBody>
          <a:bodyPr/>
          <a:lstStyle/>
          <a:p>
            <a:r>
              <a:rPr lang="en-US" dirty="0"/>
              <a:t>Rank Correlation of Effect Sizes Between Discovery and Replication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48" y="2109818"/>
            <a:ext cx="7023814" cy="4485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5838" y="175655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CigDay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4143" y="174839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DrnkWk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2809" y="174839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SmkInit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90182" y="6091482"/>
            <a:ext cx="70196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MAMBA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84049" y="6087405"/>
            <a:ext cx="33825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79993" y="6094863"/>
            <a:ext cx="33825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0178" y="6094863"/>
            <a:ext cx="5133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BE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1506" y="6113037"/>
            <a:ext cx="70196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MAMBA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9664" y="6111173"/>
            <a:ext cx="33825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17578" y="6103018"/>
            <a:ext cx="33825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01692" y="6103018"/>
            <a:ext cx="5133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BE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00101" y="6111173"/>
            <a:ext cx="70196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MAMBA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8259" y="6109309"/>
            <a:ext cx="33825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16173" y="6101154"/>
            <a:ext cx="33825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00287" y="6101154"/>
            <a:ext cx="5133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2005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Comparison in GSCAN Data (MAMBA)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1690688"/>
            <a:ext cx="9264000" cy="5223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300" y="2019300"/>
            <a:ext cx="6498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color </a:t>
            </a:r>
            <a:r>
              <a:rPr lang="en-US" dirty="0"/>
              <a:t>represent non-replicable SNP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MAMBA gives conservative p-values than fixed effect for red colored SNPs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 color </a:t>
            </a:r>
            <a:r>
              <a:rPr lang="en-US" dirty="0"/>
              <a:t>represent replicable SNP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MAMBA gives comparable p-values to fixed effects </a:t>
            </a:r>
          </a:p>
        </p:txBody>
      </p:sp>
    </p:spTree>
    <p:extLst>
      <p:ext uri="{BB962C8B-B14F-4D97-AF65-F5344CB8AC3E}">
        <p14:creationId xmlns:p14="http://schemas.microsoft.com/office/powerpoint/2010/main" val="259146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Comparison in GSCAN Data (BE)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5" y="1487055"/>
            <a:ext cx="9264000" cy="5223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1565" y="2467067"/>
            <a:ext cx="3445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assigned very significant p-values for a lot of non-replicable SNPs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741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Comparison in GSCAN Data (RE2)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33" y="1469135"/>
            <a:ext cx="9264000" cy="5223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843" y="3354963"/>
            <a:ext cx="3445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RE2 assigned very significant p-values for a lot of non-replicable SNPs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5764696" y="3816628"/>
            <a:ext cx="2120347" cy="212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Comparison in GSCAN Data (RE)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19" y="1634654"/>
            <a:ext cx="9264000" cy="52233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446814" y="2258786"/>
            <a:ext cx="4299857" cy="903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3843" y="3354963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 assigned conservative p-values for a lot of replicable SNPs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24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reproducibility? </a:t>
            </a:r>
          </a:p>
          <a:p>
            <a:pPr lvl="1"/>
            <a:r>
              <a:rPr lang="en-US" dirty="0" smtClean="0"/>
              <a:t>People all make mistakes</a:t>
            </a:r>
          </a:p>
          <a:p>
            <a:pPr lvl="1"/>
            <a:r>
              <a:rPr lang="en-US" dirty="0" smtClean="0"/>
              <a:t>People are inclined to rush to conclusions and publish</a:t>
            </a:r>
          </a:p>
          <a:p>
            <a:pPr lvl="1"/>
            <a:endParaRPr lang="en-US" dirty="0"/>
          </a:p>
          <a:p>
            <a:r>
              <a:rPr lang="en-US" dirty="0" smtClean="0"/>
              <a:t>Reproducibility does not make research error-free</a:t>
            </a:r>
          </a:p>
          <a:p>
            <a:pPr lvl="1"/>
            <a:r>
              <a:rPr lang="en-US" dirty="0" smtClean="0"/>
              <a:t>But allows us to “reproduce errors” and seek their root causes</a:t>
            </a:r>
          </a:p>
          <a:p>
            <a:pPr lvl="1"/>
            <a:endParaRPr lang="en-US" dirty="0"/>
          </a:p>
          <a:p>
            <a:r>
              <a:rPr lang="en-US" dirty="0" smtClean="0"/>
              <a:t>Reproducibility can be achieved by </a:t>
            </a:r>
          </a:p>
          <a:p>
            <a:pPr lvl="1"/>
            <a:r>
              <a:rPr lang="en-US" dirty="0" smtClean="0"/>
              <a:t>The right attitude</a:t>
            </a:r>
          </a:p>
          <a:p>
            <a:pPr lvl="1"/>
            <a:r>
              <a:rPr lang="en-US" dirty="0" smtClean="0"/>
              <a:t>Careful documentation</a:t>
            </a:r>
          </a:p>
          <a:p>
            <a:pPr lvl="1"/>
            <a:r>
              <a:rPr lang="en-US" u="sng" dirty="0" smtClean="0"/>
              <a:t>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1929827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44" y="92529"/>
            <a:ext cx="11321142" cy="1325563"/>
          </a:xfrm>
        </p:spPr>
        <p:txBody>
          <a:bodyPr/>
          <a:lstStyle/>
          <a:p>
            <a:r>
              <a:rPr lang="en-US" dirty="0"/>
              <a:t>Examples of Non-replicable Associations Before Filtering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8726" y="1643743"/>
          <a:ext cx="11604173" cy="4148496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218392">
                  <a:extLst>
                    <a:ext uri="{9D8B030D-6E8A-4147-A177-3AD203B41FA5}">
                      <a16:colId xmlns:a16="http://schemas.microsoft.com/office/drawing/2014/main" val="1134870052"/>
                    </a:ext>
                  </a:extLst>
                </a:gridCol>
                <a:gridCol w="1427405">
                  <a:extLst>
                    <a:ext uri="{9D8B030D-6E8A-4147-A177-3AD203B41FA5}">
                      <a16:colId xmlns:a16="http://schemas.microsoft.com/office/drawing/2014/main" val="1921922085"/>
                    </a:ext>
                  </a:extLst>
                </a:gridCol>
                <a:gridCol w="1591868">
                  <a:extLst>
                    <a:ext uri="{9D8B030D-6E8A-4147-A177-3AD203B41FA5}">
                      <a16:colId xmlns:a16="http://schemas.microsoft.com/office/drawing/2014/main" val="3401891999"/>
                    </a:ext>
                  </a:extLst>
                </a:gridCol>
                <a:gridCol w="1020992">
                  <a:extLst>
                    <a:ext uri="{9D8B030D-6E8A-4147-A177-3AD203B41FA5}">
                      <a16:colId xmlns:a16="http://schemas.microsoft.com/office/drawing/2014/main" val="2804421475"/>
                    </a:ext>
                  </a:extLst>
                </a:gridCol>
                <a:gridCol w="1471948">
                  <a:extLst>
                    <a:ext uri="{9D8B030D-6E8A-4147-A177-3AD203B41FA5}">
                      <a16:colId xmlns:a16="http://schemas.microsoft.com/office/drawing/2014/main" val="2005872542"/>
                    </a:ext>
                  </a:extLst>
                </a:gridCol>
                <a:gridCol w="1218392">
                  <a:extLst>
                    <a:ext uri="{9D8B030D-6E8A-4147-A177-3AD203B41FA5}">
                      <a16:colId xmlns:a16="http://schemas.microsoft.com/office/drawing/2014/main" val="2401939196"/>
                    </a:ext>
                  </a:extLst>
                </a:gridCol>
                <a:gridCol w="1218392">
                  <a:extLst>
                    <a:ext uri="{9D8B030D-6E8A-4147-A177-3AD203B41FA5}">
                      <a16:colId xmlns:a16="http://schemas.microsoft.com/office/drawing/2014/main" val="41933107"/>
                    </a:ext>
                  </a:extLst>
                </a:gridCol>
                <a:gridCol w="1218392">
                  <a:extLst>
                    <a:ext uri="{9D8B030D-6E8A-4147-A177-3AD203B41FA5}">
                      <a16:colId xmlns:a16="http://schemas.microsoft.com/office/drawing/2014/main" val="3113625318"/>
                    </a:ext>
                  </a:extLst>
                </a:gridCol>
                <a:gridCol w="1218392">
                  <a:extLst>
                    <a:ext uri="{9D8B030D-6E8A-4147-A177-3AD203B41FA5}">
                      <a16:colId xmlns:a16="http://schemas.microsoft.com/office/drawing/2014/main" val="291543254"/>
                    </a:ext>
                  </a:extLst>
                </a:gridCol>
              </a:tblGrid>
              <a:tr h="965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Trait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Variant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PVALUE in 23andMe</a:t>
                      </a:r>
                      <a:r>
                        <a:rPr lang="en-US" sz="2400" b="1" baseline="0" dirty="0">
                          <a:effectLst/>
                          <a:latin typeface="+mn-lt"/>
                        </a:rPr>
                        <a:t> Replication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MAF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PVALUE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300" b="1" dirty="0"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(MAMBA)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PVALUE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baseline="0" dirty="0">
                          <a:effectLst/>
                          <a:latin typeface="+mn-lt"/>
                        </a:rPr>
                        <a:t>(FE)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PVALUE</a:t>
                      </a:r>
                      <a:r>
                        <a:rPr lang="en-US" sz="2400" b="1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(RE2)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PVALUE</a:t>
                      </a: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(BE)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</a:rPr>
                        <a:t>PVALUE</a:t>
                      </a:r>
                      <a:r>
                        <a:rPr lang="en-US" sz="2400" b="1" baseline="0" dirty="0">
                          <a:effectLst/>
                          <a:latin typeface="+mn-lt"/>
                        </a:rPr>
                        <a:t> (RE)</a:t>
                      </a:r>
                      <a:endParaRPr lang="en-US" sz="2400" b="1" dirty="0"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9603"/>
                  </a:ext>
                </a:extLst>
              </a:tr>
              <a:tr h="508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SmkInit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6:58757852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9.9×10</a:t>
                      </a:r>
                      <a:r>
                        <a:rPr lang="en-US" sz="1800" baseline="30000" dirty="0">
                          <a:effectLst/>
                        </a:rPr>
                        <a:t>-4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3.0×10</a:t>
                      </a:r>
                      <a:r>
                        <a:rPr lang="en-US" sz="1800" baseline="30000" dirty="0">
                          <a:effectLst/>
                        </a:rPr>
                        <a:t>-15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2.3×10</a:t>
                      </a:r>
                      <a:r>
                        <a:rPr lang="en-US" sz="1800" baseline="30000" dirty="0">
                          <a:effectLst/>
                        </a:rPr>
                        <a:t>-32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5.1×10</a:t>
                      </a:r>
                      <a:r>
                        <a:rPr lang="en-US" sz="1800" baseline="30000" dirty="0">
                          <a:effectLst/>
                        </a:rPr>
                        <a:t>-27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0.10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4644316"/>
                  </a:ext>
                </a:extLst>
              </a:tr>
              <a:tr h="508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 err="1">
                          <a:effectLst/>
                        </a:rPr>
                        <a:t>SmkInit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2:90193913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4.7×10</a:t>
                      </a:r>
                      <a:r>
                        <a:rPr lang="en-US" sz="1800" baseline="30000" dirty="0">
                          <a:effectLst/>
                        </a:rPr>
                        <a:t>-4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3.7×10</a:t>
                      </a:r>
                      <a:r>
                        <a:rPr lang="en-US" sz="1800" baseline="30000" dirty="0">
                          <a:effectLst/>
                        </a:rPr>
                        <a:t>-13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1.5×10</a:t>
                      </a:r>
                      <a:r>
                        <a:rPr lang="en-US" sz="1800" baseline="30000" dirty="0">
                          <a:effectLst/>
                        </a:rPr>
                        <a:t>-62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3.3×10</a:t>
                      </a:r>
                      <a:r>
                        <a:rPr lang="en-US" sz="1800" baseline="30000" dirty="0">
                          <a:effectLst/>
                        </a:rPr>
                        <a:t>-56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076401"/>
                  </a:ext>
                </a:extLst>
              </a:tr>
              <a:tr h="508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 err="1">
                          <a:effectLst/>
                        </a:rPr>
                        <a:t>CigDay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13:89700202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0.46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2.0×10</a:t>
                      </a:r>
                      <a:r>
                        <a:rPr lang="en-US" sz="1800" baseline="30000" dirty="0">
                          <a:effectLst/>
                        </a:rPr>
                        <a:t>-5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0.15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4.6×10</a:t>
                      </a:r>
                      <a:r>
                        <a:rPr lang="en-US" sz="1800" baseline="30000" dirty="0">
                          <a:effectLst/>
                        </a:rPr>
                        <a:t>-7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9.0×10</a:t>
                      </a:r>
                      <a:r>
                        <a:rPr lang="en-US" sz="1800" baseline="30000" dirty="0">
                          <a:effectLst/>
                        </a:rPr>
                        <a:t>-7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7.3×10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9.0×10</a:t>
                      </a:r>
                      <a:r>
                        <a:rPr lang="en-US" sz="1800" baseline="30000" dirty="0">
                          <a:effectLst/>
                        </a:rPr>
                        <a:t>-7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0011892"/>
                  </a:ext>
                </a:extLst>
              </a:tr>
              <a:tr h="508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 err="1">
                          <a:effectLst/>
                        </a:rPr>
                        <a:t>CigDay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6:150560926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0.39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7.1×10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7.1×10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4.3×10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7.6×10</a:t>
                      </a:r>
                      <a:r>
                        <a:rPr lang="en-US" sz="1800" baseline="30000" dirty="0">
                          <a:effectLst/>
                        </a:rPr>
                        <a:t>-7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0.030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163205"/>
                  </a:ext>
                </a:extLst>
              </a:tr>
              <a:tr h="508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 err="1">
                          <a:effectLst/>
                        </a:rPr>
                        <a:t>DrnkWk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5:113421490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0.75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1.2×10</a:t>
                      </a:r>
                      <a:r>
                        <a:rPr lang="en-US" sz="1800" baseline="30000" dirty="0">
                          <a:effectLst/>
                        </a:rPr>
                        <a:t>-5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0.051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3.3×10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6.9×10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8.1×10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3.8×10</a:t>
                      </a:r>
                      <a:r>
                        <a:rPr lang="en-US" sz="1800" baseline="30000" dirty="0">
                          <a:effectLst/>
                        </a:rPr>
                        <a:t>-4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1990852"/>
                  </a:ext>
                </a:extLst>
              </a:tr>
              <a:tr h="5085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DrnkWk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11:73222943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0.29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1.1×10</a:t>
                      </a:r>
                      <a:r>
                        <a:rPr lang="en-US" sz="1800" baseline="30000" dirty="0">
                          <a:effectLst/>
                        </a:rPr>
                        <a:t>-5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0.11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5.1×10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9.3×10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3.6×10</a:t>
                      </a:r>
                      <a:r>
                        <a:rPr lang="en-US" sz="1800" baseline="30000" dirty="0">
                          <a:effectLst/>
                        </a:rPr>
                        <a:t>-6</a:t>
                      </a:r>
                      <a:endParaRPr lang="en-US" sz="18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0.012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882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41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Probability of Replicability for GSCAN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85" y="1690688"/>
            <a:ext cx="9249429" cy="49680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56104" y="5618922"/>
            <a:ext cx="609600" cy="583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48800" y="5618922"/>
            <a:ext cx="516835" cy="583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90" y="129150"/>
            <a:ext cx="10515600" cy="1325563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59" y="1353317"/>
            <a:ext cx="10515600" cy="53129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Qunhua</a:t>
            </a:r>
            <a:r>
              <a:rPr lang="en-US" dirty="0" smtClean="0"/>
              <a:t> Li </a:t>
            </a:r>
          </a:p>
          <a:p>
            <a:r>
              <a:rPr lang="en-US" dirty="0" smtClean="0"/>
              <a:t>GSCAN </a:t>
            </a:r>
            <a:r>
              <a:rPr lang="en-US" dirty="0"/>
              <a:t>Consortium Collaborator</a:t>
            </a:r>
          </a:p>
          <a:p>
            <a:r>
              <a:rPr lang="en-US" dirty="0"/>
              <a:t>Lab members</a:t>
            </a:r>
          </a:p>
          <a:p>
            <a:pPr lvl="1"/>
            <a:r>
              <a:rPr lang="en-US" b="1" dirty="0"/>
              <a:t>Yu Jiang</a:t>
            </a:r>
          </a:p>
          <a:p>
            <a:pPr lvl="1"/>
            <a:r>
              <a:rPr lang="en-US" dirty="0"/>
              <a:t>Fang Chen</a:t>
            </a:r>
          </a:p>
          <a:p>
            <a:pPr lvl="1"/>
            <a:r>
              <a:rPr lang="en-US" b="1" dirty="0"/>
              <a:t>Dan McGuire</a:t>
            </a:r>
          </a:p>
          <a:p>
            <a:pPr lvl="1"/>
            <a:r>
              <a:rPr lang="en-US" b="1" dirty="0"/>
              <a:t>Jordan </a:t>
            </a:r>
            <a:r>
              <a:rPr lang="en-US" b="1" dirty="0" err="1"/>
              <a:t>Hughey</a:t>
            </a:r>
            <a:endParaRPr lang="en-US" b="1" dirty="0"/>
          </a:p>
          <a:p>
            <a:pPr lvl="1"/>
            <a:r>
              <a:rPr lang="en-US" dirty="0"/>
              <a:t>Dylan </a:t>
            </a:r>
            <a:r>
              <a:rPr lang="en-US" dirty="0" err="1"/>
              <a:t>Weissenkampen</a:t>
            </a:r>
            <a:endParaRPr lang="en-US" dirty="0"/>
          </a:p>
          <a:p>
            <a:pPr lvl="1"/>
            <a:r>
              <a:rPr lang="en-US" dirty="0"/>
              <a:t>Lina Yang</a:t>
            </a:r>
          </a:p>
          <a:p>
            <a:pPr lvl="1"/>
            <a:r>
              <a:rPr lang="en-US" dirty="0"/>
              <a:t>Scott Eckert</a:t>
            </a:r>
          </a:p>
          <a:p>
            <a:pPr lvl="1"/>
            <a:r>
              <a:rPr lang="en-US" dirty="0"/>
              <a:t>Renan </a:t>
            </a:r>
            <a:r>
              <a:rPr lang="en-US" dirty="0" err="1"/>
              <a:t>Sauteraud</a:t>
            </a:r>
            <a:endParaRPr lang="en-US" dirty="0"/>
          </a:p>
          <a:p>
            <a:pPr lvl="1"/>
            <a:r>
              <a:rPr lang="en-US" dirty="0" err="1"/>
              <a:t>Xingyan</a:t>
            </a:r>
            <a:r>
              <a:rPr lang="en-US" dirty="0"/>
              <a:t> Wang</a:t>
            </a:r>
          </a:p>
          <a:p>
            <a:pPr lvl="1"/>
            <a:r>
              <a:rPr lang="en-US" dirty="0"/>
              <a:t>Joe Cirilo</a:t>
            </a:r>
          </a:p>
          <a:p>
            <a:pPr lvl="1"/>
            <a:endParaRPr lang="en-US" dirty="0"/>
          </a:p>
          <a:p>
            <a:r>
              <a:rPr lang="en-US" dirty="0"/>
              <a:t>Funding support</a:t>
            </a:r>
          </a:p>
          <a:p>
            <a:pPr lvl="1"/>
            <a:r>
              <a:rPr lang="en-US" dirty="0"/>
              <a:t>NIH/NIDA R21DA040177 (Liu)</a:t>
            </a:r>
          </a:p>
          <a:p>
            <a:pPr lvl="1"/>
            <a:r>
              <a:rPr lang="en-US" dirty="0"/>
              <a:t>NIH/NHGRI R01HG008983 (Liu)</a:t>
            </a:r>
          </a:p>
          <a:p>
            <a:pPr lvl="1"/>
            <a:r>
              <a:rPr lang="en-US" dirty="0"/>
              <a:t>NIH/NIGMS R01GM126479 (Liu)</a:t>
            </a:r>
          </a:p>
          <a:p>
            <a:pPr lvl="1"/>
            <a:r>
              <a:rPr lang="en-US" dirty="0"/>
              <a:t>NIH/NIDA </a:t>
            </a:r>
            <a:r>
              <a:rPr lang="en-US" dirty="0" smtClean="0"/>
              <a:t>R01DA037904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3895" y="-9511606"/>
            <a:ext cx="795022" cy="53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Lab members</a:t>
            </a:r>
            <a:endParaRPr lang="en-US" dirty="0"/>
          </a:p>
        </p:txBody>
      </p:sp>
      <p:pic>
        <p:nvPicPr>
          <p:cNvPr id="1026" name="Picture 2" descr="unna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25" y="1259088"/>
            <a:ext cx="7267397" cy="545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9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0" y="422471"/>
            <a:ext cx="4630759" cy="490074"/>
          </a:xfrm>
        </p:spPr>
        <p:txBody>
          <a:bodyPr>
            <a:normAutofit fontScale="90000"/>
          </a:bodyPr>
          <a:lstStyle/>
          <a:p>
            <a:r>
              <a:rPr lang="en-US" dirty="0"/>
              <a:t>A Quick Look Back</a:t>
            </a:r>
          </a:p>
        </p:txBody>
      </p:sp>
      <p:pic>
        <p:nvPicPr>
          <p:cNvPr id="1028" name="Picture 4" descr="http://singularityhub.com/wp-content/uploads/2010/05/Venter_Collins_Gen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776413"/>
            <a:ext cx="2901950" cy="380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1" y="5657671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Optimism: </a:t>
            </a:r>
          </a:p>
          <a:p>
            <a:r>
              <a:rPr lang="en-US" dirty="0"/>
              <a:t>Human genome project, a historic feat that changes medicine forever</a:t>
            </a:r>
          </a:p>
        </p:txBody>
      </p:sp>
      <p:pic>
        <p:nvPicPr>
          <p:cNvPr id="1030" name="Picture 6" descr="Image result for gwas cata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15" y="2194121"/>
            <a:ext cx="3785710" cy="276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media/DvXH-X1UwAAA0F_.jpg:lar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70" y="1991705"/>
            <a:ext cx="4478180" cy="3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19476" y="5371921"/>
            <a:ext cx="365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Booming of GWAS: </a:t>
            </a:r>
          </a:p>
          <a:p>
            <a:r>
              <a:rPr lang="en-US" dirty="0"/>
              <a:t>Lots of discoveries made; many hypotheses generated; </a:t>
            </a:r>
          </a:p>
          <a:p>
            <a:r>
              <a:rPr lang="en-US" dirty="0"/>
              <a:t>Even more unknowns to be explored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0975" y="5276671"/>
            <a:ext cx="365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Mechanistic studies: </a:t>
            </a:r>
          </a:p>
          <a:p>
            <a:r>
              <a:rPr lang="en-US" dirty="0"/>
              <a:t>Dissect GWAS loci; </a:t>
            </a:r>
          </a:p>
          <a:p>
            <a:r>
              <a:rPr lang="en-US" dirty="0"/>
              <a:t>Learn new biology;</a:t>
            </a:r>
          </a:p>
          <a:p>
            <a:r>
              <a:rPr lang="en-US" dirty="0"/>
              <a:t>Personalized medicine; </a:t>
            </a:r>
          </a:p>
        </p:txBody>
      </p:sp>
    </p:spTree>
    <p:extLst>
      <p:ext uri="{BB962C8B-B14F-4D97-AF65-F5344CB8AC3E}">
        <p14:creationId xmlns:p14="http://schemas.microsoft.com/office/powerpoint/2010/main" val="414252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7" y="2939550"/>
            <a:ext cx="2627229" cy="13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48" y="2312749"/>
            <a:ext cx="1429806" cy="238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arklanemattresses.files.wordpress.com/2012/03/why-is-yawning-contagious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47" y="4362328"/>
            <a:ext cx="2164994" cy="19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hispanicallyspeakingnews.com/uploads/images/article-images/Cilantro_Health_Benefi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50" y="2479260"/>
            <a:ext cx="2255858" cy="17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1.bp.blogspot.com/-YDC1YANaOxE/T8iEtWvYKvI/AAAAAAAABAo/RPAe9cEOxw4/s320/398846_418075661565528_218257568214006_1243852_927109756_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962" y="2711940"/>
            <a:ext cx="1634955" cy="14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126116" y="3506711"/>
            <a:ext cx="1304622" cy="267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>
            <a:off x="1584705" y="4412503"/>
            <a:ext cx="6779373" cy="15779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429974" y="3488672"/>
            <a:ext cx="1304622" cy="267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609" y="1431268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DNA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23550" y="1687496"/>
            <a:ext cx="1640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1317" y="1087332"/>
            <a:ext cx="258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Molecular Phenotypes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8257" y="1182908"/>
            <a:ext cx="258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Complex</a:t>
            </a:r>
          </a:p>
          <a:p>
            <a:r>
              <a:rPr lang="en-US" sz="3600" dirty="0"/>
              <a:t>Phenotypes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13459" y="1775636"/>
            <a:ext cx="120984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4397" y="245987"/>
            <a:ext cx="373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Big Picture Questions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5448" y="81357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Mechanism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78953" y="6170293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Clinical Translation</a:t>
            </a:r>
          </a:p>
        </p:txBody>
      </p:sp>
      <p:pic>
        <p:nvPicPr>
          <p:cNvPr id="2050" name="Picture 2" descr="Image result for smoking drinking addi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65" y="4639091"/>
            <a:ext cx="2116959" cy="128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4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and Drinking – </a:t>
            </a:r>
            <a:br>
              <a:rPr lang="en-US" dirty="0"/>
            </a:br>
            <a:r>
              <a:rPr lang="en-US" dirty="0"/>
              <a:t>Biggest Modifiable Risk Factor for Death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41"/>
            <a:ext cx="7020993" cy="53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6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Despite Being Heritable, Little was Found for Cigarette-Per-Day with N=75,000 (in 2010)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4" y="2138985"/>
            <a:ext cx="6563965" cy="424182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592999" y="2830563"/>
            <a:ext cx="1572535" cy="67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75205" y="2411220"/>
            <a:ext cx="2760673" cy="65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CHRNA3-CHRNA5-CHRNB4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50" y="4417679"/>
            <a:ext cx="5185850" cy="915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49" y="4502208"/>
            <a:ext cx="1328000" cy="7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GSCAN Study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GWAS and Sequencing Consortia of Alcohol and Nicotine Use (GSCAN)</a:t>
            </a:r>
          </a:p>
          <a:p>
            <a:pPr lvl="1"/>
            <a:r>
              <a:rPr lang="en-US" dirty="0"/>
              <a:t>Scott Vrieze, Univ. Minnesota</a:t>
            </a:r>
          </a:p>
          <a:p>
            <a:r>
              <a:rPr lang="en-US" dirty="0"/>
              <a:t>Each study contribute summary association statistics</a:t>
            </a:r>
          </a:p>
          <a:p>
            <a:pPr lvl="1"/>
            <a:r>
              <a:rPr lang="en-US" dirty="0"/>
              <a:t>Genetic effect estimates and their standard deviations</a:t>
            </a:r>
          </a:p>
          <a:p>
            <a:r>
              <a:rPr lang="en-US" dirty="0"/>
              <a:t>Imputation to Haplotype Reference Consortium panel</a:t>
            </a:r>
          </a:p>
          <a:p>
            <a:pPr lvl="1"/>
            <a:r>
              <a:rPr lang="en-US" dirty="0"/>
              <a:t>15.9 million variant post filtering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61" y="4884103"/>
            <a:ext cx="5247310" cy="16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GSCAN Study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41103" y="1529489"/>
          <a:ext cx="9817940" cy="4916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65">
                  <a:extLst>
                    <a:ext uri="{9D8B030D-6E8A-4147-A177-3AD203B41FA5}">
                      <a16:colId xmlns:a16="http://schemas.microsoft.com/office/drawing/2014/main" val="322674759"/>
                    </a:ext>
                  </a:extLst>
                </a:gridCol>
                <a:gridCol w="2496539">
                  <a:extLst>
                    <a:ext uri="{9D8B030D-6E8A-4147-A177-3AD203B41FA5}">
                      <a16:colId xmlns:a16="http://schemas.microsoft.com/office/drawing/2014/main" val="3858148316"/>
                    </a:ext>
                  </a:extLst>
                </a:gridCol>
                <a:gridCol w="1924923">
                  <a:extLst>
                    <a:ext uri="{9D8B030D-6E8A-4147-A177-3AD203B41FA5}">
                      <a16:colId xmlns:a16="http://schemas.microsoft.com/office/drawing/2014/main" val="3486940014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3444425911"/>
                    </a:ext>
                  </a:extLst>
                </a:gridCol>
              </a:tblGrid>
              <a:tr h="503118">
                <a:tc>
                  <a:txBody>
                    <a:bodyPr/>
                    <a:lstStyle/>
                    <a:p>
                      <a:r>
                        <a:rPr lang="en-US" sz="2800" b="1" dirty="0"/>
                        <a:t>Phenotypes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Abbreviations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87880"/>
                  </a:ext>
                </a:extLst>
              </a:tr>
              <a:tr h="799070">
                <a:tc>
                  <a:txBody>
                    <a:bodyPr/>
                    <a:lstStyle/>
                    <a:p>
                      <a:r>
                        <a:rPr lang="en-US" sz="2400" b="1" dirty="0"/>
                        <a:t>Age of Initiation of 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AgeInit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341,427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74250"/>
                  </a:ext>
                </a:extLst>
              </a:tr>
              <a:tr h="799070">
                <a:tc>
                  <a:txBody>
                    <a:bodyPr/>
                    <a:lstStyle/>
                    <a:p>
                      <a:r>
                        <a:rPr lang="en-US" sz="2400" b="1" dirty="0"/>
                        <a:t>Smoking Initiation (Ever Smoker</a:t>
                      </a:r>
                      <a:r>
                        <a:rPr lang="en-US" sz="2400" b="1" baseline="0" dirty="0"/>
                        <a:t> vs. Never Smoker)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SmkInit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1,232,091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02198"/>
                  </a:ext>
                </a:extLst>
              </a:tr>
              <a:tr h="799070">
                <a:tc>
                  <a:txBody>
                    <a:bodyPr/>
                    <a:lstStyle/>
                    <a:p>
                      <a:r>
                        <a:rPr lang="en-US" sz="2400" b="1" dirty="0"/>
                        <a:t>Cigarettes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CigPerDay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337,334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10470"/>
                  </a:ext>
                </a:extLst>
              </a:tr>
              <a:tr h="1154213">
                <a:tc>
                  <a:txBody>
                    <a:bodyPr/>
                    <a:lstStyle/>
                    <a:p>
                      <a:r>
                        <a:rPr lang="en-US" sz="2400" b="1" dirty="0"/>
                        <a:t>Smoking</a:t>
                      </a:r>
                      <a:r>
                        <a:rPr lang="en-US" sz="2400" b="1" baseline="0" dirty="0"/>
                        <a:t> Cessation (Current vs. Former Smoker)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SmkCes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547,219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4920"/>
                  </a:ext>
                </a:extLst>
              </a:tr>
              <a:tr h="799070">
                <a:tc>
                  <a:txBody>
                    <a:bodyPr/>
                    <a:lstStyle/>
                    <a:p>
                      <a:r>
                        <a:rPr lang="en-US" sz="2400" b="1" dirty="0"/>
                        <a:t>Drinks Per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DrnkWk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941,280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7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1073</Words>
  <Application>Microsoft Office PowerPoint</Application>
  <PresentationFormat>Widescreen</PresentationFormat>
  <Paragraphs>306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Cambria Math</vt:lpstr>
      <vt:lpstr>等线</vt:lpstr>
      <vt:lpstr>等线 Light</vt:lpstr>
      <vt:lpstr>Times New Roman</vt:lpstr>
      <vt:lpstr>Office Theme</vt:lpstr>
      <vt:lpstr>Statistical and practical issues for replicating GWAS signals in meta-analysis</vt:lpstr>
      <vt:lpstr>Outline</vt:lpstr>
      <vt:lpstr>Forewords</vt:lpstr>
      <vt:lpstr>A Quick Look Back</vt:lpstr>
      <vt:lpstr>PowerPoint Presentation</vt:lpstr>
      <vt:lpstr>Smoking and Drinking –  Biggest Modifiable Risk Factor for Death </vt:lpstr>
      <vt:lpstr>Despite Being Heritable, Little was Found for Cigarette-Per-Day with N=75,000 (in 2010)</vt:lpstr>
      <vt:lpstr>GSCAN Study Design </vt:lpstr>
      <vt:lpstr>GSCAN Study</vt:lpstr>
      <vt:lpstr>Workflow for RAREMETAL</vt:lpstr>
      <vt:lpstr>Results for CigDay N=1,000,000</vt:lpstr>
      <vt:lpstr>Results for CigDay N=1,000,000</vt:lpstr>
      <vt:lpstr>GSCAN GWAS results (All Traits)</vt:lpstr>
      <vt:lpstr>How Many Loci Are “Real”?</vt:lpstr>
      <vt:lpstr>The Field Recognized This Problem, But No Solution</vt:lpstr>
      <vt:lpstr>False Positive Signals Often “Disguise” Themselves </vt:lpstr>
      <vt:lpstr>A Behavioral Experiment</vt:lpstr>
      <vt:lpstr>How to Assess Replicability</vt:lpstr>
      <vt:lpstr>Method for Assessing Replicability </vt:lpstr>
      <vt:lpstr>Model Details</vt:lpstr>
      <vt:lpstr>Model Details</vt:lpstr>
      <vt:lpstr>Workflow of MAMBA</vt:lpstr>
      <vt:lpstr>Comparison with Alternative Methods</vt:lpstr>
      <vt:lpstr>Real Data Evaluation</vt:lpstr>
      <vt:lpstr>Rank Correlation of Effect Sizes Between Discovery and Replication Data</vt:lpstr>
      <vt:lpstr>P-Value Comparison in GSCAN Data (MAMBA)</vt:lpstr>
      <vt:lpstr>P-Value Comparison in GSCAN Data (BE)</vt:lpstr>
      <vt:lpstr>P-Value Comparison in GSCAN Data (RE2)</vt:lpstr>
      <vt:lpstr>P-Value Comparison in GSCAN Data (RE)</vt:lpstr>
      <vt:lpstr>Examples of Non-replicable Associations Before Filtering</vt:lpstr>
      <vt:lpstr>Posterior Probability of Replicability for GSCAN Result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Dajiang Liu</dc:creator>
  <cp:lastModifiedBy>Dajiang Liu</cp:lastModifiedBy>
  <cp:revision>6</cp:revision>
  <dcterms:created xsi:type="dcterms:W3CDTF">2019-06-07T10:12:23Z</dcterms:created>
  <dcterms:modified xsi:type="dcterms:W3CDTF">2019-06-07T11:39:15Z</dcterms:modified>
</cp:coreProperties>
</file>