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0" r:id="rId5"/>
    <p:sldId id="308" r:id="rId6"/>
    <p:sldId id="309" r:id="rId7"/>
    <p:sldId id="342" r:id="rId8"/>
    <p:sldId id="344" r:id="rId9"/>
    <p:sldId id="343" r:id="rId10"/>
    <p:sldId id="327" r:id="rId11"/>
    <p:sldId id="330" r:id="rId12"/>
    <p:sldId id="333" r:id="rId13"/>
    <p:sldId id="334" r:id="rId14"/>
    <p:sldId id="335" r:id="rId15"/>
    <p:sldId id="340" r:id="rId16"/>
    <p:sldId id="336" r:id="rId17"/>
    <p:sldId id="337" r:id="rId18"/>
    <p:sldId id="321" r:id="rId19"/>
    <p:sldId id="341" r:id="rId20"/>
    <p:sldId id="324" r:id="rId21"/>
    <p:sldId id="339" r:id="rId22"/>
    <p:sldId id="3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A2F94F-04A4-5810-F775-F6FE78B96B0A}"/>
              </a:ext>
            </a:extLst>
          </p:cNvPr>
          <p:cNvSpPr txBox="1"/>
          <p:nvPr/>
        </p:nvSpPr>
        <p:spPr>
          <a:xfrm>
            <a:off x="1944486" y="2307300"/>
            <a:ext cx="8303622" cy="1318181"/>
          </a:xfrm>
          <a:prstGeom prst="rect">
            <a:avLst/>
          </a:prstGeom>
          <a:noFill/>
        </p:spPr>
        <p:txBody>
          <a:bodyPr wrap="square">
            <a:spAutoFit/>
          </a:bodyPr>
          <a:lstStyle/>
          <a:p>
            <a:pPr algn="ctr">
              <a:lnSpc>
                <a:spcPct val="150000"/>
              </a:lnSpc>
            </a:pPr>
            <a:r>
              <a:rPr lang="en-IN" sz="2800" b="1" dirty="0">
                <a:latin typeface="Bell MT" panose="02020503060305020303" pitchFamily="18" charset="0"/>
                <a:cs typeface="Calibri" panose="020F0502020204030204" pitchFamily="34" charset="0"/>
              </a:rPr>
              <a:t>Offline Recognition Of Handwritten Text Using</a:t>
            </a:r>
          </a:p>
          <a:p>
            <a:pPr algn="ctr">
              <a:lnSpc>
                <a:spcPct val="150000"/>
              </a:lnSpc>
            </a:pPr>
            <a:r>
              <a:rPr lang="en-IN" sz="2800" b="1" dirty="0" smtClean="0">
                <a:latin typeface="Bell MT" panose="02020503060305020303" pitchFamily="18" charset="0"/>
                <a:cs typeface="Calibri" panose="020F0502020204030204" pitchFamily="34" charset="0"/>
              </a:rPr>
              <a:t>Combination </a:t>
            </a:r>
            <a:r>
              <a:rPr lang="en-IN" sz="2800" b="1" dirty="0">
                <a:latin typeface="Bell MT" panose="02020503060305020303" pitchFamily="18" charset="0"/>
                <a:cs typeface="Calibri" panose="020F0502020204030204" pitchFamily="34" charset="0"/>
              </a:rPr>
              <a:t>Of Neural Networks</a:t>
            </a:r>
          </a:p>
        </p:txBody>
      </p:sp>
      <p:sp>
        <p:nvSpPr>
          <p:cNvPr id="7" name="TextBox 6">
            <a:extLst>
              <a:ext uri="{FF2B5EF4-FFF2-40B4-BE49-F238E27FC236}">
                <a16:creationId xmlns:a16="http://schemas.microsoft.com/office/drawing/2014/main" id="{6C23E557-DA71-D3DD-3F95-1FE128687311}"/>
              </a:ext>
            </a:extLst>
          </p:cNvPr>
          <p:cNvSpPr txBox="1"/>
          <p:nvPr/>
        </p:nvSpPr>
        <p:spPr>
          <a:xfrm>
            <a:off x="812523" y="4451927"/>
            <a:ext cx="4387550" cy="646331"/>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TULASI MALINI V K	</a:t>
            </a:r>
            <a:r>
              <a:rPr lang="en-IN" dirty="0" smtClean="0">
                <a:latin typeface="Calibri" panose="020F0502020204030204" pitchFamily="34" charset="0"/>
                <a:cs typeface="Calibri" panose="020F0502020204030204" pitchFamily="34" charset="0"/>
              </a:rPr>
              <a:t>        211719104154                                              VENKADA RAMANAN P   211719104156 </a:t>
            </a:r>
            <a:endParaRPr lang="en-IN"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89842B2D-2BD9-7E9B-C739-1F85A8BBE3E9}"/>
              </a:ext>
            </a:extLst>
          </p:cNvPr>
          <p:cNvCxnSpPr>
            <a:cxnSpLocks/>
          </p:cNvCxnSpPr>
          <p:nvPr/>
        </p:nvCxnSpPr>
        <p:spPr>
          <a:xfrm>
            <a:off x="941832" y="6084753"/>
            <a:ext cx="9779725" cy="42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33C0B1-3777-4079-801E-1D54E06EE59B}"/>
              </a:ext>
            </a:extLst>
          </p:cNvPr>
          <p:cNvSpPr txBox="1"/>
          <p:nvPr/>
        </p:nvSpPr>
        <p:spPr>
          <a:xfrm>
            <a:off x="7361382" y="4451927"/>
            <a:ext cx="3759200" cy="2678169"/>
          </a:xfrm>
          <a:prstGeom prst="rect">
            <a:avLst/>
          </a:prstGeom>
          <a:noFill/>
        </p:spPr>
        <p:txBody>
          <a:bodyPr wrap="square" rtlCol="0">
            <a:spAutoFit/>
          </a:bodyPr>
          <a:lstStyle/>
          <a:p>
            <a:r>
              <a:rPr lang="en-US" b="1" dirty="0"/>
              <a:t>UNDER THE GUIDANCE OF</a:t>
            </a:r>
          </a:p>
          <a:p>
            <a:pPr lvl="0"/>
            <a:r>
              <a:rPr lang="en-US" dirty="0" err="1" smtClean="0">
                <a:solidFill>
                  <a:schemeClr val="dk1"/>
                </a:solidFill>
                <a:latin typeface="Calibri"/>
                <a:ea typeface="Calibri"/>
                <a:cs typeface="Calibri"/>
                <a:sym typeface="Calibri"/>
              </a:rPr>
              <a:t>Maheswari</a:t>
            </a:r>
            <a:r>
              <a:rPr lang="en-US" dirty="0" smtClean="0">
                <a:solidFill>
                  <a:schemeClr val="dk1"/>
                </a:solidFill>
                <a:latin typeface="Calibri"/>
                <a:ea typeface="Calibri"/>
                <a:cs typeface="Calibri"/>
                <a:sym typeface="Calibri"/>
              </a:rPr>
              <a:t> B</a:t>
            </a:r>
          </a:p>
          <a:p>
            <a:pPr lvl="0"/>
            <a:r>
              <a:rPr lang="en-US" dirty="0" smtClean="0">
                <a:solidFill>
                  <a:schemeClr val="dk1"/>
                </a:solidFill>
                <a:latin typeface="Calibri"/>
                <a:ea typeface="Calibri"/>
                <a:cs typeface="Calibri"/>
                <a:sym typeface="Calibri"/>
              </a:rPr>
              <a:t>Assistant </a:t>
            </a:r>
            <a:r>
              <a:rPr lang="en-US" sz="1800" dirty="0" smtClean="0">
                <a:solidFill>
                  <a:schemeClr val="dk1"/>
                </a:solidFill>
                <a:latin typeface="Calibri"/>
                <a:ea typeface="Calibri"/>
                <a:cs typeface="Calibri"/>
                <a:sym typeface="Calibri"/>
              </a:rPr>
              <a:t>Professor	</a:t>
            </a:r>
            <a:endParaRPr lang="en-US" dirty="0">
              <a:solidFill>
                <a:schemeClr val="dk1"/>
              </a:solidFill>
              <a:latin typeface="Calibri"/>
              <a:ea typeface="Calibri"/>
              <a:cs typeface="Calibri"/>
              <a:sym typeface="Calibri"/>
            </a:endParaRPr>
          </a:p>
          <a:p>
            <a:pPr lvl="0"/>
            <a:r>
              <a:rPr lang="en-US" sz="1800" dirty="0" smtClean="0">
                <a:solidFill>
                  <a:schemeClr val="dk1"/>
                </a:solidFill>
                <a:latin typeface="Calibri"/>
                <a:ea typeface="Calibri"/>
                <a:cs typeface="Calibri"/>
                <a:sym typeface="Calibri"/>
              </a:rPr>
              <a:t>Department </a:t>
            </a:r>
            <a:r>
              <a:rPr lang="en-US" sz="1800" dirty="0">
                <a:solidFill>
                  <a:schemeClr val="dk1"/>
                </a:solidFill>
                <a:latin typeface="Calibri"/>
                <a:ea typeface="Calibri"/>
                <a:cs typeface="Calibri"/>
                <a:sym typeface="Calibri"/>
              </a:rPr>
              <a:t>of CSE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Rajalakshmi Institute of Technology</a:t>
            </a:r>
          </a:p>
          <a:p>
            <a:endParaRPr lang="en-US" sz="1800" dirty="0">
              <a:effectLst/>
              <a:latin typeface="Times New Roman" panose="02020603050405020304" pitchFamily="18" charset="0"/>
              <a:ea typeface="Times New Roman" panose="02020603050405020304" pitchFamily="18" charset="0"/>
            </a:endParaRPr>
          </a:p>
          <a:p>
            <a:pPr marL="276860" marR="0">
              <a:lnSpc>
                <a:spcPct val="115000"/>
              </a:lnSpc>
              <a:spcBef>
                <a:spcPts val="355"/>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10" name="TextBox 9">
            <a:extLst>
              <a:ext uri="{FF2B5EF4-FFF2-40B4-BE49-F238E27FC236}">
                <a16:creationId xmlns:a16="http://schemas.microsoft.com/office/drawing/2014/main" id="{C29453EC-4E85-4006-A3B3-AF6E10EDBFA3}"/>
              </a:ext>
            </a:extLst>
          </p:cNvPr>
          <p:cNvSpPr txBox="1"/>
          <p:nvPr/>
        </p:nvSpPr>
        <p:spPr>
          <a:xfrm>
            <a:off x="367301" y="6424905"/>
            <a:ext cx="11457992" cy="369332"/>
          </a:xfrm>
          <a:prstGeom prst="rect">
            <a:avLst/>
          </a:prstGeom>
          <a:noFill/>
        </p:spPr>
        <p:txBody>
          <a:bodyPr wrap="square" rtlCol="0">
            <a:spAutoFit/>
          </a:bodyPr>
          <a:lstStyle/>
          <a:p>
            <a:pPr algn="just"/>
            <a:r>
              <a:rPr lang="en-US" dirty="0" smtClean="0">
                <a:solidFill>
                  <a:schemeClr val="bg1"/>
                </a:solidFill>
              </a:rPr>
              <a:t>25/02/23                                              Department </a:t>
            </a:r>
            <a:r>
              <a:rPr lang="en-US" dirty="0">
                <a:solidFill>
                  <a:schemeClr val="bg1"/>
                </a:solidFill>
              </a:rPr>
              <a:t>of Computer Science and </a:t>
            </a:r>
            <a:r>
              <a:rPr lang="en-US" dirty="0" smtClean="0">
                <a:solidFill>
                  <a:schemeClr val="bg1"/>
                </a:solidFill>
              </a:rPr>
              <a:t>Engineering                         Batch no. : 71                             </a:t>
            </a:r>
            <a:endParaRPr lang="en-US" dirty="0">
              <a:solidFill>
                <a:schemeClr val="bg1"/>
              </a:solidFill>
            </a:endParaRPr>
          </a:p>
        </p:txBody>
      </p:sp>
      <p:pic>
        <p:nvPicPr>
          <p:cNvPr id="12" name="Google Shape;86;p1">
            <a:extLst>
              <a:ext uri="{FF2B5EF4-FFF2-40B4-BE49-F238E27FC236}">
                <a16:creationId xmlns:a16="http://schemas.microsoft.com/office/drawing/2014/main" id="{0CC6824C-B6C2-F587-EEE6-9711FF8562F3}"/>
              </a:ext>
            </a:extLst>
          </p:cNvPr>
          <p:cNvPicPr preferRelativeResize="0"/>
          <p:nvPr/>
        </p:nvPicPr>
        <p:blipFill>
          <a:blip r:embed="rId2">
            <a:alphaModFix/>
          </a:blip>
          <a:stretch>
            <a:fillRect/>
          </a:stretch>
        </p:blipFill>
        <p:spPr>
          <a:xfrm>
            <a:off x="3620015" y="342562"/>
            <a:ext cx="4423357" cy="1551515"/>
          </a:xfrm>
          <a:prstGeom prst="rect">
            <a:avLst/>
          </a:prstGeom>
          <a:noFill/>
          <a:ln>
            <a:noFill/>
          </a:ln>
        </p:spPr>
      </p:pic>
    </p:spTree>
    <p:extLst>
      <p:ext uri="{BB962C8B-B14F-4D97-AF65-F5344CB8AC3E}">
        <p14:creationId xmlns:p14="http://schemas.microsoft.com/office/powerpoint/2010/main" val="1463895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Limitation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a:xfrm>
            <a:off x="1097280" y="2459736"/>
            <a:ext cx="10058400" cy="3364992"/>
          </a:xfrm>
        </p:spPr>
        <p:txBody>
          <a:bodyPr>
            <a:normAutofit/>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Hidden </a:t>
            </a:r>
            <a:r>
              <a:rPr lang="en-IN" u="sng" dirty="0">
                <a:latin typeface="Calibri" panose="020F0502020204030204" pitchFamily="34" charset="0"/>
                <a:cs typeface="Calibri" panose="020F0502020204030204" pitchFamily="34" charset="0"/>
              </a:rPr>
              <a:t>Markov Model (HMM</a:t>
            </a:r>
            <a:r>
              <a:rPr lang="en-IN" u="sng"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is limited </a:t>
            </a:r>
            <a:r>
              <a:rPr lang="en-IN" dirty="0" smtClean="0">
                <a:latin typeface="Calibri" panose="020F0502020204030204" pitchFamily="34" charset="0"/>
                <a:cs typeface="Calibri" panose="020F0502020204030204" pitchFamily="34" charset="0"/>
              </a:rPr>
              <a:t>in capacity </a:t>
            </a:r>
            <a:r>
              <a:rPr lang="en-IN" dirty="0">
                <a:latin typeface="Calibri" panose="020F0502020204030204" pitchFamily="34" charset="0"/>
                <a:cs typeface="Calibri" panose="020F0502020204030204" pitchFamily="34" charset="0"/>
              </a:rPr>
              <a:t>to capture complex dependencies that may not always hold true because it assumes that the present state of the system is only reliant on the previous state and not on the prior </a:t>
            </a:r>
            <a:r>
              <a:rPr lang="en-IN" dirty="0" smtClean="0">
                <a:latin typeface="Calibri" panose="020F0502020204030204" pitchFamily="34" charset="0"/>
                <a:cs typeface="Calibri" panose="020F0502020204030204" pitchFamily="34" charset="0"/>
              </a:rPr>
              <a:t>observations.</a:t>
            </a:r>
          </a:p>
          <a:p>
            <a:pPr>
              <a:buFont typeface="Wingdings" panose="05000000000000000000" pitchFamily="2" charset="2"/>
              <a:buChar char="v"/>
            </a:pPr>
            <a:r>
              <a:rPr lang="en-IN" u="sng" dirty="0">
                <a:latin typeface="Calibri" panose="020F0502020204030204" pitchFamily="34" charset="0"/>
                <a:cs typeface="Calibri" panose="020F0502020204030204" pitchFamily="34" charset="0"/>
              </a:rPr>
              <a:t>K-Nearest Neighbors (KNN</a:t>
            </a:r>
            <a:r>
              <a:rPr lang="en-IN" u="sng" dirty="0" smtClean="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In particular for large datasets, K-Nearest Neighbors (KNN) is slow to train and predict. It is sensitive to the metric for measuring distance and the k value. KNN is not appropriate for data with high-dimensions.</a:t>
            </a:r>
            <a:endParaRPr 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664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961914" cy="4555093"/>
          </a:xfrm>
          <a:prstGeom prst="rect">
            <a:avLst/>
          </a:prstGeom>
        </p:spPr>
        <p:txBody>
          <a:bodyPr wrap="square">
            <a:spAutoFit/>
          </a:bodyPr>
          <a:lstStyle/>
          <a:p>
            <a:pPr>
              <a:buClr>
                <a:schemeClr val="accent1"/>
              </a:buCl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proposed method use CTC loss for calculation and a combination of CNN, RCNN, RNN, and LSTM algorithms for </a:t>
            </a:r>
            <a:r>
              <a:rPr lang="en-US" sz="2000" dirty="0" smtClean="0">
                <a:latin typeface="Calibri" panose="020F0502020204030204" pitchFamily="34" charset="0"/>
                <a:cs typeface="Calibri" panose="020F0502020204030204" pitchFamily="34" charset="0"/>
              </a:rPr>
              <a:t>training.</a:t>
            </a:r>
            <a:r>
              <a:rPr lang="en-IN" sz="2000" dirty="0">
                <a:latin typeface="Calibri" panose="020F0502020204030204" pitchFamily="34" charset="0"/>
                <a:cs typeface="Calibri" panose="020F0502020204030204" pitchFamily="34" charset="0"/>
              </a:rPr>
              <a:t> The proposed system will have the following components</a:t>
            </a:r>
            <a:r>
              <a:rPr lang="en-IN" sz="2000" dirty="0" smtClean="0">
                <a:latin typeface="Calibri" panose="020F0502020204030204" pitchFamily="34" charset="0"/>
                <a:cs typeface="Calibri" panose="020F0502020204030204" pitchFamily="34" charset="0"/>
              </a:rPr>
              <a:t>:</a:t>
            </a:r>
          </a:p>
          <a:p>
            <a:pPr marL="342900" indent="-342900">
              <a:buClr>
                <a:schemeClr val="accent1"/>
              </a:buClr>
              <a:buFont typeface="Wingdings" panose="05000000000000000000" pitchFamily="2" charset="2"/>
              <a:buChar char="v"/>
            </a:pPr>
            <a:endParaRPr lang="en-IN" sz="2000"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IN" sz="2000" u="sng" dirty="0" smtClean="0">
                <a:latin typeface="Calibri" panose="020F0502020204030204" pitchFamily="34" charset="0"/>
                <a:cs typeface="Calibri" panose="020F0502020204030204" pitchFamily="34" charset="0"/>
              </a:rPr>
              <a:t>Dataset: </a:t>
            </a:r>
            <a:endParaRPr lang="en-US" dirty="0"/>
          </a:p>
          <a:p>
            <a:pPr marL="268288"/>
            <a:r>
              <a:rPr lang="en-US" sz="2000" dirty="0" smtClean="0">
                <a:latin typeface="Calibri" panose="020F0502020204030204" pitchFamily="34" charset="0"/>
                <a:ea typeface="Calibri" panose="020F0502020204030204" pitchFamily="34" charset="0"/>
                <a:cs typeface="Calibri" panose="020F0502020204030204" pitchFamily="34" charset="0"/>
              </a:rPr>
              <a:t>A </a:t>
            </a:r>
            <a:r>
              <a:rPr lang="en-US" sz="2000" dirty="0">
                <a:latin typeface="Calibri" panose="020F0502020204030204" pitchFamily="34" charset="0"/>
                <a:ea typeface="Calibri" panose="020F0502020204030204" pitchFamily="34" charset="0"/>
                <a:cs typeface="Calibri" panose="020F0502020204030204" pitchFamily="34" charset="0"/>
              </a:rPr>
              <a:t>frequently used benchmark dataset for offline handwriting recognition is the IAM dataset. Its handwritten pages from several writers, all of varying writing styles, make it a difficult dataset to recognize. To extract specific words and their accompanying labels for training, the dataset is pre-processed.</a:t>
            </a:r>
          </a:p>
          <a:p>
            <a:endParaRPr lang="en-US" dirty="0" smtClean="0"/>
          </a:p>
          <a:p>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109" y="2057400"/>
            <a:ext cx="1982571" cy="396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68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212769" cy="5786199"/>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n-IN" sz="2000" u="sng" dirty="0" smtClean="0">
                <a:latin typeface="Calibri" panose="020F0502020204030204" pitchFamily="34" charset="0"/>
                <a:cs typeface="Calibri" panose="020F0502020204030204" pitchFamily="34" charset="0"/>
              </a:rPr>
              <a:t>Data </a:t>
            </a:r>
            <a:r>
              <a:rPr lang="en-IN" sz="2000" u="sng" dirty="0">
                <a:latin typeface="Calibri" panose="020F0502020204030204" pitchFamily="34" charset="0"/>
                <a:cs typeface="Calibri" panose="020F0502020204030204" pitchFamily="34" charset="0"/>
              </a:rPr>
              <a:t>Pre-processing</a:t>
            </a:r>
            <a:r>
              <a:rPr lang="en-IN" sz="2000" dirty="0">
                <a:latin typeface="Calibri" panose="020F0502020204030204" pitchFamily="34" charset="0"/>
                <a:cs typeface="Calibri" panose="020F0502020204030204" pitchFamily="34" charset="0"/>
              </a:rPr>
              <a:t>:</a:t>
            </a:r>
            <a:r>
              <a:rPr lang="en-IN" sz="2000" u="sng" dirty="0">
                <a:latin typeface="Calibri" panose="020F0502020204030204" pitchFamily="34" charset="0"/>
                <a:cs typeface="Calibri" panose="020F0502020204030204" pitchFamily="34" charset="0"/>
              </a:rPr>
              <a:t> </a:t>
            </a:r>
            <a:endParaRPr lang="en-US" sz="2000" u="sng" dirty="0">
              <a:latin typeface="Calibri" panose="020F0502020204030204" pitchFamily="34" charset="0"/>
              <a:cs typeface="Calibri" panose="020F0502020204030204" pitchFamily="34" charset="0"/>
            </a:endParaRPr>
          </a:p>
          <a:p>
            <a:pPr marL="268288"/>
            <a:r>
              <a:rPr lang="en-IN" sz="2000" dirty="0">
                <a:latin typeface="Calibri" panose="020F0502020204030204" pitchFamily="34" charset="0"/>
                <a:cs typeface="Calibri" panose="020F0502020204030204" pitchFamily="34" charset="0"/>
              </a:rPr>
              <a:t>The handwritten word images in the IAM dataset have been pre-processed into a format that can be used to train neural networks</a:t>
            </a:r>
            <a:r>
              <a:rPr lang="en-IN" sz="2000" dirty="0" smtClean="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pPr marL="268288"/>
            <a:r>
              <a:rPr lang="en-IN" sz="2000" dirty="0" smtClean="0">
                <a:latin typeface="Calibri" panose="020F0502020204030204" pitchFamily="34" charset="0"/>
                <a:cs typeface="Calibri" panose="020F0502020204030204" pitchFamily="34" charset="0"/>
              </a:rPr>
              <a:t>The </a:t>
            </a:r>
            <a:r>
              <a:rPr lang="en-IN" sz="2000" dirty="0">
                <a:latin typeface="Calibri" panose="020F0502020204030204" pitchFamily="34" charset="0"/>
                <a:cs typeface="Calibri" panose="020F0502020204030204" pitchFamily="34" charset="0"/>
              </a:rPr>
              <a:t>photos are then normalized to have a zero mean and unit variance after being initially resized to a fixed size. After that, the data is divided into training and testing sets</a:t>
            </a:r>
            <a:r>
              <a:rPr lang="en-IN" sz="2000" dirty="0" smtClean="0">
                <a:latin typeface="Calibri" panose="020F0502020204030204" pitchFamily="34" charset="0"/>
                <a:cs typeface="Calibri" panose="020F0502020204030204" pitchFamily="34" charset="0"/>
              </a:rPr>
              <a:t>.</a:t>
            </a:r>
          </a:p>
          <a:p>
            <a:pPr marL="268288"/>
            <a:endParaRPr lang="en-US" sz="2000" dirty="0">
              <a:latin typeface="Calibri" panose="020F0502020204030204" pitchFamily="34" charset="0"/>
              <a:cs typeface="Calibri" panose="020F0502020204030204" pitchFamily="34" charset="0"/>
            </a:endParaRPr>
          </a:p>
          <a:p>
            <a:pPr marL="268288" indent="-268288">
              <a:buClr>
                <a:schemeClr val="accent1"/>
              </a:buClr>
              <a:buFont typeface="Wingdings" panose="05000000000000000000" pitchFamily="2" charset="2"/>
              <a:buChar char="v"/>
            </a:pPr>
            <a:r>
              <a:rPr lang="en-US" sz="2000" u="sng" dirty="0">
                <a:latin typeface="Calibri" panose="020F0502020204030204" pitchFamily="34" charset="0"/>
                <a:cs typeface="Calibri" panose="020F0502020204030204" pitchFamily="34" charset="0"/>
              </a:rPr>
              <a:t>Feature Extraction</a:t>
            </a:r>
            <a:r>
              <a:rPr lang="en-US" sz="2000" dirty="0">
                <a:latin typeface="Calibri" panose="020F0502020204030204" pitchFamily="34" charset="0"/>
                <a:cs typeface="Calibri" panose="020F0502020204030204" pitchFamily="34" charset="0"/>
              </a:rPr>
              <a:t>: </a:t>
            </a:r>
          </a:p>
          <a:p>
            <a:pPr marL="268288">
              <a:buClr>
                <a:schemeClr val="accent1"/>
              </a:buClr>
            </a:pPr>
            <a:r>
              <a:rPr lang="en-US" sz="2000" dirty="0">
                <a:latin typeface="Calibri" panose="020F0502020204030204" pitchFamily="34" charset="0"/>
                <a:cs typeface="Calibri" panose="020F0502020204030204" pitchFamily="34" charset="0"/>
              </a:rPr>
              <a:t>The CNN architecture is then fed the pre-processed photos to extract the important features from the image. The CNN layers have been trained to recognize the patterns and characteristics unique to handwriting.</a:t>
            </a:r>
          </a:p>
          <a:p>
            <a:pPr marL="342900" indent="-342900">
              <a:buClr>
                <a:schemeClr val="accent1"/>
              </a:buClr>
              <a:buFont typeface="Wingdings" panose="05000000000000000000" pitchFamily="2" charset="2"/>
              <a:buChar char="v"/>
            </a:pPr>
            <a:endParaRPr lang="en-US" sz="2000" dirty="0" smtClean="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pic>
        <p:nvPicPr>
          <p:cNvPr id="3" name="Picture 2"/>
          <p:cNvPicPr>
            <a:picLocks noChangeAspect="1"/>
          </p:cNvPicPr>
          <p:nvPr/>
        </p:nvPicPr>
        <p:blipFill>
          <a:blip r:embed="rId2"/>
          <a:stretch>
            <a:fillRect/>
          </a:stretch>
        </p:blipFill>
        <p:spPr>
          <a:xfrm>
            <a:off x="8044873" y="2187101"/>
            <a:ext cx="3110807" cy="1615580"/>
          </a:xfrm>
          <a:prstGeom prst="rect">
            <a:avLst/>
          </a:prstGeom>
        </p:spPr>
      </p:pic>
      <p:pic>
        <p:nvPicPr>
          <p:cNvPr id="7" name="Picture 6"/>
          <p:cNvPicPr>
            <a:picLocks noChangeAspect="1"/>
          </p:cNvPicPr>
          <p:nvPr/>
        </p:nvPicPr>
        <p:blipFill>
          <a:blip r:embed="rId3"/>
          <a:stretch>
            <a:fillRect/>
          </a:stretch>
        </p:blipFill>
        <p:spPr>
          <a:xfrm>
            <a:off x="8118764" y="4585467"/>
            <a:ext cx="3036916" cy="1237673"/>
          </a:xfrm>
          <a:prstGeom prst="rect">
            <a:avLst/>
          </a:prstGeom>
        </p:spPr>
      </p:pic>
    </p:spTree>
    <p:extLst>
      <p:ext uri="{BB962C8B-B14F-4D97-AF65-F5344CB8AC3E}">
        <p14:creationId xmlns:p14="http://schemas.microsoft.com/office/powerpoint/2010/main" val="4261042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961914" cy="1785104"/>
          </a:xfrm>
          <a:prstGeom prst="rect">
            <a:avLst/>
          </a:prstGeom>
        </p:spPr>
        <p:txBody>
          <a:bodyPr wrap="square">
            <a:spAutoFit/>
          </a:bodyPr>
          <a:lstStyle/>
          <a:p>
            <a:pPr marL="342900" indent="-342900">
              <a:buClr>
                <a:schemeClr val="accent1"/>
              </a:buClr>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sp>
        <p:nvSpPr>
          <p:cNvPr id="3" name="Content Placeholder 2"/>
          <p:cNvSpPr>
            <a:spLocks noGrp="1"/>
          </p:cNvSpPr>
          <p:nvPr>
            <p:ph idx="1"/>
          </p:nvPr>
        </p:nvSpPr>
        <p:spPr>
          <a:xfrm>
            <a:off x="1097280" y="2108201"/>
            <a:ext cx="7132320" cy="3760891"/>
          </a:xfrm>
        </p:spPr>
        <p:txBody>
          <a:bodyPr>
            <a:normAutofit fontScale="92500" lnSpcReduction="10000"/>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Region </a:t>
            </a:r>
            <a:r>
              <a:rPr lang="en-IN" u="sng" dirty="0">
                <a:latin typeface="Calibri" panose="020F0502020204030204" pitchFamily="34" charset="0"/>
                <a:cs typeface="Calibri" panose="020F0502020204030204" pitchFamily="34" charset="0"/>
              </a:rPr>
              <a:t>Proposal: </a:t>
            </a:r>
            <a:endParaRPr lang="en-US" u="sng"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RCNN algorithm is utilized to produce region recommendations for each image after the features have been retrieved. The handwritten text is most likely to be found in a set of candidate regions that are created by the region suggestion approach.</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Sequence </a:t>
            </a:r>
            <a:r>
              <a:rPr lang="en-IN" u="sng" dirty="0">
                <a:latin typeface="Calibri" panose="020F0502020204030204" pitchFamily="34" charset="0"/>
                <a:cs typeface="Calibri" panose="020F0502020204030204" pitchFamily="34" charset="0"/>
              </a:rPr>
              <a:t>Labelling: </a:t>
            </a:r>
            <a:endParaRPr lang="en-US" u="sng"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RNN and LSTM architectures are then used to conduct sequence tagging on the output of the RCNN architecture. The purpose of the RNN and LSTM layers is to record the temporal relationships between the various regions and the characters that make up those areas.</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p>
        </p:txBody>
      </p:sp>
      <p:pic>
        <p:nvPicPr>
          <p:cNvPr id="7" name="Picture 6"/>
          <p:cNvPicPr>
            <a:picLocks noChangeAspect="1"/>
          </p:cNvPicPr>
          <p:nvPr/>
        </p:nvPicPr>
        <p:blipFill>
          <a:blip r:embed="rId2"/>
          <a:stretch>
            <a:fillRect/>
          </a:stretch>
        </p:blipFill>
        <p:spPr>
          <a:xfrm>
            <a:off x="8907775" y="2818027"/>
            <a:ext cx="2781541" cy="1623201"/>
          </a:xfrm>
          <a:prstGeom prst="rect">
            <a:avLst/>
          </a:prstGeom>
        </p:spPr>
      </p:pic>
    </p:spTree>
    <p:extLst>
      <p:ext uri="{BB962C8B-B14F-4D97-AF65-F5344CB8AC3E}">
        <p14:creationId xmlns:p14="http://schemas.microsoft.com/office/powerpoint/2010/main" val="1660729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961914" cy="1785104"/>
          </a:xfrm>
          <a:prstGeom prst="rect">
            <a:avLst/>
          </a:prstGeom>
        </p:spPr>
        <p:txBody>
          <a:bodyPr wrap="square">
            <a:spAutoFit/>
          </a:bodyPr>
          <a:lstStyle/>
          <a:p>
            <a:pPr marL="342900" indent="-342900">
              <a:buClr>
                <a:schemeClr val="accent1"/>
              </a:buClr>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Loss </a:t>
            </a:r>
            <a:r>
              <a:rPr lang="en-IN" u="sng" dirty="0">
                <a:latin typeface="Calibri" panose="020F0502020204030204" pitchFamily="34" charset="0"/>
                <a:cs typeface="Calibri" panose="020F0502020204030204" pitchFamily="34" charset="0"/>
              </a:rPr>
              <a:t>Calculation</a:t>
            </a:r>
            <a:r>
              <a:rPr lang="en-IN"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training loss is calculated using the CTC loss function. The neural network may understand the alignment between the input sequence and the output sequence without the requirement for explicit alignment due to the widely used loss function CTC in sequence labelling tasks.</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Classification</a:t>
            </a:r>
            <a:r>
              <a:rPr lang="en-IN"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final output layer is used to categories the order of characters in the handwritten text after the network has been trained. On the testing set, the system is assessed for accuracy and performance.</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875481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976E-5C73-DB2F-A009-F6C2063F2764}"/>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76EA943-97DD-9826-F72A-4B203183773C}"/>
              </a:ext>
            </a:extLst>
          </p:cNvPr>
          <p:cNvSpPr txBox="1"/>
          <p:nvPr/>
        </p:nvSpPr>
        <p:spPr>
          <a:xfrm>
            <a:off x="1097278" y="2024273"/>
            <a:ext cx="10058399" cy="3373359"/>
          </a:xfrm>
          <a:prstGeom prst="rect">
            <a:avLst/>
          </a:prstGeom>
          <a:noFill/>
        </p:spPr>
        <p:txBody>
          <a:bodyPr wrap="square">
            <a:spAutoFit/>
          </a:bodyPr>
          <a:lstStyle/>
          <a:p>
            <a:pPr algn="just">
              <a:lnSpc>
                <a:spcPct val="150000"/>
              </a:lnSpc>
            </a:pPr>
            <a:r>
              <a:rPr lang="en-IN" dirty="0">
                <a:latin typeface="Calibri" panose="020F0502020204030204" pitchFamily="34" charset="0"/>
                <a:cs typeface="Calibri" panose="020F0502020204030204" pitchFamily="34" charset="0"/>
              </a:rPr>
              <a:t>Ultimately, combining deep learning algorithms like CNN, RCNN, RNN, and LSTM could produce effective offline handwriting recognition results. High recognition accuracy could be attained by the suggested system, which was developed using these methods and the IAM dataset with CTC loss computation</a:t>
            </a:r>
            <a:r>
              <a:rPr lang="en-IN" dirty="0" smtClean="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In general, the proposed method can be useful for many applications, including handwritten text input for mobile devices, signature verification, and digitising handwritten documents. The system is a viable approach for tackling the issues with offline handwriting recognition because of its high recognition accuracy and capacity to recognise various handwriting styles.</a:t>
            </a:r>
            <a:endParaRPr lang="en-US" dirty="0">
              <a:latin typeface="Calibri" panose="020F0502020204030204" pitchFamily="34" charset="0"/>
              <a:cs typeface="Calibri" panose="020F0502020204030204" pitchFamily="34" charset="0"/>
            </a:endParaRPr>
          </a:p>
          <a:p>
            <a:pPr algn="just">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630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EBAE-AB95-9C41-17F4-5F2847AFBE23}"/>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9695B00-4D5B-E3B5-F063-943046F248BD}"/>
              </a:ext>
            </a:extLst>
          </p:cNvPr>
          <p:cNvSpPr txBox="1"/>
          <p:nvPr/>
        </p:nvSpPr>
        <p:spPr>
          <a:xfrm>
            <a:off x="1232452" y="2252871"/>
            <a:ext cx="8652212" cy="4247317"/>
          </a:xfrm>
          <a:prstGeom prst="rect">
            <a:avLst/>
          </a:prstGeom>
          <a:noFill/>
        </p:spPr>
        <p:txBody>
          <a:bodyPr wrap="square">
            <a:spAutoFit/>
          </a:bodyPr>
          <a:lstStyle/>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Nemmour</a:t>
            </a:r>
            <a:r>
              <a:rPr lang="x-none" dirty="0">
                <a:latin typeface="Calibri" panose="020F0502020204030204" pitchFamily="34" charset="0"/>
                <a:cs typeface="Calibri" panose="020F0502020204030204" pitchFamily="34" charset="0"/>
              </a:rPr>
              <a:t>, Hassiba, and Youcef Chibani. "Handwritten Arabic word recognition based on Ridgelet transform and support vector machines." High Performance Computing and Simulation (HPCS), 2011 International Conference on. IEEE, 2011.</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Singh</a:t>
            </a:r>
            <a:r>
              <a:rPr lang="x-none" dirty="0">
                <a:latin typeface="Calibri" panose="020F0502020204030204" pitchFamily="34" charset="0"/>
                <a:cs typeface="Calibri" panose="020F0502020204030204" pitchFamily="34" charset="0"/>
              </a:rPr>
              <a:t>, Pritpal, and Sumit Budhiraja. "Offline handwritten gurmukhi numeral recognition using wavelet transforms." International Journal of Modern Education and Computer Science 4.8 (2012).</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Rahiman, M. Abdul, et al. "Isolated handwritten Malayalam character recognition using HLH intensity patterns." Machine Learning and Computing (ICMLC), 2010 Second International Conference on. IEEE, 2010.</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J</a:t>
            </a:r>
            <a:r>
              <a:rPr lang="x-none" dirty="0">
                <a:latin typeface="Calibri" panose="020F0502020204030204" pitchFamily="34" charset="0"/>
                <a:cs typeface="Calibri" panose="020F0502020204030204" pitchFamily="34" charset="0"/>
              </a:rPr>
              <a:t>. Hussain, Vanlalruata Department of Mathematics and Computer Science Mizoram University Aizawl, </a:t>
            </a:r>
            <a:r>
              <a:rPr lang="x-none" dirty="0" smtClean="0">
                <a:latin typeface="Calibri" panose="020F0502020204030204" pitchFamily="34" charset="0"/>
                <a:cs typeface="Calibri" panose="020F0502020204030204" pitchFamily="34" charset="0"/>
              </a:rPr>
              <a:t>India</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Graph-based </a:t>
            </a:r>
            <a:r>
              <a:rPr lang="x-none" dirty="0">
                <a:latin typeface="Calibri" panose="020F0502020204030204" pitchFamily="34" charset="0"/>
                <a:cs typeface="Calibri" panose="020F0502020204030204" pitchFamily="34" charset="0"/>
              </a:rPr>
              <a:t>Handwritten Digit String Recognition Alexander Filatov, Alexander Gitis, Igor Kil Offline Recognition Department Paragraph International 1309 S.Mary Ave., #150 Sunnyvale, CA 94087 USA</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911288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797-9E10-F351-FFC3-80C214BFD24D}"/>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00DF6D0-9F8A-0197-1662-70B895789011}"/>
              </a:ext>
            </a:extLst>
          </p:cNvPr>
          <p:cNvSpPr txBox="1"/>
          <p:nvPr/>
        </p:nvSpPr>
        <p:spPr>
          <a:xfrm>
            <a:off x="1097280" y="2160103"/>
            <a:ext cx="9790707" cy="3139321"/>
          </a:xfrm>
          <a:prstGeom prst="rect">
            <a:avLst/>
          </a:prstGeom>
          <a:noFill/>
        </p:spPr>
        <p:txBody>
          <a:bodyPr wrap="square">
            <a:spAutoFit/>
          </a:bodyPr>
          <a:lstStyle/>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Neural Network and TensorFlow Year : 2019 Authors : Megha Agarwal, Shalika, Vinam Tomar, Priyanka </a:t>
            </a:r>
            <a:r>
              <a:rPr lang="x-none" dirty="0" smtClean="0">
                <a:latin typeface="Calibri" panose="020F0502020204030204" pitchFamily="34" charset="0"/>
                <a:cs typeface="Calibri" panose="020F0502020204030204" pitchFamily="34" charset="0"/>
              </a:rPr>
              <a:t>Gupta</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Improved </a:t>
            </a:r>
            <a:r>
              <a:rPr lang="x-none" dirty="0">
                <a:latin typeface="Calibri" panose="020F0502020204030204" pitchFamily="34" charset="0"/>
                <a:cs typeface="Calibri" panose="020F0502020204030204" pitchFamily="34" charset="0"/>
              </a:rPr>
              <a:t>Handwritten Digit Recognition Using Convolutional Neural Networks (CNN) Year : 2020 Authors: Savita Ahlawat , Amit Choudhary , Anand Nayyar , Saurabh Singh and Byungun </a:t>
            </a:r>
            <a:r>
              <a:rPr lang="x-none" dirty="0" smtClean="0">
                <a:latin typeface="Calibri" panose="020F0502020204030204" pitchFamily="34" charset="0"/>
                <a:cs typeface="Calibri" panose="020F0502020204030204" pitchFamily="34" charset="0"/>
              </a:rPr>
              <a:t>Yoon</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Deep-Learning Rohan Vaidya1 , Darshan Trivedi1 , Sagar Satra1 1. EXTC Department Dwarkadas J Sanghvi College of Engineering, Mumbai, India  Prof. </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Mrunalini </a:t>
            </a:r>
            <a:r>
              <a:rPr lang="x-none" dirty="0">
                <a:latin typeface="Calibri" panose="020F0502020204030204" pitchFamily="34" charset="0"/>
                <a:cs typeface="Calibri" panose="020F0502020204030204" pitchFamily="34" charset="0"/>
              </a:rPr>
              <a:t>Pimpale2 2. EXTC Department Dwarkadas J Sanghvi College of Engineering, Mumbai, </a:t>
            </a:r>
            <a:r>
              <a:rPr lang="x-none" dirty="0" smtClean="0">
                <a:latin typeface="Calibri" panose="020F0502020204030204" pitchFamily="34" charset="0"/>
                <a:cs typeface="Calibri" panose="020F0502020204030204" pitchFamily="34" charset="0"/>
              </a:rPr>
              <a:t>Indi</a:t>
            </a:r>
            <a:r>
              <a:rPr lang="en-US" dirty="0" smtClean="0">
                <a:latin typeface="Calibri" panose="020F0502020204030204" pitchFamily="34" charset="0"/>
                <a:cs typeface="Calibri" panose="020F0502020204030204" pitchFamily="34" charset="0"/>
              </a:rPr>
              <a:t>a</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Deep-Learning Rohan Vaidya1 , Darshan Trivedi1 , Sagar Satra1 1. EXTC Department Dwarkadas J Sanghvi College of Engineering, Mumbai, India Prof. Mrunalini Pimpale2 2. EXTC Department Dwarkadas J Sanghvi College of Engineering, Mumbai, India </a:t>
            </a: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699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797-9E10-F351-FFC3-80C214BFD24D}"/>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00DF6D0-9F8A-0197-1662-70B895789011}"/>
              </a:ext>
            </a:extLst>
          </p:cNvPr>
          <p:cNvSpPr txBox="1"/>
          <p:nvPr/>
        </p:nvSpPr>
        <p:spPr>
          <a:xfrm>
            <a:off x="1097280" y="2160103"/>
            <a:ext cx="9790707" cy="3416320"/>
          </a:xfrm>
          <a:prstGeom prst="rect">
            <a:avLst/>
          </a:prstGeom>
          <a:noFill/>
        </p:spPr>
        <p:txBody>
          <a:bodyPr wrap="square">
            <a:spAutoFit/>
          </a:bodyPr>
          <a:lstStyle/>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Siham </a:t>
            </a:r>
            <a:r>
              <a:rPr lang="x-none" dirty="0">
                <a:latin typeface="Calibri" panose="020F0502020204030204" pitchFamily="34" charset="0"/>
                <a:cs typeface="Calibri" panose="020F0502020204030204" pitchFamily="34" charset="0"/>
              </a:rPr>
              <a:t>Tabik, Daniel Peralta, Andrs Herrera-Poyatos, Francisco Herrera. ”A snapshot of image Pre-Processing for convolutional neural networks: Case study of MNIST” in International Journal of Computational Intelligence Systems 10(1):555 January 2017</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Agnihotri, Ved Prakash. "Offline Handwritten Devanagari Script Recognition." Information Technology and Computer </a:t>
            </a:r>
            <a:r>
              <a:rPr lang="x-none" dirty="0" smtClean="0">
                <a:latin typeface="Calibri" panose="020F0502020204030204" pitchFamily="34" charset="0"/>
                <a:cs typeface="Calibri" panose="020F0502020204030204" pitchFamily="34" charset="0"/>
              </a:rPr>
              <a:t>Science</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On the Benefits of Convolutional Neural Network Combinations in Offline Handwriting Recognition. Dewi Suryani, Patrick Doetsch and Hermann Ney. Human Language Technology and Pattern Recognition, Computer Science Department (2016</a:t>
            </a:r>
            <a:r>
              <a:rPr lang="x-none"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a:latin typeface="Calibri" panose="020F0502020204030204" pitchFamily="34" charset="0"/>
                <a:cs typeface="Calibri" panose="020F0502020204030204" pitchFamily="34" charset="0"/>
              </a:rPr>
              <a:t> A Novel Handwritten Digit Classification System Based on Convolutional Neural Network Approach Year: 2021 Authors: Ali Abdullah Yahya, Jieqing Tan, Min Hu</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427442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4261-7CA1-40C4-9CE1-4B4EC2A81010}"/>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477183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ABSTRACT </a:t>
            </a:r>
          </a:p>
        </p:txBody>
      </p:sp>
      <p:sp>
        <p:nvSpPr>
          <p:cNvPr id="5" name="Content Placeholder 4">
            <a:extLst>
              <a:ext uri="{FF2B5EF4-FFF2-40B4-BE49-F238E27FC236}">
                <a16:creationId xmlns:a16="http://schemas.microsoft.com/office/drawing/2014/main" id="{221C79DB-9D3F-FAEA-DFAE-6D425CD7705E}"/>
              </a:ext>
            </a:extLst>
          </p:cNvPr>
          <p:cNvSpPr>
            <a:spLocks noGrp="1"/>
          </p:cNvSpPr>
          <p:nvPr>
            <p:ph idx="1"/>
          </p:nvPr>
        </p:nvSpPr>
        <p:spPr/>
        <p:txBody>
          <a:bodyPr>
            <a:normAutofit lnSpcReduction="10000"/>
          </a:bodyPr>
          <a:lstStyle/>
          <a:p>
            <a:pPr algn="just"/>
            <a:r>
              <a:rPr lang="en-IN" dirty="0">
                <a:latin typeface="Calibri" panose="020F0502020204030204" pitchFamily="34" charset="0"/>
                <a:cs typeface="Calibri" panose="020F0502020204030204" pitchFamily="34" charset="0"/>
              </a:rPr>
              <a:t>In the field of artificial intelligence, </a:t>
            </a:r>
            <a:r>
              <a:rPr lang="en-IN" dirty="0" smtClean="0">
                <a:latin typeface="Calibri" panose="020F0502020204030204" pitchFamily="34" charset="0"/>
                <a:cs typeface="Calibri" panose="020F0502020204030204" pitchFamily="34" charset="0"/>
              </a:rPr>
              <a:t>handwriting recognition </a:t>
            </a:r>
            <a:r>
              <a:rPr lang="en-IN" dirty="0">
                <a:latin typeface="Calibri" panose="020F0502020204030204" pitchFamily="34" charset="0"/>
                <a:cs typeface="Calibri" panose="020F0502020204030204" pitchFamily="34" charset="0"/>
              </a:rPr>
              <a:t>is a crucial task with applications in many areas,including document analysis, optical character recognition,and natural language processing. </a:t>
            </a:r>
            <a:endParaRPr lang="en-IN" dirty="0" smtClean="0">
              <a:latin typeface="Calibri" panose="020F0502020204030204" pitchFamily="34" charset="0"/>
              <a:cs typeface="Calibri" panose="020F0502020204030204" pitchFamily="34" charset="0"/>
            </a:endParaRPr>
          </a:p>
          <a:p>
            <a:pPr algn="just"/>
            <a:r>
              <a:rPr lang="en-IN" dirty="0" smtClean="0">
                <a:latin typeface="Calibri" panose="020F0502020204030204" pitchFamily="34" charset="0"/>
                <a:cs typeface="Calibri" panose="020F0502020204030204" pitchFamily="34" charset="0"/>
              </a:rPr>
              <a:t>An innovative deep </a:t>
            </a:r>
            <a:r>
              <a:rPr lang="en-IN" dirty="0">
                <a:latin typeface="Calibri" panose="020F0502020204030204" pitchFamily="34" charset="0"/>
                <a:cs typeface="Calibri" panose="020F0502020204030204" pitchFamily="34" charset="0"/>
              </a:rPr>
              <a:t>neural network method for offline handwritten </a:t>
            </a:r>
            <a:r>
              <a:rPr lang="en-IN" dirty="0" smtClean="0">
                <a:latin typeface="Calibri" panose="020F0502020204030204" pitchFamily="34" charset="0"/>
                <a:cs typeface="Calibri" panose="020F0502020204030204" pitchFamily="34" charset="0"/>
              </a:rPr>
              <a:t>character detection is presented in </a:t>
            </a:r>
            <a:r>
              <a:rPr lang="en-IN" dirty="0">
                <a:latin typeface="Calibri" panose="020F0502020204030204" pitchFamily="34" charset="0"/>
                <a:cs typeface="Calibri" panose="020F0502020204030204" pitchFamily="34" charset="0"/>
              </a:rPr>
              <a:t>this </a:t>
            </a:r>
            <a:r>
              <a:rPr lang="en-IN" dirty="0" smtClean="0">
                <a:latin typeface="Calibri" panose="020F0502020204030204" pitchFamily="34" charset="0"/>
                <a:cs typeface="Calibri" panose="020F0502020204030204" pitchFamily="34" charset="0"/>
              </a:rPr>
              <a:t>paper Combining several </a:t>
            </a:r>
            <a:r>
              <a:rPr lang="en-IN" dirty="0">
                <a:latin typeface="Calibri" panose="020F0502020204030204" pitchFamily="34" charset="0"/>
                <a:cs typeface="Calibri" panose="020F0502020204030204" pitchFamily="34" charset="0"/>
              </a:rPr>
              <a:t>deep learning models, including Convolutional </a:t>
            </a:r>
            <a:r>
              <a:rPr lang="en-IN" dirty="0" smtClean="0">
                <a:latin typeface="Calibri" panose="020F0502020204030204" pitchFamily="34" charset="0"/>
                <a:cs typeface="Calibri" panose="020F0502020204030204" pitchFamily="34" charset="0"/>
              </a:rPr>
              <a:t>Neural Networks </a:t>
            </a:r>
            <a:r>
              <a:rPr lang="en-IN" dirty="0">
                <a:latin typeface="Calibri" panose="020F0502020204030204" pitchFamily="34" charset="0"/>
                <a:cs typeface="Calibri" panose="020F0502020204030204" pitchFamily="34" charset="0"/>
              </a:rPr>
              <a:t>(CNN), Region-based Convolutional NeuralNetworks (RCNN), Recurrent Neural Networks (RNN), </a:t>
            </a:r>
            <a:r>
              <a:rPr lang="en-IN" dirty="0" smtClean="0">
                <a:latin typeface="Calibri" panose="020F0502020204030204" pitchFamily="34" charset="0"/>
                <a:cs typeface="Calibri" panose="020F0502020204030204" pitchFamily="34" charset="0"/>
              </a:rPr>
              <a:t>and Long </a:t>
            </a:r>
            <a:r>
              <a:rPr lang="en-IN" dirty="0">
                <a:latin typeface="Calibri" panose="020F0502020204030204" pitchFamily="34" charset="0"/>
                <a:cs typeface="Calibri" panose="020F0502020204030204" pitchFamily="34" charset="0"/>
              </a:rPr>
              <a:t>Short-Term Memory (LSTM) networks, has shown </a:t>
            </a:r>
            <a:r>
              <a:rPr lang="en-IN" dirty="0" smtClean="0">
                <a:latin typeface="Calibri" panose="020F0502020204030204" pitchFamily="34" charset="0"/>
                <a:cs typeface="Calibri" panose="020F0502020204030204" pitchFamily="34" charset="0"/>
              </a:rPr>
              <a:t>great promise </a:t>
            </a:r>
            <a:r>
              <a:rPr lang="en-IN" dirty="0">
                <a:latin typeface="Calibri" panose="020F0502020204030204" pitchFamily="34" charset="0"/>
                <a:cs typeface="Calibri" panose="020F0502020204030204" pitchFamily="34" charset="0"/>
              </a:rPr>
              <a:t>in achieving high accuracy in handwriting </a:t>
            </a:r>
            <a:r>
              <a:rPr lang="en-IN" dirty="0" smtClean="0">
                <a:latin typeface="Calibri" panose="020F0502020204030204" pitchFamily="34" charset="0"/>
                <a:cs typeface="Calibri" panose="020F0502020204030204" pitchFamily="34" charset="0"/>
              </a:rPr>
              <a:t>recognition tasks</a:t>
            </a:r>
            <a:r>
              <a:rPr lang="en-IN" dirty="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algn="just"/>
            <a:r>
              <a:rPr lang="en-IN" dirty="0" smtClean="0">
                <a:latin typeface="Calibri" panose="020F0502020204030204" pitchFamily="34" charset="0"/>
                <a:cs typeface="Calibri" panose="020F0502020204030204" pitchFamily="34" charset="0"/>
              </a:rPr>
              <a:t>To </a:t>
            </a:r>
            <a:r>
              <a:rPr lang="en-IN" dirty="0">
                <a:latin typeface="Calibri" panose="020F0502020204030204" pitchFamily="34" charset="0"/>
                <a:cs typeface="Calibri" panose="020F0502020204030204" pitchFamily="34" charset="0"/>
              </a:rPr>
              <a:t>train deep learning models for sequence identificationand loss calculation, the Connectionist Temporal Classification(CTC) approach is also widely employed.</a:t>
            </a:r>
          </a:p>
        </p:txBody>
      </p:sp>
    </p:spTree>
    <p:extLst>
      <p:ext uri="{BB962C8B-B14F-4D97-AF65-F5344CB8AC3E}">
        <p14:creationId xmlns:p14="http://schemas.microsoft.com/office/powerpoint/2010/main" val="265522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INTRODUTION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p:txBody>
          <a:bodyPr>
            <a:normAutofit/>
          </a:bodyPr>
          <a:lstStyle/>
          <a:p>
            <a:pPr>
              <a:buFont typeface="Wingdings" panose="05000000000000000000" pitchFamily="2" charset="2"/>
              <a:buChar char="v"/>
            </a:pPr>
            <a:r>
              <a:rPr lang="en-GB" dirty="0">
                <a:latin typeface="Calibri" panose="020F0502020204030204" pitchFamily="34" charset="0"/>
                <a:cs typeface="Calibri" panose="020F0502020204030204" pitchFamily="34" charset="0"/>
              </a:rPr>
              <a:t>Handwriting recognition is now a crucial technique </a:t>
            </a:r>
            <a:r>
              <a:rPr lang="en-GB" dirty="0" smtClean="0">
                <a:latin typeface="Calibri" panose="020F0502020204030204" pitchFamily="34" charset="0"/>
                <a:cs typeface="Calibri" panose="020F0502020204030204" pitchFamily="34" charset="0"/>
              </a:rPr>
              <a:t>for many </a:t>
            </a:r>
            <a:r>
              <a:rPr lang="en-GB" dirty="0">
                <a:latin typeface="Calibri" panose="020F0502020204030204" pitchFamily="34" charset="0"/>
                <a:cs typeface="Calibri" panose="020F0502020204030204" pitchFamily="34" charset="0"/>
              </a:rPr>
              <a:t>applications in the modern digital age. </a:t>
            </a:r>
            <a:endParaRPr lang="en-GB"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GB" dirty="0" smtClean="0">
                <a:latin typeface="Calibri" panose="020F0502020204030204" pitchFamily="34" charset="0"/>
                <a:cs typeface="Calibri" panose="020F0502020204030204" pitchFamily="34" charset="0"/>
              </a:rPr>
              <a:t>With digitizing handwritten </a:t>
            </a:r>
            <a:r>
              <a:rPr lang="en-GB" dirty="0">
                <a:latin typeface="Calibri" panose="020F0502020204030204" pitchFamily="34" charset="0"/>
                <a:cs typeface="Calibri" panose="020F0502020204030204" pitchFamily="34" charset="0"/>
              </a:rPr>
              <a:t>documents, automating manual data entry, </a:t>
            </a:r>
            <a:r>
              <a:rPr lang="en-GB" dirty="0" smtClean="0">
                <a:latin typeface="Calibri" panose="020F0502020204030204" pitchFamily="34" charset="0"/>
                <a:cs typeface="Calibri" panose="020F0502020204030204" pitchFamily="34" charset="0"/>
              </a:rPr>
              <a:t>and improving </a:t>
            </a:r>
            <a:r>
              <a:rPr lang="en-GB" dirty="0">
                <a:latin typeface="Calibri" panose="020F0502020204030204" pitchFamily="34" charset="0"/>
                <a:cs typeface="Calibri" panose="020F0502020204030204" pitchFamily="34" charset="0"/>
              </a:rPr>
              <a:t>accessibility for individuals with </a:t>
            </a:r>
            <a:r>
              <a:rPr lang="en-GB" dirty="0" smtClean="0">
                <a:latin typeface="Calibri" panose="020F0502020204030204" pitchFamily="34" charset="0"/>
                <a:cs typeface="Calibri" panose="020F0502020204030204" pitchFamily="34" charset="0"/>
              </a:rPr>
              <a:t>impairments, handwriting </a:t>
            </a:r>
            <a:r>
              <a:rPr lang="en-GB" dirty="0">
                <a:latin typeface="Calibri" panose="020F0502020204030204" pitchFamily="34" charset="0"/>
                <a:cs typeface="Calibri" panose="020F0502020204030204" pitchFamily="34" charset="0"/>
              </a:rPr>
              <a:t>recognition technology can be used. </a:t>
            </a:r>
            <a:endParaRPr lang="en-GB"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GB" dirty="0">
                <a:latin typeface="Calibri" panose="020F0502020204030204" pitchFamily="34" charset="0"/>
                <a:cs typeface="Calibri" panose="020F0502020204030204" pitchFamily="34" charset="0"/>
              </a:rPr>
              <a:t>Offline handwriting recognition refers to the ability of a computer to identify and interpret handwriting without the use of an internet connection. It has a wide range of applications in areas such as education, banking, healthcare, and many </a:t>
            </a:r>
            <a:r>
              <a:rPr lang="en-GB" dirty="0" smtClean="0">
                <a:latin typeface="Calibri" panose="020F0502020204030204" pitchFamily="34" charset="0"/>
                <a:cs typeface="Calibri" panose="020F0502020204030204" pitchFamily="34" charset="0"/>
              </a:rPr>
              <a:t>more.</a:t>
            </a:r>
          </a:p>
          <a:p>
            <a:pPr>
              <a:buFont typeface="Wingdings" panose="05000000000000000000" pitchFamily="2" charset="2"/>
              <a:buChar char="v"/>
            </a:pPr>
            <a:r>
              <a:rPr lang="en-IN" dirty="0" smtClean="0">
                <a:latin typeface="Calibri" panose="020F0502020204030204" pitchFamily="34" charset="0"/>
                <a:cs typeface="Calibri" panose="020F0502020204030204" pitchFamily="34" charset="0"/>
              </a:rPr>
              <a:t>Deep learning algorithms </a:t>
            </a:r>
            <a:r>
              <a:rPr lang="en-IN" dirty="0">
                <a:latin typeface="Calibri" panose="020F0502020204030204" pitchFamily="34" charset="0"/>
                <a:cs typeface="Calibri" panose="020F0502020204030204" pitchFamily="34" charset="0"/>
              </a:rPr>
              <a:t>and neural networks are used in the </a:t>
            </a:r>
            <a:r>
              <a:rPr lang="en-IN" dirty="0" smtClean="0">
                <a:latin typeface="Calibri" panose="020F0502020204030204" pitchFamily="34" charset="0"/>
                <a:cs typeface="Calibri" panose="020F0502020204030204" pitchFamily="34" charset="0"/>
              </a:rPr>
              <a:t>sophisticated technology </a:t>
            </a:r>
            <a:r>
              <a:rPr lang="en-IN" dirty="0">
                <a:latin typeface="Calibri" panose="020F0502020204030204" pitchFamily="34" charset="0"/>
                <a:cs typeface="Calibri" panose="020F0502020204030204" pitchFamily="34" charset="0"/>
              </a:rPr>
              <a:t>underpinning offline handwriting detection.</a:t>
            </a:r>
          </a:p>
        </p:txBody>
      </p:sp>
    </p:spTree>
    <p:extLst>
      <p:ext uri="{BB962C8B-B14F-4D97-AF65-F5344CB8AC3E}">
        <p14:creationId xmlns:p14="http://schemas.microsoft.com/office/powerpoint/2010/main" val="2879093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0759535"/>
              </p:ext>
            </p:extLst>
          </p:nvPr>
        </p:nvGraphicFramePr>
        <p:xfrm>
          <a:off x="1096963" y="2108198"/>
          <a:ext cx="10058716" cy="4114800"/>
        </p:xfrm>
        <a:graphic>
          <a:graphicData uri="http://schemas.openxmlformats.org/drawingml/2006/table">
            <a:tbl>
              <a:tblPr firstRow="1" bandRow="1">
                <a:tableStyleId>{5C22544A-7EE6-4342-B048-85BDC9FD1C3A}</a:tableStyleId>
              </a:tblPr>
              <a:tblGrid>
                <a:gridCol w="2514679">
                  <a:extLst>
                    <a:ext uri="{9D8B030D-6E8A-4147-A177-3AD203B41FA5}">
                      <a16:colId xmlns:a16="http://schemas.microsoft.com/office/drawing/2014/main" val="3914534643"/>
                    </a:ext>
                  </a:extLst>
                </a:gridCol>
                <a:gridCol w="2514679">
                  <a:extLst>
                    <a:ext uri="{9D8B030D-6E8A-4147-A177-3AD203B41FA5}">
                      <a16:colId xmlns:a16="http://schemas.microsoft.com/office/drawing/2014/main" val="4285041564"/>
                    </a:ext>
                  </a:extLst>
                </a:gridCol>
                <a:gridCol w="2514679">
                  <a:extLst>
                    <a:ext uri="{9D8B030D-6E8A-4147-A177-3AD203B41FA5}">
                      <a16:colId xmlns:a16="http://schemas.microsoft.com/office/drawing/2014/main" val="3841460946"/>
                    </a:ext>
                  </a:extLst>
                </a:gridCol>
                <a:gridCol w="2514679">
                  <a:extLst>
                    <a:ext uri="{9D8B030D-6E8A-4147-A177-3AD203B41FA5}">
                      <a16:colId xmlns:a16="http://schemas.microsoft.com/office/drawing/2014/main" val="151106266"/>
                    </a:ext>
                  </a:extLst>
                </a:gridCol>
              </a:tblGrid>
              <a:tr h="51491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Technique used</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36788">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DMYTRO ZHELEZNIAKOV, VIKTOR ZAYTSEV AND OLGA RADYVONENKO</a:t>
                      </a:r>
                      <a:r>
                        <a:rPr lang="en-US" sz="1800" baseline="0" dirty="0" smtClean="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Faculty of Computer Science and Cybernetics, National University of Kyiv, 01601 Kyiv, Ukraine</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2021</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Online Handwritten Mathematical Expression</a:t>
                      </a:r>
                    </a:p>
                    <a:p>
                      <a:r>
                        <a:rPr lang="en-US" sz="1800" dirty="0" smtClean="0">
                          <a:latin typeface="Calibri" panose="020F0502020204030204" pitchFamily="34" charset="0"/>
                          <a:ea typeface="Calibri" panose="020F0502020204030204" pitchFamily="34" charset="0"/>
                          <a:cs typeface="Calibri" panose="020F0502020204030204" pitchFamily="34" charset="0"/>
                        </a:rPr>
                        <a:t>Recognition and Applications: A Survey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Convolutional</a:t>
                      </a:r>
                    </a:p>
                    <a:p>
                      <a:r>
                        <a:rPr lang="en-US" dirty="0" smtClean="0">
                          <a:latin typeface="Calibri" panose="020F0502020204030204" pitchFamily="34" charset="0"/>
                          <a:ea typeface="Calibri" panose="020F0502020204030204" pitchFamily="34" charset="0"/>
                          <a:cs typeface="Calibri" panose="020F0502020204030204" pitchFamily="34" charset="0"/>
                        </a:rPr>
                        <a:t>Neural Networks (CNN), Long Short-Term Memory (LSTM) and </a:t>
                      </a:r>
                      <a:r>
                        <a:rPr lang="en-US" sz="1800" b="1" i="0" kern="1200" dirty="0" smtClean="0">
                          <a:solidFill>
                            <a:schemeClr val="dk1"/>
                          </a:solidFill>
                          <a:effectLst/>
                          <a:latin typeface="+mn-lt"/>
                          <a:ea typeface="+mn-ea"/>
                          <a:cs typeface="+mn-cs"/>
                        </a:rPr>
                        <a:t>Bidirectional Long Short-Term Memory Networks(</a:t>
                      </a:r>
                      <a:r>
                        <a:rPr lang="en-US" dirty="0" smtClean="0">
                          <a:latin typeface="Calibri" panose="020F0502020204030204" pitchFamily="34" charset="0"/>
                          <a:ea typeface="Calibri" panose="020F0502020204030204" pitchFamily="34" charset="0"/>
                          <a:cs typeface="Calibri" panose="020F0502020204030204" pitchFamily="34" charset="0"/>
                        </a:rPr>
                        <a:t>BLSTM)</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395959">
                <a:tc>
                  <a:txBody>
                    <a:bodyPr/>
                    <a:lstStyle/>
                    <a:p>
                      <a:r>
                        <a:rPr lang="en-IN" sz="1800" dirty="0" err="1" smtClean="0">
                          <a:latin typeface="Calibri" panose="020F0502020204030204" pitchFamily="34" charset="0"/>
                          <a:ea typeface="Calibri" panose="020F0502020204030204" pitchFamily="34" charset="0"/>
                          <a:cs typeface="Calibri" panose="020F0502020204030204" pitchFamily="34" charset="0"/>
                        </a:rPr>
                        <a:t>Zuo</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Huahong</a:t>
                      </a:r>
                      <a:r>
                        <a:rPr lang="en-IN" sz="1800" dirty="0" smtClean="0">
                          <a:latin typeface="Calibri" panose="020F0502020204030204" pitchFamily="34" charset="0"/>
                          <a:ea typeface="Calibri" panose="020F0502020204030204" pitchFamily="34" charset="0"/>
                          <a:cs typeface="Calibri" panose="020F0502020204030204" pitchFamily="34" charset="0"/>
                        </a:rPr>
                        <a:t>,</a:t>
                      </a:r>
                      <a:r>
                        <a:rPr lang="en-IN" sz="1800" baseline="0" dirty="0" smtClean="0">
                          <a:latin typeface="Calibri" panose="020F0502020204030204" pitchFamily="34" charset="0"/>
                          <a:ea typeface="Calibri" panose="020F0502020204030204" pitchFamily="34" charset="0"/>
                          <a:cs typeface="Calibri" panose="020F0502020204030204" pitchFamily="34" charset="0"/>
                        </a:rPr>
                        <a:t> </a:t>
                      </a:r>
                      <a:r>
                        <a:rPr lang="en-US" sz="1800" baseline="0" dirty="0" smtClean="0">
                          <a:latin typeface="Calibri" panose="020F0502020204030204" pitchFamily="34" charset="0"/>
                          <a:ea typeface="Calibri" panose="020F0502020204030204" pitchFamily="34" charset="0"/>
                          <a:cs typeface="Calibri" panose="020F0502020204030204" pitchFamily="34" charset="0"/>
                        </a:rPr>
                        <a:t>Tang </a:t>
                      </a:r>
                      <a:r>
                        <a:rPr lang="en-US" sz="1800" baseline="0" dirty="0" err="1" smtClean="0">
                          <a:latin typeface="Calibri" panose="020F0502020204030204" pitchFamily="34" charset="0"/>
                          <a:ea typeface="Calibri" panose="020F0502020204030204" pitchFamily="34" charset="0"/>
                          <a:cs typeface="Calibri" panose="020F0502020204030204" pitchFamily="34" charset="0"/>
                        </a:rPr>
                        <a:t>Junyi</a:t>
                      </a:r>
                      <a:r>
                        <a:rPr lang="en-US" sz="1800" baseline="0" dirty="0" smtClean="0">
                          <a:latin typeface="Calibri" panose="020F0502020204030204" pitchFamily="34" charset="0"/>
                          <a:ea typeface="Calibri" panose="020F0502020204030204" pitchFamily="34" charset="0"/>
                          <a:cs typeface="Calibri" panose="020F0502020204030204" pitchFamily="34" charset="0"/>
                        </a:rPr>
                        <a:t>, Han Ping School of Information Engineering </a:t>
                      </a:r>
                    </a:p>
                    <a:p>
                      <a:r>
                        <a:rPr lang="en-US" sz="1800" baseline="0" dirty="0" smtClean="0">
                          <a:latin typeface="Calibri" panose="020F0502020204030204" pitchFamily="34" charset="0"/>
                          <a:ea typeface="Calibri" panose="020F0502020204030204" pitchFamily="34" charset="0"/>
                          <a:cs typeface="Calibri" panose="020F0502020204030204" pitchFamily="34" charset="0"/>
                        </a:rPr>
                        <a:t>Wuhan University of Technology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2020</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A New Type Method of Adhesive Handwritten Digit Recognition Based on </a:t>
                      </a:r>
                    </a:p>
                    <a:p>
                      <a:r>
                        <a:rPr lang="en-US" dirty="0" smtClean="0">
                          <a:latin typeface="Calibri" panose="020F0502020204030204" pitchFamily="34" charset="0"/>
                          <a:ea typeface="Calibri" panose="020F0502020204030204" pitchFamily="34" charset="0"/>
                          <a:cs typeface="Calibri" panose="020F0502020204030204" pitchFamily="34" charset="0"/>
                        </a:rPr>
                        <a:t>Improved Faster RCNN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Region Proposal Network(RPN),Faster RCNN, YOLO</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206169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9129705"/>
              </p:ext>
            </p:extLst>
          </p:nvPr>
        </p:nvGraphicFramePr>
        <p:xfrm>
          <a:off x="1096963" y="2108198"/>
          <a:ext cx="10058716" cy="4114800"/>
        </p:xfrm>
        <a:graphic>
          <a:graphicData uri="http://schemas.openxmlformats.org/drawingml/2006/table">
            <a:tbl>
              <a:tblPr firstRow="1" bandRow="1">
                <a:tableStyleId>{5C22544A-7EE6-4342-B048-85BDC9FD1C3A}</a:tableStyleId>
              </a:tblPr>
              <a:tblGrid>
                <a:gridCol w="2514679">
                  <a:extLst>
                    <a:ext uri="{9D8B030D-6E8A-4147-A177-3AD203B41FA5}">
                      <a16:colId xmlns:a16="http://schemas.microsoft.com/office/drawing/2014/main" val="3914534643"/>
                    </a:ext>
                  </a:extLst>
                </a:gridCol>
                <a:gridCol w="2514679">
                  <a:extLst>
                    <a:ext uri="{9D8B030D-6E8A-4147-A177-3AD203B41FA5}">
                      <a16:colId xmlns:a16="http://schemas.microsoft.com/office/drawing/2014/main" val="4285041564"/>
                    </a:ext>
                  </a:extLst>
                </a:gridCol>
                <a:gridCol w="2514679">
                  <a:extLst>
                    <a:ext uri="{9D8B030D-6E8A-4147-A177-3AD203B41FA5}">
                      <a16:colId xmlns:a16="http://schemas.microsoft.com/office/drawing/2014/main" val="3841460946"/>
                    </a:ext>
                  </a:extLst>
                </a:gridCol>
                <a:gridCol w="2514679">
                  <a:extLst>
                    <a:ext uri="{9D8B030D-6E8A-4147-A177-3AD203B41FA5}">
                      <a16:colId xmlns:a16="http://schemas.microsoft.com/office/drawing/2014/main" val="151106266"/>
                    </a:ext>
                  </a:extLst>
                </a:gridCol>
              </a:tblGrid>
              <a:tr h="51491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Technique used</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36788">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“J. Hussain,</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Vanlalruata</a:t>
                      </a:r>
                      <a:r>
                        <a:rPr lang="en-IN" sz="1800" dirty="0" smtClean="0">
                          <a:latin typeface="Calibri" panose="020F0502020204030204" pitchFamily="34" charset="0"/>
                          <a:ea typeface="Calibri" panose="020F0502020204030204" pitchFamily="34" charset="0"/>
                          <a:cs typeface="Calibri" panose="020F0502020204030204" pitchFamily="34" charset="0"/>
                        </a:rPr>
                        <a:t>”</a:t>
                      </a:r>
                      <a:r>
                        <a:rPr lang="en-US" sz="1800" dirty="0" smtClean="0">
                          <a:latin typeface="Calibri" panose="020F0502020204030204" pitchFamily="34" charset="0"/>
                          <a:ea typeface="Calibri" panose="020F0502020204030204" pitchFamily="34" charset="0"/>
                          <a:cs typeface="Calibri" panose="020F0502020204030204" pitchFamily="34" charset="0"/>
                        </a:rPr>
                        <a:t> Department of Mathematics and Computer Science Mizoram University Aizawl, India</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2018</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A Hybrid Approach Handwritten Character Recognition for Mizo using Artificial Neural Network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ea typeface="Calibri" panose="020F0502020204030204" pitchFamily="34" charset="0"/>
                          <a:cs typeface="Calibri" panose="020F0502020204030204" pitchFamily="34" charset="0"/>
                        </a:rPr>
                        <a:t>BPNN (Back Propagation Neural Network), RBF (Radial Basis Function), RNN (Recurrent Neural Network and LVQ (Learning vector Quantization)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395959">
                <a:tc>
                  <a:txBody>
                    <a:bodyPr/>
                    <a:lstStyle/>
                    <a:p>
                      <a:r>
                        <a:rPr lang="en-IN" dirty="0" err="1" smtClean="0">
                          <a:latin typeface="Calibri" panose="020F0502020204030204" pitchFamily="34" charset="0"/>
                          <a:ea typeface="Calibri" panose="020F0502020204030204" pitchFamily="34" charset="0"/>
                          <a:cs typeface="Calibri" panose="020F0502020204030204" pitchFamily="34" charset="0"/>
                        </a:rPr>
                        <a:t>Keerthi</a:t>
                      </a:r>
                      <a:r>
                        <a:rPr lang="en-IN" dirty="0" smtClean="0">
                          <a:latin typeface="Calibri" panose="020F0502020204030204" pitchFamily="34" charset="0"/>
                          <a:ea typeface="Calibri" panose="020F0502020204030204" pitchFamily="34" charset="0"/>
                          <a:cs typeface="Calibri" panose="020F0502020204030204" pitchFamily="34" charset="0"/>
                        </a:rPr>
                        <a:t> Prasad G, Vinay </a:t>
                      </a:r>
                      <a:r>
                        <a:rPr lang="en-IN" dirty="0" err="1" smtClean="0">
                          <a:latin typeface="Calibri" panose="020F0502020204030204" pitchFamily="34" charset="0"/>
                          <a:ea typeface="Calibri" panose="020F0502020204030204" pitchFamily="34" charset="0"/>
                          <a:cs typeface="Calibri" panose="020F0502020204030204" pitchFamily="34" charset="0"/>
                        </a:rPr>
                        <a:t>Hegde</a:t>
                      </a:r>
                      <a:r>
                        <a:rPr lang="en-IN" dirty="0" smtClean="0">
                          <a:latin typeface="Calibri" panose="020F0502020204030204" pitchFamily="34" charset="0"/>
                          <a:ea typeface="Calibri" panose="020F0502020204030204" pitchFamily="34" charset="0"/>
                          <a:cs typeface="Calibri" panose="020F0502020204030204" pitchFamily="34" charset="0"/>
                        </a:rPr>
                        <a:t> , Asha K, </a:t>
                      </a:r>
                      <a:r>
                        <a:rPr lang="en-IN" dirty="0" err="1" smtClean="0">
                          <a:latin typeface="Calibri" panose="020F0502020204030204" pitchFamily="34" charset="0"/>
                          <a:ea typeface="Calibri" panose="020F0502020204030204" pitchFamily="34" charset="0"/>
                          <a:cs typeface="Calibri" panose="020F0502020204030204" pitchFamily="34" charset="0"/>
                        </a:rPr>
                        <a:t>Krishnappa</a:t>
                      </a:r>
                      <a:r>
                        <a:rPr lang="en-IN" dirty="0" smtClean="0">
                          <a:latin typeface="Calibri" panose="020F0502020204030204" pitchFamily="34" charset="0"/>
                          <a:ea typeface="Calibri" panose="020F0502020204030204" pitchFamily="34" charset="0"/>
                          <a:cs typeface="Calibri" panose="020F0502020204030204" pitchFamily="34" charset="0"/>
                        </a:rPr>
                        <a:t> H K </a:t>
                      </a:r>
                      <a:r>
                        <a:rPr lang="en-US" dirty="0" smtClean="0">
                          <a:latin typeface="Calibri" panose="020F0502020204030204" pitchFamily="34" charset="0"/>
                          <a:ea typeface="Calibri" panose="020F0502020204030204" pitchFamily="34" charset="0"/>
                          <a:cs typeface="Calibri" panose="020F0502020204030204" pitchFamily="34" charset="0"/>
                        </a:rPr>
                        <a:t>Research Scholar VTU Dept. of ISE, GMIT </a:t>
                      </a:r>
                      <a:r>
                        <a:rPr lang="en-US" dirty="0" err="1" smtClean="0">
                          <a:latin typeface="Calibri" panose="020F0502020204030204" pitchFamily="34" charset="0"/>
                          <a:ea typeface="Calibri" panose="020F0502020204030204" pitchFamily="34" charset="0"/>
                          <a:cs typeface="Calibri" panose="020F0502020204030204" pitchFamily="34" charset="0"/>
                        </a:rPr>
                        <a:t>Davanagere</a:t>
                      </a:r>
                      <a:r>
                        <a:rPr lang="en-US" dirty="0" smtClean="0">
                          <a:latin typeface="Calibri" panose="020F0502020204030204" pitchFamily="34" charset="0"/>
                          <a:ea typeface="Calibri" panose="020F0502020204030204" pitchFamily="34" charset="0"/>
                          <a:cs typeface="Calibri" panose="020F0502020204030204" pitchFamily="34" charset="0"/>
                        </a:rPr>
                        <a:t>, INDIA</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2017</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Handwriting Recognition System for South Indian Languages – A Technical Review</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Principal Component Analysis (PCA) and Dynamic Time Wrapping (DTW)</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165381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5688977"/>
              </p:ext>
            </p:extLst>
          </p:nvPr>
        </p:nvGraphicFramePr>
        <p:xfrm>
          <a:off x="766617" y="1874982"/>
          <a:ext cx="10389064" cy="4389120"/>
        </p:xfrm>
        <a:graphic>
          <a:graphicData uri="http://schemas.openxmlformats.org/drawingml/2006/table">
            <a:tbl>
              <a:tblPr firstRow="1" bandRow="1">
                <a:tableStyleId>{5C22544A-7EE6-4342-B048-85BDC9FD1C3A}</a:tableStyleId>
              </a:tblPr>
              <a:tblGrid>
                <a:gridCol w="2597266">
                  <a:extLst>
                    <a:ext uri="{9D8B030D-6E8A-4147-A177-3AD203B41FA5}">
                      <a16:colId xmlns:a16="http://schemas.microsoft.com/office/drawing/2014/main" val="3914534643"/>
                    </a:ext>
                  </a:extLst>
                </a:gridCol>
                <a:gridCol w="2597266">
                  <a:extLst>
                    <a:ext uri="{9D8B030D-6E8A-4147-A177-3AD203B41FA5}">
                      <a16:colId xmlns:a16="http://schemas.microsoft.com/office/drawing/2014/main" val="4285041564"/>
                    </a:ext>
                  </a:extLst>
                </a:gridCol>
                <a:gridCol w="2597266">
                  <a:extLst>
                    <a:ext uri="{9D8B030D-6E8A-4147-A177-3AD203B41FA5}">
                      <a16:colId xmlns:a16="http://schemas.microsoft.com/office/drawing/2014/main" val="3841460946"/>
                    </a:ext>
                  </a:extLst>
                </a:gridCol>
                <a:gridCol w="2597266">
                  <a:extLst>
                    <a:ext uri="{9D8B030D-6E8A-4147-A177-3AD203B41FA5}">
                      <a16:colId xmlns:a16="http://schemas.microsoft.com/office/drawing/2014/main" val="151106266"/>
                    </a:ext>
                  </a:extLst>
                </a:gridCol>
              </a:tblGrid>
              <a:tr h="52104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Technique</a:t>
                      </a:r>
                      <a:r>
                        <a:rPr lang="en-IN" sz="1800" baseline="0" dirty="0" smtClean="0">
                          <a:latin typeface="Calibri" panose="020F0502020204030204" pitchFamily="34" charset="0"/>
                          <a:ea typeface="Calibri" panose="020F0502020204030204" pitchFamily="34" charset="0"/>
                          <a:cs typeface="Calibri" panose="020F0502020204030204" pitchFamily="34" charset="0"/>
                        </a:rPr>
                        <a:t> used</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60855">
                <a:tc>
                  <a:txBody>
                    <a:bodyPr/>
                    <a:lstStyle/>
                    <a:p>
                      <a:r>
                        <a:rPr lang="en-IN" sz="1800" dirty="0" smtClean="0">
                          <a:latin typeface="Calibri" panose="020F0502020204030204" pitchFamily="34" charset="0"/>
                          <a:ea typeface="Calibri" panose="020F0502020204030204" pitchFamily="34" charset="0"/>
                          <a:cs typeface="Calibri" panose="020F0502020204030204" pitchFamily="34" charset="0"/>
                        </a:rPr>
                        <a:t>S M </a:t>
                      </a:r>
                      <a:r>
                        <a:rPr lang="en-IN" sz="1800" dirty="0" err="1" smtClean="0">
                          <a:latin typeface="Calibri" panose="020F0502020204030204" pitchFamily="34" charset="0"/>
                          <a:ea typeface="Calibri" panose="020F0502020204030204" pitchFamily="34" charset="0"/>
                          <a:cs typeface="Calibri" panose="020F0502020204030204" pitchFamily="34" charset="0"/>
                        </a:rPr>
                        <a:t>Shamim</a:t>
                      </a:r>
                      <a:r>
                        <a:rPr lang="en-IN" sz="1800" dirty="0" smtClean="0">
                          <a:latin typeface="Calibri" panose="020F0502020204030204" pitchFamily="34" charset="0"/>
                          <a:ea typeface="Calibri" panose="020F0502020204030204" pitchFamily="34" charset="0"/>
                          <a:cs typeface="Calibri" panose="020F0502020204030204" pitchFamily="34" charset="0"/>
                        </a:rPr>
                        <a:t>, Mohammad </a:t>
                      </a:r>
                      <a:r>
                        <a:rPr lang="en-IN" sz="1800" dirty="0" err="1" smtClean="0">
                          <a:latin typeface="Calibri" panose="020F0502020204030204" pitchFamily="34" charset="0"/>
                          <a:ea typeface="Calibri" panose="020F0502020204030204" pitchFamily="34" charset="0"/>
                          <a:cs typeface="Calibri" panose="020F0502020204030204" pitchFamily="34" charset="0"/>
                        </a:rPr>
                        <a:t>Badrul</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Alam</a:t>
                      </a:r>
                      <a:r>
                        <a:rPr lang="en-IN" sz="1800" dirty="0" smtClean="0">
                          <a:latin typeface="Calibri" panose="020F0502020204030204" pitchFamily="34" charset="0"/>
                          <a:ea typeface="Calibri" panose="020F0502020204030204" pitchFamily="34" charset="0"/>
                          <a:cs typeface="Calibri" panose="020F0502020204030204" pitchFamily="34" charset="0"/>
                        </a:rPr>
                        <a:t> Miah, </a:t>
                      </a:r>
                      <a:r>
                        <a:rPr lang="en-IN" sz="1800" dirty="0" err="1" smtClean="0">
                          <a:latin typeface="Calibri" panose="020F0502020204030204" pitchFamily="34" charset="0"/>
                          <a:ea typeface="Calibri" panose="020F0502020204030204" pitchFamily="34" charset="0"/>
                          <a:cs typeface="Calibri" panose="020F0502020204030204" pitchFamily="34" charset="0"/>
                        </a:rPr>
                        <a:t>Angona</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Sarker</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Masud</a:t>
                      </a:r>
                      <a:r>
                        <a:rPr lang="en-IN" sz="1800" dirty="0" smtClean="0">
                          <a:latin typeface="Calibri" panose="020F0502020204030204" pitchFamily="34" charset="0"/>
                          <a:ea typeface="Calibri" panose="020F0502020204030204" pitchFamily="34" charset="0"/>
                          <a:cs typeface="Calibri" panose="020F0502020204030204" pitchFamily="34" charset="0"/>
                        </a:rPr>
                        <a:t> Rana &amp; Abdullah Al </a:t>
                      </a:r>
                      <a:r>
                        <a:rPr lang="en-IN" sz="1800" dirty="0" err="1" smtClean="0">
                          <a:latin typeface="Calibri" panose="020F0502020204030204" pitchFamily="34" charset="0"/>
                          <a:ea typeface="Calibri" panose="020F0502020204030204" pitchFamily="34" charset="0"/>
                          <a:cs typeface="Calibri" panose="020F0502020204030204" pitchFamily="34" charset="0"/>
                        </a:rPr>
                        <a:t>Jobair</a:t>
                      </a:r>
                      <a:endParaRPr lang="en-IN" sz="1800" dirty="0" smtClean="0">
                        <a:latin typeface="Calibri" panose="020F0502020204030204" pitchFamily="34" charset="0"/>
                        <a:ea typeface="Calibri" panose="020F0502020204030204" pitchFamily="34" charset="0"/>
                        <a:cs typeface="Calibri" panose="020F0502020204030204" pitchFamily="34" charset="0"/>
                      </a:endParaRPr>
                    </a:p>
                    <a:p>
                      <a:r>
                        <a:rPr lang="en-IN" sz="1800" dirty="0" err="1" smtClean="0">
                          <a:latin typeface="Calibri" panose="020F0502020204030204" pitchFamily="34" charset="0"/>
                          <a:ea typeface="Calibri" panose="020F0502020204030204" pitchFamily="34" charset="0"/>
                          <a:cs typeface="Calibri" panose="020F0502020204030204" pitchFamily="34" charset="0"/>
                        </a:rPr>
                        <a:t>Mawlana</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Bhashani</a:t>
                      </a:r>
                      <a:r>
                        <a:rPr lang="en-IN" sz="1800" dirty="0" smtClean="0">
                          <a:latin typeface="Calibri" panose="020F0502020204030204" pitchFamily="34" charset="0"/>
                          <a:ea typeface="Calibri" panose="020F0502020204030204" pitchFamily="34" charset="0"/>
                          <a:cs typeface="Calibri" panose="020F0502020204030204" pitchFamily="34" charset="0"/>
                        </a:rPr>
                        <a:t> Science and Technology University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2018</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ea typeface="Calibri" panose="020F0502020204030204" pitchFamily="34" charset="0"/>
                          <a:cs typeface="Calibri" panose="020F0502020204030204" pitchFamily="34" charset="0"/>
                        </a:rPr>
                        <a:t>Handwritten Digit Recognition using Machine Learning Algorithms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Support </a:t>
                      </a:r>
                    </a:p>
                    <a:p>
                      <a:r>
                        <a:rPr lang="en-US" dirty="0" smtClean="0">
                          <a:latin typeface="Calibri" panose="020F0502020204030204" pitchFamily="34" charset="0"/>
                          <a:ea typeface="Calibri" panose="020F0502020204030204" pitchFamily="34" charset="0"/>
                          <a:cs typeface="Calibri" panose="020F0502020204030204" pitchFamily="34" charset="0"/>
                        </a:rPr>
                        <a:t>Vector Machine, Naïve Bayes, Bayes Net, Random Forest</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414250">
                <a:tc>
                  <a:txBody>
                    <a:bodyPr/>
                    <a:lstStyle/>
                    <a:p>
                      <a:r>
                        <a:rPr lang="en-IN" dirty="0" err="1" smtClean="0">
                          <a:latin typeface="Calibri" panose="020F0502020204030204" pitchFamily="34" charset="0"/>
                          <a:ea typeface="Calibri" panose="020F0502020204030204" pitchFamily="34" charset="0"/>
                          <a:cs typeface="Calibri" panose="020F0502020204030204" pitchFamily="34" charset="0"/>
                        </a:rPr>
                        <a:t>Dewi</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err="1" smtClean="0">
                          <a:latin typeface="Calibri" panose="020F0502020204030204" pitchFamily="34" charset="0"/>
                          <a:ea typeface="Calibri" panose="020F0502020204030204" pitchFamily="34" charset="0"/>
                          <a:cs typeface="Calibri" panose="020F0502020204030204" pitchFamily="34" charset="0"/>
                        </a:rPr>
                        <a:t>Suryani</a:t>
                      </a:r>
                      <a:r>
                        <a:rPr lang="en-IN" dirty="0" smtClean="0">
                          <a:latin typeface="Calibri" panose="020F0502020204030204" pitchFamily="34" charset="0"/>
                          <a:ea typeface="Calibri" panose="020F0502020204030204" pitchFamily="34" charset="0"/>
                          <a:cs typeface="Calibri" panose="020F0502020204030204" pitchFamily="34" charset="0"/>
                        </a:rPr>
                        <a:t>, Patrick </a:t>
                      </a:r>
                      <a:r>
                        <a:rPr lang="en-IN" dirty="0" err="1" smtClean="0">
                          <a:latin typeface="Calibri" panose="020F0502020204030204" pitchFamily="34" charset="0"/>
                          <a:ea typeface="Calibri" panose="020F0502020204030204" pitchFamily="34" charset="0"/>
                          <a:cs typeface="Calibri" panose="020F0502020204030204" pitchFamily="34" charset="0"/>
                        </a:rPr>
                        <a:t>Doetsch</a:t>
                      </a:r>
                      <a:r>
                        <a:rPr lang="en-IN" dirty="0" smtClean="0">
                          <a:latin typeface="Calibri" panose="020F0502020204030204" pitchFamily="34" charset="0"/>
                          <a:ea typeface="Calibri" panose="020F0502020204030204" pitchFamily="34" charset="0"/>
                          <a:cs typeface="Calibri" panose="020F0502020204030204" pitchFamily="34" charset="0"/>
                        </a:rPr>
                        <a:t> and Hermann Ney</a:t>
                      </a:r>
                      <a:r>
                        <a:rPr lang="en-IN" baseline="0" dirty="0" smtClean="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Human Language Technology and Pattern Recognition, Computer Science Department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2016</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On the Benefits of Convolutional Neural Network Combinations in Offline</a:t>
                      </a:r>
                    </a:p>
                    <a:p>
                      <a:r>
                        <a:rPr lang="en-US" dirty="0" smtClean="0">
                          <a:latin typeface="Calibri" panose="020F0502020204030204" pitchFamily="34" charset="0"/>
                          <a:ea typeface="Calibri" panose="020F0502020204030204" pitchFamily="34" charset="0"/>
                          <a:cs typeface="Calibri" panose="020F0502020204030204" pitchFamily="34" charset="0"/>
                        </a:rPr>
                        <a:t>Handwriting Recognition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Convolutional</a:t>
                      </a:r>
                    </a:p>
                    <a:p>
                      <a:r>
                        <a:rPr lang="en-US" dirty="0" smtClean="0">
                          <a:latin typeface="Calibri" panose="020F0502020204030204" pitchFamily="34" charset="0"/>
                          <a:ea typeface="Calibri" panose="020F0502020204030204" pitchFamily="34" charset="0"/>
                          <a:cs typeface="Calibri" panose="020F0502020204030204" pitchFamily="34" charset="0"/>
                        </a:rPr>
                        <a:t>Neural Networks (CNN) and Long Short-Term Memory (LSTM)</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141727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Existing Model</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a:xfrm>
            <a:off x="1097280" y="2203705"/>
            <a:ext cx="10058400" cy="3665388"/>
          </a:xfrm>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For recognition of words, analytic and holistic methodologies are applied. Ridgelet transform is used to implement feature extraction.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classifier is based on </a:t>
            </a:r>
            <a:r>
              <a:rPr lang="en-US" dirty="0" smtClean="0">
                <a:latin typeface="Calibri" panose="020F0502020204030204" pitchFamily="34" charset="0"/>
                <a:cs typeface="Calibri" panose="020F0502020204030204" pitchFamily="34" charset="0"/>
              </a:rPr>
              <a:t>SVM .Support </a:t>
            </a:r>
            <a:r>
              <a:rPr lang="en-US" dirty="0">
                <a:latin typeface="Calibri" panose="020F0502020204030204" pitchFamily="34" charset="0"/>
                <a:cs typeface="Calibri" panose="020F0502020204030204" pitchFamily="34" charset="0"/>
              </a:rPr>
              <a:t>vector classifiers can be used to recognise isolated handwritten digits that have been optically scanned, support in information retrieval, and then categorise data using labels.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This model works on Arabic handwritten </a:t>
            </a:r>
            <a:r>
              <a:rPr lang="en-US" dirty="0" smtClean="0">
                <a:latin typeface="Calibri" panose="020F0502020204030204" pitchFamily="34" charset="0"/>
                <a:cs typeface="Calibri" panose="020F0502020204030204" pitchFamily="34" charset="0"/>
              </a:rPr>
              <a:t>recognition</a:t>
            </a: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terms of recognition, the output is said to be 84% efficient</a:t>
            </a:r>
            <a:r>
              <a:rPr lang="en-US" dirty="0" smtClean="0">
                <a:latin typeface="Calibri" panose="020F0502020204030204" pitchFamily="34" charset="0"/>
                <a:cs typeface="Calibri" panose="020F0502020204030204" pitchFamily="34" charset="0"/>
              </a:rPr>
              <a:t>.</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7484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Existing Model</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With the </a:t>
            </a:r>
            <a:r>
              <a:rPr lang="en-US" dirty="0">
                <a:latin typeface="Calibri" panose="020F0502020204030204" pitchFamily="34" charset="0"/>
                <a:cs typeface="Calibri" panose="020F0502020204030204" pitchFamily="34" charset="0"/>
              </a:rPr>
              <a:t>aim of improving the performance of handwritten digit recognition</a:t>
            </a:r>
            <a:r>
              <a:rPr lang="en-US" dirty="0" smtClean="0">
                <a:latin typeface="Calibri" panose="020F0502020204030204" pitchFamily="34" charset="0"/>
                <a:cs typeface="Calibri" panose="020F0502020204030204" pitchFamily="34" charset="0"/>
              </a:rPr>
              <a:t>, The </a:t>
            </a:r>
            <a:r>
              <a:rPr lang="en-US" dirty="0">
                <a:latin typeface="Calibri" panose="020F0502020204030204" pitchFamily="34" charset="0"/>
                <a:cs typeface="Calibri" panose="020F0502020204030204" pitchFamily="34" charset="0"/>
              </a:rPr>
              <a:t>variants of a convolutional neural network </a:t>
            </a:r>
            <a:r>
              <a:rPr lang="en-US" dirty="0" smtClean="0">
                <a:latin typeface="Calibri" panose="020F0502020204030204" pitchFamily="34" charset="0"/>
                <a:cs typeface="Calibri" panose="020F0502020204030204" pitchFamily="34" charset="0"/>
              </a:rPr>
              <a:t>was evaluted to </a:t>
            </a:r>
            <a:r>
              <a:rPr lang="en-US" dirty="0">
                <a:latin typeface="Calibri" panose="020F0502020204030204" pitchFamily="34" charset="0"/>
                <a:cs typeface="Calibri" panose="020F0502020204030204" pitchFamily="34" charset="0"/>
              </a:rPr>
              <a:t>avoid complex pre-processing, costly feature extraction and a complex ensemble </a:t>
            </a:r>
            <a:r>
              <a:rPr lang="en-US" dirty="0" smtClean="0">
                <a:latin typeface="Calibri" panose="020F0502020204030204" pitchFamily="34" charset="0"/>
                <a:cs typeface="Calibri" panose="020F0502020204030204" pitchFamily="34" charset="0"/>
              </a:rPr>
              <a:t>approach </a:t>
            </a:r>
            <a:r>
              <a:rPr lang="en-US" dirty="0">
                <a:latin typeface="Calibri" panose="020F0502020204030204" pitchFamily="34" charset="0"/>
                <a:cs typeface="Calibri" panose="020F0502020204030204" pitchFamily="34" charset="0"/>
              </a:rPr>
              <a:t>of a traditional recognition </a:t>
            </a:r>
            <a:r>
              <a:rPr lang="en-US" dirty="0" smtClean="0">
                <a:latin typeface="Calibri" panose="020F0502020204030204" pitchFamily="34" charset="0"/>
                <a:cs typeface="Calibri" panose="020F0502020204030204" pitchFamily="34" charset="0"/>
              </a:rPr>
              <a:t>system. </a:t>
            </a: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Through </a:t>
            </a:r>
            <a:r>
              <a:rPr lang="en-US" dirty="0">
                <a:latin typeface="Calibri" panose="020F0502020204030204" pitchFamily="34" charset="0"/>
                <a:cs typeface="Calibri" panose="020F0502020204030204" pitchFamily="34" charset="0"/>
              </a:rPr>
              <a:t>extensive evaluation using a MNIST dataset, the present work suggests the role of various hyper-parameters. </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fine tuning of hyper-parameters is </a:t>
            </a:r>
            <a:r>
              <a:rPr lang="en-US" dirty="0" smtClean="0">
                <a:latin typeface="Calibri" panose="020F0502020204030204" pitchFamily="34" charset="0"/>
                <a:cs typeface="Calibri" panose="020F0502020204030204" pitchFamily="34" charset="0"/>
              </a:rPr>
              <a:t>verified which is essential </a:t>
            </a:r>
            <a:r>
              <a:rPr lang="en-US" dirty="0">
                <a:latin typeface="Calibri" panose="020F0502020204030204" pitchFamily="34" charset="0"/>
                <a:cs typeface="Calibri" panose="020F0502020204030204" pitchFamily="34" charset="0"/>
              </a:rPr>
              <a:t>in improving the performance of CNN architecture</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 The recognition </a:t>
            </a:r>
            <a:r>
              <a:rPr lang="en-US" dirty="0">
                <a:latin typeface="Calibri" panose="020F0502020204030204" pitchFamily="34" charset="0"/>
                <a:cs typeface="Calibri" panose="020F0502020204030204" pitchFamily="34" charset="0"/>
              </a:rPr>
              <a:t>rate of </a:t>
            </a:r>
            <a:r>
              <a:rPr lang="en-US" dirty="0" smtClean="0">
                <a:latin typeface="Calibri" panose="020F0502020204030204" pitchFamily="34" charset="0"/>
                <a:cs typeface="Calibri" panose="020F0502020204030204" pitchFamily="34" charset="0"/>
              </a:rPr>
              <a:t>89.9</a:t>
            </a:r>
            <a:r>
              <a:rPr lang="en-US" dirty="0">
                <a:latin typeface="Calibri" panose="020F0502020204030204" pitchFamily="34" charset="0"/>
                <a:cs typeface="Calibri" panose="020F0502020204030204" pitchFamily="34" charset="0"/>
              </a:rPr>
              <a:t>% with the Adam optimizer for the MNIST database, which is better than all previously reported results. The effect of increasing the number of convolutional layers in CNN architecture on the performance of handwritten digit recognition is clearly presented through the experiments</a:t>
            </a:r>
            <a:r>
              <a:rPr lang="en-US" dirty="0"/>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5884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Limitation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a:xfrm>
            <a:off x="1097280" y="2108201"/>
            <a:ext cx="10058400" cy="3716527"/>
          </a:xfrm>
        </p:spPr>
        <p:txBody>
          <a:bodyPr>
            <a:normAutofit lnSpcReduction="10000"/>
          </a:bodyPr>
          <a:lstStyle/>
          <a:p>
            <a:pPr>
              <a:buFont typeface="Wingdings" panose="05000000000000000000" pitchFamily="2" charset="2"/>
              <a:buChar char="v"/>
            </a:pPr>
            <a:r>
              <a:rPr lang="en-IN" u="sng" dirty="0">
                <a:latin typeface="Calibri" panose="020F0502020204030204" pitchFamily="34" charset="0"/>
                <a:cs typeface="Calibri" panose="020F0502020204030204" pitchFamily="34" charset="0"/>
              </a:rPr>
              <a:t>Decision </a:t>
            </a:r>
            <a:r>
              <a:rPr lang="en-IN" u="sng" dirty="0" smtClean="0">
                <a:latin typeface="Calibri" panose="020F0502020204030204" pitchFamily="34" charset="0"/>
                <a:cs typeface="Calibri" panose="020F0502020204030204" pitchFamily="34" charset="0"/>
              </a:rPr>
              <a:t>Trees</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When the tree </a:t>
            </a:r>
            <a:r>
              <a:rPr lang="en-IN" dirty="0" smtClean="0">
                <a:latin typeface="Calibri" panose="020F0502020204030204" pitchFamily="34" charset="0"/>
                <a:cs typeface="Calibri" panose="020F0502020204030204" pitchFamily="34" charset="0"/>
              </a:rPr>
              <a:t>gets complicated</a:t>
            </a:r>
            <a:r>
              <a:rPr lang="en-IN" dirty="0">
                <a:latin typeface="Calibri" panose="020F0502020204030204" pitchFamily="34" charset="0"/>
                <a:cs typeface="Calibri" panose="020F0502020204030204" pitchFamily="34" charset="0"/>
              </a:rPr>
              <a:t>, decision trees are more susceptible to overfitting</a:t>
            </a:r>
            <a:r>
              <a:rPr lang="en-IN" dirty="0" smtClean="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T</a:t>
            </a:r>
            <a:r>
              <a:rPr lang="en-IN" dirty="0" smtClean="0">
                <a:latin typeface="Calibri" panose="020F0502020204030204" pitchFamily="34" charset="0"/>
                <a:cs typeface="Calibri" panose="020F0502020204030204" pitchFamily="34" charset="0"/>
              </a:rPr>
              <a:t>hey </a:t>
            </a:r>
            <a:r>
              <a:rPr lang="en-IN" dirty="0">
                <a:latin typeface="Calibri" panose="020F0502020204030204" pitchFamily="34" charset="0"/>
                <a:cs typeface="Calibri" panose="020F0502020204030204" pitchFamily="34" charset="0"/>
              </a:rPr>
              <a:t>could be susceptible to slight adjustments in the input data, which might result in alternative tree architectures and forecasts</a:t>
            </a:r>
            <a:r>
              <a:rPr lang="en-IN" dirty="0" smtClean="0">
                <a:latin typeface="Calibri" panose="020F0502020204030204" pitchFamily="34" charset="0"/>
                <a:cs typeface="Calibri" panose="020F0502020204030204" pitchFamily="34" charset="0"/>
              </a:rPr>
              <a:t>.</a:t>
            </a:r>
          </a:p>
          <a:p>
            <a:pPr>
              <a:buFont typeface="Wingdings" panose="05000000000000000000" pitchFamily="2" charset="2"/>
              <a:buChar char="v"/>
            </a:pPr>
            <a:r>
              <a:rPr lang="en-IN" u="sng" dirty="0">
                <a:latin typeface="Calibri" panose="020F0502020204030204" pitchFamily="34" charset="0"/>
                <a:cs typeface="Calibri" panose="020F0502020204030204" pitchFamily="34" charset="0"/>
              </a:rPr>
              <a:t>Random </a:t>
            </a:r>
            <a:r>
              <a:rPr lang="en-IN" u="sng" dirty="0" smtClean="0">
                <a:latin typeface="Calibri" panose="020F0502020204030204" pitchFamily="34" charset="0"/>
                <a:cs typeface="Calibri" panose="020F0502020204030204" pitchFamily="34" charset="0"/>
              </a:rPr>
              <a:t>Forest</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When the number of trees is too </a:t>
            </a:r>
            <a:r>
              <a:rPr lang="en-IN" dirty="0" smtClean="0">
                <a:latin typeface="Calibri" panose="020F0502020204030204" pitchFamily="34" charset="0"/>
                <a:cs typeface="Calibri" panose="020F0502020204030204" pitchFamily="34" charset="0"/>
              </a:rPr>
              <a:t>large it </a:t>
            </a:r>
            <a:r>
              <a:rPr lang="en-IN" dirty="0">
                <a:latin typeface="Calibri" panose="020F0502020204030204" pitchFamily="34" charset="0"/>
                <a:cs typeface="Calibri" panose="020F0502020204030204" pitchFamily="34" charset="0"/>
              </a:rPr>
              <a:t>can experience </a:t>
            </a:r>
            <a:r>
              <a:rPr lang="en-IN" dirty="0" smtClean="0">
                <a:latin typeface="Calibri" panose="020F0502020204030204" pitchFamily="34" charset="0"/>
                <a:cs typeface="Calibri" panose="020F0502020204030204" pitchFamily="34" charset="0"/>
              </a:rPr>
              <a:t>the overfitting </a:t>
            </a:r>
            <a:r>
              <a:rPr lang="en-IN" dirty="0">
                <a:latin typeface="Calibri" panose="020F0502020204030204" pitchFamily="34" charset="0"/>
                <a:cs typeface="Calibri" panose="020F0502020204030204" pitchFamily="34" charset="0"/>
              </a:rPr>
              <a:t>problems as decision </a:t>
            </a:r>
            <a:r>
              <a:rPr lang="en-IN" dirty="0" smtClean="0">
                <a:latin typeface="Calibri" panose="020F0502020204030204" pitchFamily="34" charset="0"/>
                <a:cs typeface="Calibri" panose="020F0502020204030204" pitchFamily="34" charset="0"/>
              </a:rPr>
              <a:t>trees.</a:t>
            </a:r>
            <a:r>
              <a:rPr lang="en-IN" dirty="0">
                <a:latin typeface="Calibri" panose="020F0502020204030204" pitchFamily="34" charset="0"/>
                <a:cs typeface="Calibri" panose="020F0502020204030204" pitchFamily="34" charset="0"/>
              </a:rPr>
              <a:t> They might also be memory- and computationally-heavy and expensive.</a:t>
            </a:r>
            <a:endParaRPr lang="en-IN"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Support </a:t>
            </a:r>
            <a:r>
              <a:rPr lang="en-IN" u="sng" dirty="0">
                <a:latin typeface="Calibri" panose="020F0502020204030204" pitchFamily="34" charset="0"/>
                <a:cs typeface="Calibri" panose="020F0502020204030204" pitchFamily="34" charset="0"/>
              </a:rPr>
              <a:t>Vector Machine (SVM</a:t>
            </a:r>
            <a:r>
              <a:rPr lang="en-IN" u="sng"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SVMs work well for binary classification issues, but they may struggle when there are several classes or overlapping classes. With huge datasets, SVM requires a lot of processing time and resources. It is sensitive to the kernel function's parameters and selection.</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249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71af3243-3dd4-4a8d-8c0d-dd76da1f02a5"/>
    <ds:schemaRef ds:uri="http://schemas.microsoft.com/office/2006/documentManagement/types"/>
    <ds:schemaRef ds:uri="http://purl.org/dc/elements/1.1/"/>
    <ds:schemaRef ds:uri="http://purl.org/dc/terms/"/>
    <ds:schemaRef ds:uri="http://schemas.microsoft.com/office/2006/metadata/properties"/>
    <ds:schemaRef ds:uri="http://purl.org/dc/dcmitype/"/>
    <ds:schemaRef ds:uri="16c05727-aa75-4e4a-9b5f-8a80a116589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{AB8936E4-1EF5-45B7-88C8-A4486549406D}tf11437505_win32</Template>
  <TotalTime>641</TotalTime>
  <Words>1834</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Bell MT</vt:lpstr>
      <vt:lpstr>Calibri</vt:lpstr>
      <vt:lpstr>Georgia Pro Cond Light</vt:lpstr>
      <vt:lpstr>Speak Pro</vt:lpstr>
      <vt:lpstr>Times New Roman</vt:lpstr>
      <vt:lpstr>Wingdings</vt:lpstr>
      <vt:lpstr>RetrospectVTI</vt:lpstr>
      <vt:lpstr>PowerPoint Presentation</vt:lpstr>
      <vt:lpstr>ABSTRACT </vt:lpstr>
      <vt:lpstr>INTRODUTION</vt:lpstr>
      <vt:lpstr>Related Works</vt:lpstr>
      <vt:lpstr>Related Works</vt:lpstr>
      <vt:lpstr>Related Works</vt:lpstr>
      <vt:lpstr>Existing Model</vt:lpstr>
      <vt:lpstr>Existing Model</vt:lpstr>
      <vt:lpstr>Limitation</vt:lpstr>
      <vt:lpstr>Limitation</vt:lpstr>
      <vt:lpstr>Proposed System</vt:lpstr>
      <vt:lpstr>Proposed System</vt:lpstr>
      <vt:lpstr>Proposed System</vt:lpstr>
      <vt:lpstr>Proposed System</vt:lpstr>
      <vt:lpstr>Conclusion</vt:lpstr>
      <vt:lpstr>Reference</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Nandhini V</dc:creator>
  <cp:lastModifiedBy>NANDHINI</cp:lastModifiedBy>
  <cp:revision>47</cp:revision>
  <dcterms:created xsi:type="dcterms:W3CDTF">2022-06-17T16:19:42Z</dcterms:created>
  <dcterms:modified xsi:type="dcterms:W3CDTF">2023-03-04T09:29:59Z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