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0" r:id="rId5"/>
    <p:sldId id="308" r:id="rId6"/>
    <p:sldId id="309" r:id="rId7"/>
    <p:sldId id="342" r:id="rId8"/>
    <p:sldId id="344" r:id="rId9"/>
    <p:sldId id="343" r:id="rId10"/>
    <p:sldId id="330" r:id="rId11"/>
    <p:sldId id="331" r:id="rId12"/>
    <p:sldId id="333" r:id="rId13"/>
    <p:sldId id="334" r:id="rId14"/>
    <p:sldId id="335" r:id="rId15"/>
    <p:sldId id="340" r:id="rId16"/>
    <p:sldId id="336" r:id="rId17"/>
    <p:sldId id="337" r:id="rId18"/>
    <p:sldId id="353" r:id="rId19"/>
    <p:sldId id="345" r:id="rId20"/>
    <p:sldId id="346" r:id="rId21"/>
    <p:sldId id="347" r:id="rId22"/>
    <p:sldId id="349" r:id="rId23"/>
    <p:sldId id="350" r:id="rId24"/>
    <p:sldId id="351" r:id="rId25"/>
    <p:sldId id="321" r:id="rId26"/>
    <p:sldId id="341" r:id="rId27"/>
    <p:sldId id="324" r:id="rId28"/>
    <p:sldId id="339" r:id="rId29"/>
    <p:sldId id="32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A2F94F-04A4-5810-F775-F6FE78B96B0A}"/>
              </a:ext>
            </a:extLst>
          </p:cNvPr>
          <p:cNvSpPr txBox="1"/>
          <p:nvPr/>
        </p:nvSpPr>
        <p:spPr>
          <a:xfrm>
            <a:off x="1944486" y="2307300"/>
            <a:ext cx="8303622" cy="1318181"/>
          </a:xfrm>
          <a:prstGeom prst="rect">
            <a:avLst/>
          </a:prstGeom>
          <a:noFill/>
        </p:spPr>
        <p:txBody>
          <a:bodyPr wrap="square">
            <a:spAutoFit/>
          </a:bodyPr>
          <a:lstStyle/>
          <a:p>
            <a:pPr algn="ctr">
              <a:lnSpc>
                <a:spcPct val="150000"/>
              </a:lnSpc>
            </a:pPr>
            <a:r>
              <a:rPr lang="en-IN" sz="2800" b="1" dirty="0">
                <a:latin typeface="Bell MT" panose="02020503060305020303" pitchFamily="18" charset="0"/>
                <a:cs typeface="Calibri" panose="020F0502020204030204" pitchFamily="34" charset="0"/>
              </a:rPr>
              <a:t>Offline Recognition Of Handwritten Text Using</a:t>
            </a:r>
          </a:p>
          <a:p>
            <a:pPr algn="ctr">
              <a:lnSpc>
                <a:spcPct val="150000"/>
              </a:lnSpc>
            </a:pPr>
            <a:r>
              <a:rPr lang="en-IN" sz="2800" b="1" dirty="0" smtClean="0">
                <a:latin typeface="Bell MT" panose="02020503060305020303" pitchFamily="18" charset="0"/>
                <a:cs typeface="Calibri" panose="020F0502020204030204" pitchFamily="34" charset="0"/>
              </a:rPr>
              <a:t>Combination </a:t>
            </a:r>
            <a:r>
              <a:rPr lang="en-IN" sz="2800" b="1" dirty="0">
                <a:latin typeface="Bell MT" panose="02020503060305020303" pitchFamily="18" charset="0"/>
                <a:cs typeface="Calibri" panose="020F0502020204030204" pitchFamily="34" charset="0"/>
              </a:rPr>
              <a:t>Of Neural Networks</a:t>
            </a:r>
          </a:p>
        </p:txBody>
      </p:sp>
      <p:sp>
        <p:nvSpPr>
          <p:cNvPr id="7" name="TextBox 6">
            <a:extLst>
              <a:ext uri="{FF2B5EF4-FFF2-40B4-BE49-F238E27FC236}">
                <a16:creationId xmlns:a16="http://schemas.microsoft.com/office/drawing/2014/main" id="{6C23E557-DA71-D3DD-3F95-1FE128687311}"/>
              </a:ext>
            </a:extLst>
          </p:cNvPr>
          <p:cNvSpPr txBox="1"/>
          <p:nvPr/>
        </p:nvSpPr>
        <p:spPr>
          <a:xfrm>
            <a:off x="812523" y="4451927"/>
            <a:ext cx="4387550" cy="646331"/>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TULASI MALINI V K	</a:t>
            </a:r>
            <a:r>
              <a:rPr lang="en-IN" dirty="0" smtClean="0">
                <a:latin typeface="Calibri" panose="020F0502020204030204" pitchFamily="34" charset="0"/>
                <a:cs typeface="Calibri" panose="020F0502020204030204" pitchFamily="34" charset="0"/>
              </a:rPr>
              <a:t>        211719104154                                              VENKADA RAMANAN P   211719104156 </a:t>
            </a:r>
            <a:endParaRPr lang="en-IN"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89842B2D-2BD9-7E9B-C739-1F85A8BBE3E9}"/>
              </a:ext>
            </a:extLst>
          </p:cNvPr>
          <p:cNvCxnSpPr>
            <a:cxnSpLocks/>
          </p:cNvCxnSpPr>
          <p:nvPr/>
        </p:nvCxnSpPr>
        <p:spPr>
          <a:xfrm>
            <a:off x="941832" y="6084753"/>
            <a:ext cx="9779725" cy="429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733C0B1-3777-4079-801E-1D54E06EE59B}"/>
              </a:ext>
            </a:extLst>
          </p:cNvPr>
          <p:cNvSpPr txBox="1"/>
          <p:nvPr/>
        </p:nvSpPr>
        <p:spPr>
          <a:xfrm>
            <a:off x="7361382" y="4451927"/>
            <a:ext cx="3759200" cy="2678169"/>
          </a:xfrm>
          <a:prstGeom prst="rect">
            <a:avLst/>
          </a:prstGeom>
          <a:noFill/>
        </p:spPr>
        <p:txBody>
          <a:bodyPr wrap="square" rtlCol="0">
            <a:spAutoFit/>
          </a:bodyPr>
          <a:lstStyle/>
          <a:p>
            <a:r>
              <a:rPr lang="en-US" b="1" dirty="0"/>
              <a:t>UNDER THE GUIDANCE OF</a:t>
            </a:r>
          </a:p>
          <a:p>
            <a:pPr lvl="0"/>
            <a:r>
              <a:rPr lang="en-US" dirty="0" err="1" smtClean="0">
                <a:solidFill>
                  <a:schemeClr val="dk1"/>
                </a:solidFill>
                <a:latin typeface="Calibri"/>
                <a:ea typeface="Calibri"/>
                <a:cs typeface="Calibri"/>
                <a:sym typeface="Calibri"/>
              </a:rPr>
              <a:t>Maheswari</a:t>
            </a:r>
            <a:r>
              <a:rPr lang="en-US" dirty="0" smtClean="0">
                <a:solidFill>
                  <a:schemeClr val="dk1"/>
                </a:solidFill>
                <a:latin typeface="Calibri"/>
                <a:ea typeface="Calibri"/>
                <a:cs typeface="Calibri"/>
                <a:sym typeface="Calibri"/>
              </a:rPr>
              <a:t> B</a:t>
            </a:r>
          </a:p>
          <a:p>
            <a:pPr lvl="0"/>
            <a:r>
              <a:rPr lang="en-US" dirty="0" smtClean="0">
                <a:solidFill>
                  <a:schemeClr val="dk1"/>
                </a:solidFill>
                <a:latin typeface="Calibri"/>
                <a:ea typeface="Calibri"/>
                <a:cs typeface="Calibri"/>
                <a:sym typeface="Calibri"/>
              </a:rPr>
              <a:t>Assistant </a:t>
            </a:r>
            <a:r>
              <a:rPr lang="en-US" sz="1800" dirty="0" smtClean="0">
                <a:solidFill>
                  <a:schemeClr val="dk1"/>
                </a:solidFill>
                <a:latin typeface="Calibri"/>
                <a:ea typeface="Calibri"/>
                <a:cs typeface="Calibri"/>
                <a:sym typeface="Calibri"/>
              </a:rPr>
              <a:t>Professor	</a:t>
            </a:r>
            <a:endParaRPr lang="en-US" dirty="0">
              <a:solidFill>
                <a:schemeClr val="dk1"/>
              </a:solidFill>
              <a:latin typeface="Calibri"/>
              <a:ea typeface="Calibri"/>
              <a:cs typeface="Calibri"/>
              <a:sym typeface="Calibri"/>
            </a:endParaRPr>
          </a:p>
          <a:p>
            <a:pPr lvl="0"/>
            <a:r>
              <a:rPr lang="en-US" sz="1800" dirty="0" smtClean="0">
                <a:solidFill>
                  <a:schemeClr val="dk1"/>
                </a:solidFill>
                <a:latin typeface="Calibri"/>
                <a:ea typeface="Calibri"/>
                <a:cs typeface="Calibri"/>
                <a:sym typeface="Calibri"/>
              </a:rPr>
              <a:t>Department </a:t>
            </a:r>
            <a:r>
              <a:rPr lang="en-US" sz="1800" dirty="0">
                <a:solidFill>
                  <a:schemeClr val="dk1"/>
                </a:solidFill>
                <a:latin typeface="Calibri"/>
                <a:ea typeface="Calibri"/>
                <a:cs typeface="Calibri"/>
                <a:sym typeface="Calibri"/>
              </a:rPr>
              <a:t>of CSE </a:t>
            </a:r>
          </a:p>
          <a:p>
            <a:pPr marL="0" lvl="0" indent="0" algn="l" rtl="0">
              <a:spcBef>
                <a:spcPts val="0"/>
              </a:spcBef>
              <a:spcAft>
                <a:spcPts val="0"/>
              </a:spcAft>
              <a:buNone/>
            </a:pPr>
            <a:r>
              <a:rPr lang="en-US" sz="1800" dirty="0">
                <a:solidFill>
                  <a:schemeClr val="dk1"/>
                </a:solidFill>
                <a:latin typeface="Calibri"/>
                <a:ea typeface="Calibri"/>
                <a:cs typeface="Calibri"/>
                <a:sym typeface="Calibri"/>
              </a:rPr>
              <a:t>Rajalakshmi Institute of Technology</a:t>
            </a:r>
          </a:p>
          <a:p>
            <a:endParaRPr lang="en-US" sz="1800" dirty="0">
              <a:effectLst/>
              <a:latin typeface="Times New Roman" panose="02020603050405020304" pitchFamily="18" charset="0"/>
              <a:ea typeface="Times New Roman" panose="02020603050405020304" pitchFamily="18" charset="0"/>
            </a:endParaRPr>
          </a:p>
          <a:p>
            <a:pPr marL="276860" marR="0">
              <a:lnSpc>
                <a:spcPct val="115000"/>
              </a:lnSpc>
              <a:spcBef>
                <a:spcPts val="355"/>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
        <p:nvSpPr>
          <p:cNvPr id="10" name="TextBox 9">
            <a:extLst>
              <a:ext uri="{FF2B5EF4-FFF2-40B4-BE49-F238E27FC236}">
                <a16:creationId xmlns:a16="http://schemas.microsoft.com/office/drawing/2014/main" id="{C29453EC-4E85-4006-A3B3-AF6E10EDBFA3}"/>
              </a:ext>
            </a:extLst>
          </p:cNvPr>
          <p:cNvSpPr txBox="1"/>
          <p:nvPr/>
        </p:nvSpPr>
        <p:spPr>
          <a:xfrm>
            <a:off x="367301" y="6423758"/>
            <a:ext cx="11457992" cy="369332"/>
          </a:xfrm>
          <a:prstGeom prst="rect">
            <a:avLst/>
          </a:prstGeom>
          <a:noFill/>
        </p:spPr>
        <p:txBody>
          <a:bodyPr wrap="square" rtlCol="0">
            <a:spAutoFit/>
          </a:bodyPr>
          <a:lstStyle/>
          <a:p>
            <a:pPr algn="just"/>
            <a:r>
              <a:rPr lang="en-US" dirty="0" smtClean="0">
                <a:solidFill>
                  <a:schemeClr val="bg1"/>
                </a:solidFill>
              </a:rPr>
              <a:t>01/03/23                                              Department </a:t>
            </a:r>
            <a:r>
              <a:rPr lang="en-US" dirty="0">
                <a:solidFill>
                  <a:schemeClr val="bg1"/>
                </a:solidFill>
              </a:rPr>
              <a:t>of Computer Science and Engineering                             </a:t>
            </a:r>
          </a:p>
        </p:txBody>
      </p:sp>
      <p:pic>
        <p:nvPicPr>
          <p:cNvPr id="12" name="Google Shape;86;p1">
            <a:extLst>
              <a:ext uri="{FF2B5EF4-FFF2-40B4-BE49-F238E27FC236}">
                <a16:creationId xmlns:a16="http://schemas.microsoft.com/office/drawing/2014/main" id="{0CC6824C-B6C2-F587-EEE6-9711FF8562F3}"/>
              </a:ext>
            </a:extLst>
          </p:cNvPr>
          <p:cNvPicPr preferRelativeResize="0"/>
          <p:nvPr/>
        </p:nvPicPr>
        <p:blipFill>
          <a:blip r:embed="rId2">
            <a:alphaModFix/>
          </a:blip>
          <a:stretch>
            <a:fillRect/>
          </a:stretch>
        </p:blipFill>
        <p:spPr>
          <a:xfrm>
            <a:off x="3620015" y="342562"/>
            <a:ext cx="4423357" cy="1551515"/>
          </a:xfrm>
          <a:prstGeom prst="rect">
            <a:avLst/>
          </a:prstGeom>
          <a:noFill/>
          <a:ln>
            <a:noFill/>
          </a:ln>
        </p:spPr>
      </p:pic>
    </p:spTree>
    <p:extLst>
      <p:ext uri="{BB962C8B-B14F-4D97-AF65-F5344CB8AC3E}">
        <p14:creationId xmlns:p14="http://schemas.microsoft.com/office/powerpoint/2010/main" val="1463895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Limitation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a:xfrm>
            <a:off x="1097280" y="2459736"/>
            <a:ext cx="10058400" cy="3364992"/>
          </a:xfrm>
        </p:spPr>
        <p:txBody>
          <a:bodyPr>
            <a:normAutofit/>
          </a:bodyPr>
          <a:lstStyle/>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Hidden </a:t>
            </a:r>
            <a:r>
              <a:rPr lang="en-IN" u="sng" dirty="0">
                <a:latin typeface="Calibri" panose="020F0502020204030204" pitchFamily="34" charset="0"/>
                <a:cs typeface="Calibri" panose="020F0502020204030204" pitchFamily="34" charset="0"/>
              </a:rPr>
              <a:t>Markov Model (HMM</a:t>
            </a:r>
            <a:r>
              <a:rPr lang="en-IN" u="sng"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It </a:t>
            </a:r>
            <a:r>
              <a:rPr lang="en-IN" dirty="0">
                <a:latin typeface="Calibri" panose="020F0502020204030204" pitchFamily="34" charset="0"/>
                <a:cs typeface="Calibri" panose="020F0502020204030204" pitchFamily="34" charset="0"/>
              </a:rPr>
              <a:t>is limited </a:t>
            </a:r>
            <a:r>
              <a:rPr lang="en-IN" dirty="0" smtClean="0">
                <a:latin typeface="Calibri" panose="020F0502020204030204" pitchFamily="34" charset="0"/>
                <a:cs typeface="Calibri" panose="020F0502020204030204" pitchFamily="34" charset="0"/>
              </a:rPr>
              <a:t>in capacity </a:t>
            </a:r>
            <a:r>
              <a:rPr lang="en-IN" dirty="0">
                <a:latin typeface="Calibri" panose="020F0502020204030204" pitchFamily="34" charset="0"/>
                <a:cs typeface="Calibri" panose="020F0502020204030204" pitchFamily="34" charset="0"/>
              </a:rPr>
              <a:t>to capture complex dependencies that may not always hold true because it assumes that the present state of the system is only reliant on the previous state and not on the prior </a:t>
            </a:r>
            <a:r>
              <a:rPr lang="en-IN" dirty="0" smtClean="0">
                <a:latin typeface="Calibri" panose="020F0502020204030204" pitchFamily="34" charset="0"/>
                <a:cs typeface="Calibri" panose="020F0502020204030204" pitchFamily="34" charset="0"/>
              </a:rPr>
              <a:t>observations.</a:t>
            </a:r>
          </a:p>
          <a:p>
            <a:pPr>
              <a:buFont typeface="Wingdings" panose="05000000000000000000" pitchFamily="2" charset="2"/>
              <a:buChar char="v"/>
            </a:pPr>
            <a:r>
              <a:rPr lang="en-IN" u="sng" dirty="0">
                <a:latin typeface="Calibri" panose="020F0502020204030204" pitchFamily="34" charset="0"/>
                <a:cs typeface="Calibri" panose="020F0502020204030204" pitchFamily="34" charset="0"/>
              </a:rPr>
              <a:t>K-Nearest Neighbors (KNN</a:t>
            </a:r>
            <a:r>
              <a:rPr lang="en-IN" u="sng" dirty="0" smtClean="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In particular for large datasets, K-Nearest Neighbors (KNN) is slow to train and predict. It is sensitive to the metric for measuring distance and the k value. KNN is not appropriate for data with high-dimensions.</a:t>
            </a:r>
            <a:endParaRPr lang="en-US"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664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5" name="Rectangle 4"/>
          <p:cNvSpPr/>
          <p:nvPr/>
        </p:nvSpPr>
        <p:spPr>
          <a:xfrm>
            <a:off x="832104" y="2057401"/>
            <a:ext cx="7961914" cy="4555093"/>
          </a:xfrm>
          <a:prstGeom prst="rect">
            <a:avLst/>
          </a:prstGeom>
        </p:spPr>
        <p:txBody>
          <a:bodyPr wrap="square">
            <a:spAutoFit/>
          </a:bodyPr>
          <a:lstStyle/>
          <a:p>
            <a:pPr>
              <a:buClr>
                <a:schemeClr val="accent1"/>
              </a:buClr>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proposed method use CTC loss for calculation and a combination of CNN, RCNN, RNN, and LSTM algorithms for </a:t>
            </a:r>
            <a:r>
              <a:rPr lang="en-US" sz="2000" dirty="0" smtClean="0">
                <a:latin typeface="Calibri" panose="020F0502020204030204" pitchFamily="34" charset="0"/>
                <a:cs typeface="Calibri" panose="020F0502020204030204" pitchFamily="34" charset="0"/>
              </a:rPr>
              <a:t>training.</a:t>
            </a:r>
            <a:r>
              <a:rPr lang="en-IN" sz="2000" dirty="0">
                <a:latin typeface="Calibri" panose="020F0502020204030204" pitchFamily="34" charset="0"/>
                <a:cs typeface="Calibri" panose="020F0502020204030204" pitchFamily="34" charset="0"/>
              </a:rPr>
              <a:t> The proposed system will have the following components</a:t>
            </a:r>
            <a:r>
              <a:rPr lang="en-IN" sz="2000" dirty="0" smtClean="0">
                <a:latin typeface="Calibri" panose="020F0502020204030204" pitchFamily="34" charset="0"/>
                <a:cs typeface="Calibri" panose="020F0502020204030204" pitchFamily="34" charset="0"/>
              </a:rPr>
              <a:t>:</a:t>
            </a:r>
          </a:p>
          <a:p>
            <a:pPr marL="342900" indent="-342900">
              <a:buClr>
                <a:schemeClr val="accent1"/>
              </a:buClr>
              <a:buFont typeface="Wingdings" panose="05000000000000000000" pitchFamily="2" charset="2"/>
              <a:buChar char="v"/>
            </a:pPr>
            <a:endParaRPr lang="en-IN" sz="2000"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IN" sz="2000" u="sng" dirty="0" smtClean="0">
                <a:latin typeface="Calibri" panose="020F0502020204030204" pitchFamily="34" charset="0"/>
                <a:cs typeface="Calibri" panose="020F0502020204030204" pitchFamily="34" charset="0"/>
              </a:rPr>
              <a:t>Dataset: </a:t>
            </a:r>
            <a:endParaRPr lang="en-US" dirty="0"/>
          </a:p>
          <a:p>
            <a:pPr marL="268288"/>
            <a:r>
              <a:rPr lang="en-US" sz="2000" dirty="0" smtClean="0">
                <a:latin typeface="Calibri" panose="020F0502020204030204" pitchFamily="34" charset="0"/>
                <a:ea typeface="Calibri" panose="020F0502020204030204" pitchFamily="34" charset="0"/>
                <a:cs typeface="Calibri" panose="020F0502020204030204" pitchFamily="34" charset="0"/>
              </a:rPr>
              <a:t>A </a:t>
            </a:r>
            <a:r>
              <a:rPr lang="en-US" sz="2000" dirty="0">
                <a:latin typeface="Calibri" panose="020F0502020204030204" pitchFamily="34" charset="0"/>
                <a:ea typeface="Calibri" panose="020F0502020204030204" pitchFamily="34" charset="0"/>
                <a:cs typeface="Calibri" panose="020F0502020204030204" pitchFamily="34" charset="0"/>
              </a:rPr>
              <a:t>frequently used benchmark dataset for offline handwriting recognition is the IAM dataset. Its handwritten pages from several writers, all of varying writing styles, make it a difficult dataset to recognize. To extract specific words and their accompanying labels for training, the dataset is pre-processed.</a:t>
            </a:r>
          </a:p>
          <a:p>
            <a:endParaRPr lang="en-US" dirty="0" smtClean="0"/>
          </a:p>
          <a:p>
            <a:endParaRPr lang="en-US" dirty="0" smtClean="0"/>
          </a:p>
          <a:p>
            <a:endParaRPr lang="en-US" dirty="0"/>
          </a:p>
          <a:p>
            <a:pPr marL="285750" indent="-285750">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endParaRPr lang="en-US" dirty="0"/>
          </a:p>
        </p:txBody>
      </p:sp>
      <p:pic>
        <p:nvPicPr>
          <p:cNvPr id="3" name="Picture 1" descr="C:\Users\KickerDhan\Downloads\Scanned Handwritten Text Image.png"/>
          <p:cNvPicPr>
            <a:picLocks noChangeAspect="1" noChangeArrowheads="1"/>
          </p:cNvPicPr>
          <p:nvPr/>
        </p:nvPicPr>
        <p:blipFill>
          <a:blip r:embed="rId2">
            <a:extLst>
              <a:ext uri="{28A0092B-C50C-407E-A947-70E740481C1C}">
                <a14:useLocalDpi xmlns:a14="http://schemas.microsoft.com/office/drawing/2010/main" val="0"/>
              </a:ext>
            </a:extLst>
          </a:blip>
          <a:srcRect l="38690" t="5910" r="38297" b="5875"/>
          <a:stretch>
            <a:fillRect/>
          </a:stretch>
        </p:blipFill>
        <p:spPr bwMode="auto">
          <a:xfrm>
            <a:off x="9235440" y="399686"/>
            <a:ext cx="2634917" cy="568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689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5" name="Rectangle 4"/>
          <p:cNvSpPr/>
          <p:nvPr/>
        </p:nvSpPr>
        <p:spPr>
          <a:xfrm>
            <a:off x="832104" y="2048257"/>
            <a:ext cx="7671816" cy="5478423"/>
          </a:xfrm>
          <a:prstGeom prst="rect">
            <a:avLst/>
          </a:prstGeom>
        </p:spPr>
        <p:txBody>
          <a:bodyPr wrap="square">
            <a:spAutoFit/>
          </a:bodyPr>
          <a:lstStyle/>
          <a:p>
            <a:pPr marL="285750" indent="-285750">
              <a:buClr>
                <a:schemeClr val="accent1"/>
              </a:buClr>
              <a:buFont typeface="Wingdings" panose="05000000000000000000" pitchFamily="2" charset="2"/>
              <a:buChar char="v"/>
            </a:pPr>
            <a:r>
              <a:rPr lang="en-IN" sz="2000" u="sng" dirty="0" smtClean="0">
                <a:latin typeface="Calibri" panose="020F0502020204030204" pitchFamily="34" charset="0"/>
                <a:cs typeface="Calibri" panose="020F0502020204030204" pitchFamily="34" charset="0"/>
              </a:rPr>
              <a:t>Data </a:t>
            </a:r>
            <a:r>
              <a:rPr lang="en-IN" sz="2000" u="sng" dirty="0">
                <a:latin typeface="Calibri" panose="020F0502020204030204" pitchFamily="34" charset="0"/>
                <a:cs typeface="Calibri" panose="020F0502020204030204" pitchFamily="34" charset="0"/>
              </a:rPr>
              <a:t>Pre-processing</a:t>
            </a:r>
            <a:r>
              <a:rPr lang="en-IN" sz="2000" dirty="0">
                <a:latin typeface="Calibri" panose="020F0502020204030204" pitchFamily="34" charset="0"/>
                <a:cs typeface="Calibri" panose="020F0502020204030204" pitchFamily="34" charset="0"/>
              </a:rPr>
              <a:t>:</a:t>
            </a:r>
            <a:r>
              <a:rPr lang="en-IN" sz="2000" u="sng" dirty="0">
                <a:latin typeface="Calibri" panose="020F0502020204030204" pitchFamily="34" charset="0"/>
                <a:cs typeface="Calibri" panose="020F0502020204030204" pitchFamily="34" charset="0"/>
              </a:rPr>
              <a:t> </a:t>
            </a:r>
            <a:endParaRPr lang="en-US" sz="2000" u="sng" dirty="0">
              <a:latin typeface="Calibri" panose="020F0502020204030204" pitchFamily="34" charset="0"/>
              <a:cs typeface="Calibri" panose="020F0502020204030204" pitchFamily="34" charset="0"/>
            </a:endParaRPr>
          </a:p>
          <a:p>
            <a:pPr marL="268288"/>
            <a:r>
              <a:rPr lang="en-IN" sz="2000" dirty="0">
                <a:latin typeface="Calibri" panose="020F0502020204030204" pitchFamily="34" charset="0"/>
                <a:cs typeface="Calibri" panose="020F0502020204030204" pitchFamily="34" charset="0"/>
              </a:rPr>
              <a:t>The handwritten word images in the IAM dataset have been pre-processed into a format that can be used to train neural networks</a:t>
            </a:r>
            <a:r>
              <a:rPr lang="en-IN" sz="2000" dirty="0" smtClean="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a:p>
            <a:pPr marL="268288"/>
            <a:r>
              <a:rPr lang="en-IN" sz="2000" dirty="0" smtClean="0">
                <a:latin typeface="Calibri" panose="020F0502020204030204" pitchFamily="34" charset="0"/>
                <a:cs typeface="Calibri" panose="020F0502020204030204" pitchFamily="34" charset="0"/>
              </a:rPr>
              <a:t>The </a:t>
            </a:r>
            <a:r>
              <a:rPr lang="en-IN" sz="2000" dirty="0">
                <a:latin typeface="Calibri" panose="020F0502020204030204" pitchFamily="34" charset="0"/>
                <a:cs typeface="Calibri" panose="020F0502020204030204" pitchFamily="34" charset="0"/>
              </a:rPr>
              <a:t>photos are then normalized to have a zero mean and unit variance after being initially resized to a fixed size. After that, the data is divided into training and testing sets</a:t>
            </a:r>
            <a:r>
              <a:rPr lang="en-IN" sz="2000" dirty="0" smtClean="0">
                <a:latin typeface="Calibri" panose="020F0502020204030204" pitchFamily="34" charset="0"/>
                <a:cs typeface="Calibri" panose="020F0502020204030204" pitchFamily="34" charset="0"/>
              </a:rPr>
              <a:t>.</a:t>
            </a:r>
          </a:p>
          <a:p>
            <a:pPr marL="268288"/>
            <a:endParaRPr lang="en-US" sz="2000" dirty="0">
              <a:latin typeface="Calibri" panose="020F0502020204030204" pitchFamily="34" charset="0"/>
              <a:cs typeface="Calibri" panose="020F0502020204030204" pitchFamily="34" charset="0"/>
            </a:endParaRPr>
          </a:p>
          <a:p>
            <a:pPr marL="268288" indent="-268288">
              <a:buClr>
                <a:schemeClr val="accent1"/>
              </a:buClr>
              <a:buFont typeface="Wingdings" panose="05000000000000000000" pitchFamily="2" charset="2"/>
              <a:buChar char="v"/>
            </a:pPr>
            <a:r>
              <a:rPr lang="en-US" sz="2000" u="sng" dirty="0">
                <a:latin typeface="Calibri" panose="020F0502020204030204" pitchFamily="34" charset="0"/>
                <a:cs typeface="Calibri" panose="020F0502020204030204" pitchFamily="34" charset="0"/>
              </a:rPr>
              <a:t>Feature Extraction</a:t>
            </a:r>
            <a:r>
              <a:rPr lang="en-US" sz="2000" dirty="0">
                <a:latin typeface="Calibri" panose="020F0502020204030204" pitchFamily="34" charset="0"/>
                <a:cs typeface="Calibri" panose="020F0502020204030204" pitchFamily="34" charset="0"/>
              </a:rPr>
              <a:t>: </a:t>
            </a:r>
          </a:p>
          <a:p>
            <a:pPr marL="268288">
              <a:buClr>
                <a:schemeClr val="accent1"/>
              </a:buClr>
            </a:pPr>
            <a:r>
              <a:rPr lang="en-US" sz="2000" dirty="0">
                <a:latin typeface="Calibri" panose="020F0502020204030204" pitchFamily="34" charset="0"/>
                <a:cs typeface="Calibri" panose="020F0502020204030204" pitchFamily="34" charset="0"/>
              </a:rPr>
              <a:t>The CNN architecture is then fed the pre-processed photos to extract the important features from the image. The CNN layers have been trained to recognize the patterns and characteristics unique to handwriting.</a:t>
            </a:r>
          </a:p>
          <a:p>
            <a:pPr marL="342900" indent="-342900">
              <a:buClr>
                <a:schemeClr val="accent1"/>
              </a:buClr>
              <a:buFont typeface="Wingdings" panose="05000000000000000000" pitchFamily="2" charset="2"/>
              <a:buChar char="v"/>
            </a:pPr>
            <a:endParaRPr lang="en-US" sz="2000" dirty="0" smtClean="0">
              <a:latin typeface="Calibri" panose="020F0502020204030204" pitchFamily="34" charset="0"/>
              <a:cs typeface="Calibri" panose="020F0502020204030204" pitchFamily="34" charset="0"/>
            </a:endParaRPr>
          </a:p>
          <a:p>
            <a:pPr marL="342900" indent="-342900">
              <a:buClr>
                <a:schemeClr val="accent1"/>
              </a:buClr>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endParaRPr lang="en-US" dirty="0"/>
          </a:p>
          <a:p>
            <a:pPr marL="285750" indent="-285750">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endParaRPr lang="en-US" dirty="0"/>
          </a:p>
        </p:txBody>
      </p:sp>
      <p:pic>
        <p:nvPicPr>
          <p:cNvPr id="2050" name="Picture 1" descr="C:\Users\KickerDhan\Downloads\feature extraction.png"/>
          <p:cNvPicPr>
            <a:picLocks noChangeAspect="1" noChangeArrowheads="1"/>
          </p:cNvPicPr>
          <p:nvPr/>
        </p:nvPicPr>
        <p:blipFill>
          <a:blip r:embed="rId2">
            <a:extLst>
              <a:ext uri="{28A0092B-C50C-407E-A947-70E740481C1C}">
                <a14:useLocalDpi xmlns:a14="http://schemas.microsoft.com/office/drawing/2010/main" val="0"/>
              </a:ext>
            </a:extLst>
          </a:blip>
          <a:srcRect l="33771" t="36163" r="33391" b="36183"/>
          <a:stretch>
            <a:fillRect/>
          </a:stretch>
        </p:blipFill>
        <p:spPr bwMode="auto">
          <a:xfrm>
            <a:off x="8732520" y="4469582"/>
            <a:ext cx="2807208" cy="141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042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5" name="Rectangle 4"/>
          <p:cNvSpPr/>
          <p:nvPr/>
        </p:nvSpPr>
        <p:spPr>
          <a:xfrm>
            <a:off x="832104" y="2057401"/>
            <a:ext cx="7961914" cy="1785104"/>
          </a:xfrm>
          <a:prstGeom prst="rect">
            <a:avLst/>
          </a:prstGeom>
        </p:spPr>
        <p:txBody>
          <a:bodyPr wrap="square">
            <a:spAutoFit/>
          </a:bodyPr>
          <a:lstStyle/>
          <a:p>
            <a:pPr marL="342900" indent="-342900">
              <a:buClr>
                <a:schemeClr val="accent1"/>
              </a:buClr>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buClr>
                <a:schemeClr val="accent1"/>
              </a:buClr>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endParaRPr lang="en-US" dirty="0"/>
          </a:p>
          <a:p>
            <a:pPr marL="285750" indent="-285750">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endParaRPr lang="en-US" dirty="0"/>
          </a:p>
        </p:txBody>
      </p:sp>
      <p:sp>
        <p:nvSpPr>
          <p:cNvPr id="3" name="Content Placeholder 2"/>
          <p:cNvSpPr>
            <a:spLocks noGrp="1"/>
          </p:cNvSpPr>
          <p:nvPr>
            <p:ph idx="1"/>
          </p:nvPr>
        </p:nvSpPr>
        <p:spPr>
          <a:xfrm>
            <a:off x="1097280" y="2108201"/>
            <a:ext cx="7132320" cy="3760891"/>
          </a:xfrm>
        </p:spPr>
        <p:txBody>
          <a:bodyPr>
            <a:normAutofit fontScale="92500" lnSpcReduction="10000"/>
          </a:bodyPr>
          <a:lstStyle/>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Region </a:t>
            </a:r>
            <a:r>
              <a:rPr lang="en-IN" u="sng" dirty="0">
                <a:latin typeface="Calibri" panose="020F0502020204030204" pitchFamily="34" charset="0"/>
                <a:cs typeface="Calibri" panose="020F0502020204030204" pitchFamily="34" charset="0"/>
              </a:rPr>
              <a:t>Proposal: </a:t>
            </a:r>
            <a:endParaRPr lang="en-US" u="sng"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RCNN algorithm is utilized to produce region recommendations for each image after the features have been retrieved. The handwritten text is most likely to be found in a set of candidate regions that are created by the region suggestion approach.</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Sequence </a:t>
            </a:r>
            <a:r>
              <a:rPr lang="en-IN" u="sng" dirty="0">
                <a:latin typeface="Calibri" panose="020F0502020204030204" pitchFamily="34" charset="0"/>
                <a:cs typeface="Calibri" panose="020F0502020204030204" pitchFamily="34" charset="0"/>
              </a:rPr>
              <a:t>Labelling: </a:t>
            </a:r>
            <a:endParaRPr lang="en-US" u="sng"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RNN and LSTM architectures are then used to conduct sequence tagging on the output of the RCNN architecture. The purpose of the RNN and LSTM layers is to record the temporal relationships between the various regions and the characters that make up those areas.</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0015" y="4404614"/>
            <a:ext cx="2246249" cy="145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p:cNvPicPr>
            <a:picLocks noChangeAspect="1" noChangeArrowheads="1"/>
          </p:cNvPicPr>
          <p:nvPr/>
        </p:nvPicPr>
        <p:blipFill>
          <a:blip r:embed="rId3">
            <a:extLst>
              <a:ext uri="{28A0092B-C50C-407E-A947-70E740481C1C}">
                <a14:useLocalDpi xmlns:a14="http://schemas.microsoft.com/office/drawing/2010/main" val="0"/>
              </a:ext>
            </a:extLst>
          </a:blip>
          <a:srcRect t="8247"/>
          <a:stretch>
            <a:fillRect/>
          </a:stretch>
        </p:blipFill>
        <p:spPr bwMode="auto">
          <a:xfrm>
            <a:off x="8590089" y="2716906"/>
            <a:ext cx="30861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729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Proposed System</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1097280" y="2120901"/>
            <a:ext cx="6894576" cy="3685540"/>
          </a:xfrm>
        </p:spPr>
        <p:txBody>
          <a:bodyPr>
            <a:normAutofit fontScale="92500" lnSpcReduction="10000"/>
          </a:bodyPr>
          <a:lstStyle/>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Loss </a:t>
            </a:r>
            <a:r>
              <a:rPr lang="en-IN" u="sng" dirty="0">
                <a:latin typeface="Calibri" panose="020F0502020204030204" pitchFamily="34" charset="0"/>
                <a:cs typeface="Calibri" panose="020F0502020204030204" pitchFamily="34" charset="0"/>
              </a:rPr>
              <a:t>Calculation</a:t>
            </a:r>
            <a:r>
              <a:rPr lang="en-IN"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training loss is calculated using the CTC loss function. The neural network may understand the alignment between the input sequence and the output sequence without the requirement for explicit alignment due to the widely used loss function CTC in sequence labelling tasks.</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Classification</a:t>
            </a:r>
            <a:r>
              <a:rPr lang="en-IN"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 final output layer is used to categories the order of characters in the handwritten text after the network has been trained. On the testing set, the system is assessed for accuracy and performance.</a:t>
            </a:r>
            <a:endParaRPr lang="en-US" dirty="0">
              <a:latin typeface="Calibri" panose="020F0502020204030204" pitchFamily="34" charset="0"/>
              <a:cs typeface="Calibri" panose="020F0502020204030204" pitchFamily="34" charset="0"/>
            </a:endParaRPr>
          </a:p>
          <a:p>
            <a:pPr marL="0" indent="0">
              <a:buNone/>
            </a:pPr>
            <a:endParaRPr lang="en-US" dirty="0"/>
          </a:p>
        </p:txBody>
      </p:sp>
      <p:sp>
        <p:nvSpPr>
          <p:cNvPr id="5" name="Rectangle 4"/>
          <p:cNvSpPr/>
          <p:nvPr/>
        </p:nvSpPr>
        <p:spPr>
          <a:xfrm>
            <a:off x="832104" y="2120900"/>
            <a:ext cx="7961914" cy="1785104"/>
          </a:xfrm>
          <a:prstGeom prst="rect">
            <a:avLst/>
          </a:prstGeom>
        </p:spPr>
        <p:txBody>
          <a:bodyPr wrap="square">
            <a:spAutoFit/>
          </a:bodyPr>
          <a:lstStyle/>
          <a:p>
            <a:pPr marL="342900" indent="-342900">
              <a:buClr>
                <a:schemeClr val="accent1"/>
              </a:buClr>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buClr>
                <a:schemeClr val="accent1"/>
              </a:buClr>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endParaRPr lang="en-US" dirty="0"/>
          </a:p>
          <a:p>
            <a:pPr marL="285750" indent="-285750">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endParaRPr lang="en-US" dirty="0"/>
          </a:p>
        </p:txBody>
      </p:sp>
      <p:pic>
        <p:nvPicPr>
          <p:cNvPr id="4100" name="Picture 1" descr="C:\Users\KickerDhan\Downloads\feature extraction (1).png"/>
          <p:cNvPicPr>
            <a:picLocks noChangeAspect="1" noChangeArrowheads="1"/>
          </p:cNvPicPr>
          <p:nvPr/>
        </p:nvPicPr>
        <p:blipFill>
          <a:blip r:embed="rId2">
            <a:extLst>
              <a:ext uri="{28A0092B-C50C-407E-A947-70E740481C1C}">
                <a14:useLocalDpi xmlns:a14="http://schemas.microsoft.com/office/drawing/2010/main" val="0"/>
              </a:ext>
            </a:extLst>
          </a:blip>
          <a:srcRect l="31776" t="30019" r="28604" b="29564"/>
          <a:stretch>
            <a:fillRect/>
          </a:stretch>
        </p:blipFill>
        <p:spPr bwMode="auto">
          <a:xfrm>
            <a:off x="8331772" y="2376932"/>
            <a:ext cx="3098228" cy="177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5481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4261-7CA1-40C4-9CE1-4B4EC2A81010}"/>
              </a:ext>
            </a:extLst>
          </p:cNvPr>
          <p:cNvSpPr>
            <a:spLocks noGrp="1"/>
          </p:cNvSpPr>
          <p:nvPr>
            <p:ph type="title"/>
          </p:nvPr>
        </p:nvSpPr>
        <p:spPr>
          <a:xfrm>
            <a:off x="1289304" y="1938528"/>
            <a:ext cx="10058400" cy="1298448"/>
          </a:xfrm>
        </p:spPr>
        <p:txBody>
          <a:bodyPr>
            <a:normAutofit/>
          </a:bodyPr>
          <a:lstStyle/>
          <a:p>
            <a:pPr algn="ctr"/>
            <a:r>
              <a:rPr lang="en-US" u="sng" dirty="0" smtClean="0"/>
              <a:t>Modules</a:t>
            </a:r>
            <a:endParaRPr lang="en-US" u="sng" dirty="0"/>
          </a:p>
        </p:txBody>
      </p:sp>
    </p:spTree>
    <p:extLst>
      <p:ext uri="{BB962C8B-B14F-4D97-AF65-F5344CB8AC3E}">
        <p14:creationId xmlns:p14="http://schemas.microsoft.com/office/powerpoint/2010/main" val="2953054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 </a:t>
            </a:r>
            <a:r>
              <a:rPr lang="en-US" sz="4000" dirty="0" smtClean="0"/>
              <a:t>Model </a:t>
            </a:r>
            <a:r>
              <a:rPr lang="en-US" sz="4000" dirty="0" smtClean="0"/>
              <a:t>Configuration</a:t>
            </a:r>
            <a:endParaRPr lang="en-US" sz="4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888" y="2066544"/>
            <a:ext cx="7187184" cy="4042791"/>
          </a:xfrm>
          <a:prstGeom prst="rect">
            <a:avLst/>
          </a:prstGeom>
        </p:spPr>
      </p:pic>
    </p:spTree>
    <p:extLst>
      <p:ext uri="{BB962C8B-B14F-4D97-AF65-F5344CB8AC3E}">
        <p14:creationId xmlns:p14="http://schemas.microsoft.com/office/powerpoint/2010/main" val="116133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Model </a:t>
            </a:r>
            <a:r>
              <a:rPr lang="en-US" sz="4000" dirty="0"/>
              <a:t>creation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584" y="2057400"/>
            <a:ext cx="7479792" cy="4207383"/>
          </a:xfrm>
          <a:prstGeom prst="rect">
            <a:avLst/>
          </a:prstGeom>
        </p:spPr>
      </p:pic>
    </p:spTree>
    <p:extLst>
      <p:ext uri="{BB962C8B-B14F-4D97-AF65-F5344CB8AC3E}">
        <p14:creationId xmlns:p14="http://schemas.microsoft.com/office/powerpoint/2010/main" val="413078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Training </a:t>
            </a:r>
            <a:r>
              <a:rPr lang="en-US" sz="4000" dirty="0" smtClean="0"/>
              <a:t>Model </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21408"/>
            <a:ext cx="7071360" cy="3977640"/>
          </a:xfrm>
          <a:prstGeom prst="rect">
            <a:avLst/>
          </a:prstGeom>
        </p:spPr>
      </p:pic>
    </p:spTree>
    <p:extLst>
      <p:ext uri="{BB962C8B-B14F-4D97-AF65-F5344CB8AC3E}">
        <p14:creationId xmlns:p14="http://schemas.microsoft.com/office/powerpoint/2010/main" val="1879551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824" y="1014984"/>
            <a:ext cx="8079232" cy="4544568"/>
          </a:xfrm>
          <a:prstGeom prst="rect">
            <a:avLst/>
          </a:prstGeom>
        </p:spPr>
      </p:pic>
    </p:spTree>
    <p:extLst>
      <p:ext uri="{BB962C8B-B14F-4D97-AF65-F5344CB8AC3E}">
        <p14:creationId xmlns:p14="http://schemas.microsoft.com/office/powerpoint/2010/main" val="225201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ABSTRACT </a:t>
            </a:r>
          </a:p>
        </p:txBody>
      </p:sp>
      <p:sp>
        <p:nvSpPr>
          <p:cNvPr id="5" name="Content Placeholder 4">
            <a:extLst>
              <a:ext uri="{FF2B5EF4-FFF2-40B4-BE49-F238E27FC236}">
                <a16:creationId xmlns:a16="http://schemas.microsoft.com/office/drawing/2014/main" id="{221C79DB-9D3F-FAEA-DFAE-6D425CD7705E}"/>
              </a:ext>
            </a:extLst>
          </p:cNvPr>
          <p:cNvSpPr>
            <a:spLocks noGrp="1"/>
          </p:cNvSpPr>
          <p:nvPr>
            <p:ph idx="1"/>
          </p:nvPr>
        </p:nvSpPr>
        <p:spPr/>
        <p:txBody>
          <a:bodyPr>
            <a:normAutofit fontScale="92500" lnSpcReduction="20000"/>
          </a:bodyPr>
          <a:lstStyle/>
          <a:p>
            <a:pPr algn="just">
              <a:buClr>
                <a:schemeClr val="accent6"/>
              </a:buClr>
              <a:buFont typeface="Wingdings" panose="05000000000000000000" pitchFamily="2" charset="2"/>
              <a:buChar char="v"/>
            </a:pPr>
            <a:r>
              <a:rPr lang="en-US" b="1" dirty="0"/>
              <a:t>Recognition of handwriting is a critical challenge in artificial intelligence having implications for numerous areas such as document analysis, optical character recognition, and natural language processing. </a:t>
            </a:r>
            <a:endParaRPr lang="en-US" b="1" dirty="0" smtClean="0"/>
          </a:p>
          <a:p>
            <a:pPr algn="just">
              <a:buClr>
                <a:schemeClr val="accent6"/>
              </a:buClr>
              <a:buFont typeface="Wingdings" panose="05000000000000000000" pitchFamily="2" charset="2"/>
              <a:buChar char="v"/>
            </a:pPr>
            <a:r>
              <a:rPr lang="en-US" b="1" dirty="0" smtClean="0"/>
              <a:t>In </a:t>
            </a:r>
            <a:r>
              <a:rPr lang="en-US" b="1" dirty="0"/>
              <a:t>this study, a novel deep neural network technique for offline handwritten textual data recognition is described. </a:t>
            </a:r>
            <a:endParaRPr lang="en-US" b="1" dirty="0" smtClean="0"/>
          </a:p>
          <a:p>
            <a:pPr algn="just">
              <a:buClr>
                <a:schemeClr val="accent6"/>
              </a:buClr>
              <a:buFont typeface="Wingdings" panose="05000000000000000000" pitchFamily="2" charset="2"/>
              <a:buChar char="v"/>
            </a:pPr>
            <a:r>
              <a:rPr lang="en-US" b="1" dirty="0" smtClean="0"/>
              <a:t>Due </a:t>
            </a:r>
            <a:r>
              <a:rPr lang="en-US" b="1" dirty="0"/>
              <a:t>to the volume of data available today and the numerous algorithmic improvements ongoing, it is now simpler to construct deep neural networks. </a:t>
            </a:r>
            <a:endParaRPr lang="en-US" b="1" dirty="0" smtClean="0"/>
          </a:p>
          <a:p>
            <a:pPr algn="just">
              <a:buClr>
                <a:schemeClr val="accent6"/>
              </a:buClr>
              <a:buFont typeface="Wingdings" panose="05000000000000000000" pitchFamily="2" charset="2"/>
              <a:buChar char="v"/>
            </a:pPr>
            <a:r>
              <a:rPr lang="en-US" b="1" dirty="0" smtClean="0"/>
              <a:t>To </a:t>
            </a:r>
            <a:r>
              <a:rPr lang="en-US" b="1" dirty="0"/>
              <a:t>achieve high accuracy in handwriting recognition tasks by incorporating a few deep learning approaches, including </a:t>
            </a:r>
            <a:r>
              <a:rPr lang="en-US" b="1" dirty="0" smtClean="0"/>
              <a:t>RCNN, CNN </a:t>
            </a:r>
            <a:r>
              <a:rPr lang="en-US" b="1" dirty="0"/>
              <a:t>along with </a:t>
            </a:r>
            <a:r>
              <a:rPr lang="en-US" b="1" dirty="0" smtClean="0"/>
              <a:t>RNN </a:t>
            </a:r>
            <a:r>
              <a:rPr lang="en-US" b="1" dirty="0"/>
              <a:t>and Long Short-Term Memory (LSTM) </a:t>
            </a:r>
            <a:r>
              <a:rPr lang="en-US" b="1" dirty="0" smtClean="0"/>
              <a:t>networks. CTC method </a:t>
            </a:r>
            <a:r>
              <a:rPr lang="en-US" b="1" dirty="0"/>
              <a:t>is also frequently used to train deep learning models for sequence identification and loss estimation.</a:t>
            </a:r>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522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Output Screen of Training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324" y="2167129"/>
            <a:ext cx="7068312" cy="3975926"/>
          </a:xfrm>
          <a:prstGeom prst="rect">
            <a:avLst/>
          </a:prstGeom>
        </p:spPr>
      </p:pic>
    </p:spTree>
    <p:extLst>
      <p:ext uri="{BB962C8B-B14F-4D97-AF65-F5344CB8AC3E}">
        <p14:creationId xmlns:p14="http://schemas.microsoft.com/office/powerpoint/2010/main" val="86209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288" y="1234440"/>
            <a:ext cx="7997952" cy="4498848"/>
          </a:xfrm>
          <a:prstGeom prst="rect">
            <a:avLst/>
          </a:prstGeom>
        </p:spPr>
      </p:pic>
    </p:spTree>
    <p:extLst>
      <p:ext uri="{BB962C8B-B14F-4D97-AF65-F5344CB8AC3E}">
        <p14:creationId xmlns:p14="http://schemas.microsoft.com/office/powerpoint/2010/main" val="4186582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976E-5C73-DB2F-A009-F6C2063F2764}"/>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Conclusion</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76EA943-97DD-9826-F72A-4B203183773C}"/>
              </a:ext>
            </a:extLst>
          </p:cNvPr>
          <p:cNvSpPr txBox="1"/>
          <p:nvPr/>
        </p:nvSpPr>
        <p:spPr>
          <a:xfrm>
            <a:off x="1097278" y="2024273"/>
            <a:ext cx="10058399" cy="2126864"/>
          </a:xfrm>
          <a:prstGeom prst="rect">
            <a:avLst/>
          </a:prstGeom>
          <a:noFill/>
        </p:spPr>
        <p:txBody>
          <a:bodyPr wrap="square">
            <a:spAutoFit/>
          </a:bodyPr>
          <a:lstStyle/>
          <a:p>
            <a:pPr algn="just">
              <a:lnSpc>
                <a:spcPct val="150000"/>
              </a:lnSpc>
            </a:pPr>
            <a:r>
              <a:rPr lang="en-IN" dirty="0"/>
              <a:t>In conclusion, the suggested approach has many promising utility, including handwritten text input for mobile devices, signature verification, and digitising handwritten documents. The system is a viable approach for tackling the issues with offline handwriting recognition because of its high recognition accuracy and capacity to recognise various handwriting styles.</a:t>
            </a:r>
            <a:endParaRPr lang="en-US" dirty="0"/>
          </a:p>
          <a:p>
            <a:pPr algn="just">
              <a:lnSpc>
                <a:spcPct val="150000"/>
              </a:lnSpc>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6630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EBAE-AB95-9C41-17F4-5F2847AFBE23}"/>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Reference</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9695B00-4D5B-E3B5-F063-943046F248BD}"/>
              </a:ext>
            </a:extLst>
          </p:cNvPr>
          <p:cNvSpPr txBox="1"/>
          <p:nvPr/>
        </p:nvSpPr>
        <p:spPr>
          <a:xfrm>
            <a:off x="1232452" y="2252871"/>
            <a:ext cx="8652212" cy="4247317"/>
          </a:xfrm>
          <a:prstGeom prst="rect">
            <a:avLst/>
          </a:prstGeom>
          <a:noFill/>
        </p:spPr>
        <p:txBody>
          <a:bodyPr wrap="square">
            <a:spAutoFit/>
          </a:bodyPr>
          <a:lstStyle/>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Nemmour</a:t>
            </a:r>
            <a:r>
              <a:rPr lang="x-none" dirty="0">
                <a:latin typeface="Calibri" panose="020F0502020204030204" pitchFamily="34" charset="0"/>
                <a:cs typeface="Calibri" panose="020F0502020204030204" pitchFamily="34" charset="0"/>
              </a:rPr>
              <a:t>, Hassiba, and Youcef Chibani. "Handwritten Arabic word recognition based on Ridgelet transform and support vector machines." High Performance Computing and Simulation (HPCS), 2011 International Conference on. IEEE, 2011.</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Singh</a:t>
            </a:r>
            <a:r>
              <a:rPr lang="x-none" dirty="0">
                <a:latin typeface="Calibri" panose="020F0502020204030204" pitchFamily="34" charset="0"/>
                <a:cs typeface="Calibri" panose="020F0502020204030204" pitchFamily="34" charset="0"/>
              </a:rPr>
              <a:t>, Pritpal, and Sumit Budhiraja. "Offline handwritten gurmukhi numeral recognition using wavelet transforms." International Journal of Modern Education and Computer Science 4.8 (2012).</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Rahiman, M. Abdul, et al. "Isolated handwritten Malayalam character recognition using HLH intensity patterns." Machine Learning and Computing (ICMLC), 2010 Second International Conference on. IEEE, 2010.</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J</a:t>
            </a:r>
            <a:r>
              <a:rPr lang="x-none" dirty="0">
                <a:latin typeface="Calibri" panose="020F0502020204030204" pitchFamily="34" charset="0"/>
                <a:cs typeface="Calibri" panose="020F0502020204030204" pitchFamily="34" charset="0"/>
              </a:rPr>
              <a:t>. Hussain, Vanlalruata Department of Mathematics and Computer Science Mizoram University Aizawl, </a:t>
            </a:r>
            <a:r>
              <a:rPr lang="x-none" dirty="0" smtClean="0">
                <a:latin typeface="Calibri" panose="020F0502020204030204" pitchFamily="34" charset="0"/>
                <a:cs typeface="Calibri" panose="020F0502020204030204" pitchFamily="34" charset="0"/>
              </a:rPr>
              <a:t>India</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Graph-based </a:t>
            </a:r>
            <a:r>
              <a:rPr lang="x-none" dirty="0">
                <a:latin typeface="Calibri" panose="020F0502020204030204" pitchFamily="34" charset="0"/>
                <a:cs typeface="Calibri" panose="020F0502020204030204" pitchFamily="34" charset="0"/>
              </a:rPr>
              <a:t>Handwritten Digit String Recognition Alexander Filatov, Alexander Gitis, Igor Kil Offline Recognition Department Paragraph International 1309 S.Mary Ave., #150 Sunnyvale, CA 94087 USA</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911288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5797-9E10-F351-FFC3-80C214BFD24D}"/>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Reference</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00DF6D0-9F8A-0197-1662-70B895789011}"/>
              </a:ext>
            </a:extLst>
          </p:cNvPr>
          <p:cNvSpPr txBox="1"/>
          <p:nvPr/>
        </p:nvSpPr>
        <p:spPr>
          <a:xfrm>
            <a:off x="1097280" y="2160103"/>
            <a:ext cx="9790707" cy="3139321"/>
          </a:xfrm>
          <a:prstGeom prst="rect">
            <a:avLst/>
          </a:prstGeom>
          <a:noFill/>
        </p:spPr>
        <p:txBody>
          <a:bodyPr wrap="square">
            <a:spAutoFit/>
          </a:bodyPr>
          <a:lstStyle/>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Handwritten </a:t>
            </a:r>
            <a:r>
              <a:rPr lang="x-none" dirty="0">
                <a:latin typeface="Calibri" panose="020F0502020204030204" pitchFamily="34" charset="0"/>
                <a:cs typeface="Calibri" panose="020F0502020204030204" pitchFamily="34" charset="0"/>
              </a:rPr>
              <a:t>Character Recognition using Neural Network and TensorFlow Year : 2019 Authors : Megha Agarwal, Shalika, Vinam Tomar, Priyanka </a:t>
            </a:r>
            <a:r>
              <a:rPr lang="x-none" dirty="0" smtClean="0">
                <a:latin typeface="Calibri" panose="020F0502020204030204" pitchFamily="34" charset="0"/>
                <a:cs typeface="Calibri" panose="020F0502020204030204" pitchFamily="34" charset="0"/>
              </a:rPr>
              <a:t>Gupta</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Improved </a:t>
            </a:r>
            <a:r>
              <a:rPr lang="x-none" dirty="0">
                <a:latin typeface="Calibri" panose="020F0502020204030204" pitchFamily="34" charset="0"/>
                <a:cs typeface="Calibri" panose="020F0502020204030204" pitchFamily="34" charset="0"/>
              </a:rPr>
              <a:t>Handwritten Digit Recognition Using Convolutional Neural Networks (CNN) Year : 2020 Authors: Savita Ahlawat , Amit Choudhary , Anand Nayyar , Saurabh Singh and Byungun </a:t>
            </a:r>
            <a:r>
              <a:rPr lang="x-none" dirty="0" smtClean="0">
                <a:latin typeface="Calibri" panose="020F0502020204030204" pitchFamily="34" charset="0"/>
                <a:cs typeface="Calibri" panose="020F0502020204030204" pitchFamily="34" charset="0"/>
              </a:rPr>
              <a:t>Yoon</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Handwritten </a:t>
            </a:r>
            <a:r>
              <a:rPr lang="x-none" dirty="0">
                <a:latin typeface="Calibri" panose="020F0502020204030204" pitchFamily="34" charset="0"/>
                <a:cs typeface="Calibri" panose="020F0502020204030204" pitchFamily="34" charset="0"/>
              </a:rPr>
              <a:t>Character Recognition Using Deep-Learning Rohan Vaidya1 , Darshan Trivedi1 , Sagar Satra1 1. EXTC Department Dwarkadas J Sanghvi College of Engineering, Mumbai, India  Prof. </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Mrunalini </a:t>
            </a:r>
            <a:r>
              <a:rPr lang="x-none" dirty="0">
                <a:latin typeface="Calibri" panose="020F0502020204030204" pitchFamily="34" charset="0"/>
                <a:cs typeface="Calibri" panose="020F0502020204030204" pitchFamily="34" charset="0"/>
              </a:rPr>
              <a:t>Pimpale2 2. EXTC Department Dwarkadas J Sanghvi College of Engineering, Mumbai, </a:t>
            </a:r>
            <a:r>
              <a:rPr lang="x-none" dirty="0" smtClean="0">
                <a:latin typeface="Calibri" panose="020F0502020204030204" pitchFamily="34" charset="0"/>
                <a:cs typeface="Calibri" panose="020F0502020204030204" pitchFamily="34" charset="0"/>
              </a:rPr>
              <a:t>Indi</a:t>
            </a:r>
            <a:r>
              <a:rPr lang="en-US" dirty="0" smtClean="0">
                <a:latin typeface="Calibri" panose="020F0502020204030204" pitchFamily="34" charset="0"/>
                <a:cs typeface="Calibri" panose="020F0502020204030204" pitchFamily="34" charset="0"/>
              </a:rPr>
              <a:t>a</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x-none" dirty="0" smtClean="0">
                <a:latin typeface="Calibri" panose="020F0502020204030204" pitchFamily="34" charset="0"/>
                <a:cs typeface="Calibri" panose="020F0502020204030204" pitchFamily="34" charset="0"/>
              </a:rPr>
              <a:t>Handwritten </a:t>
            </a:r>
            <a:r>
              <a:rPr lang="x-none" dirty="0">
                <a:latin typeface="Calibri" panose="020F0502020204030204" pitchFamily="34" charset="0"/>
                <a:cs typeface="Calibri" panose="020F0502020204030204" pitchFamily="34" charset="0"/>
              </a:rPr>
              <a:t>Character Recognition Using Deep-Learning Rohan Vaidya1 , Darshan Trivedi1 , Sagar Satra1 1. EXTC Department Dwarkadas J Sanghvi College of Engineering, Mumbai, India Prof. Mrunalini Pimpale2 2. EXTC Department Dwarkadas J Sanghvi College of Engineering, Mumbai, India </a:t>
            </a:r>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699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5797-9E10-F351-FFC3-80C214BFD24D}"/>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Reference</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00DF6D0-9F8A-0197-1662-70B895789011}"/>
              </a:ext>
            </a:extLst>
          </p:cNvPr>
          <p:cNvSpPr txBox="1"/>
          <p:nvPr/>
        </p:nvSpPr>
        <p:spPr>
          <a:xfrm>
            <a:off x="1097280" y="2160103"/>
            <a:ext cx="9790707" cy="3416320"/>
          </a:xfrm>
          <a:prstGeom prst="rect">
            <a:avLst/>
          </a:prstGeom>
          <a:noFill/>
        </p:spPr>
        <p:txBody>
          <a:bodyPr wrap="square">
            <a:spAutoFit/>
          </a:bodyPr>
          <a:lstStyle/>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Siham </a:t>
            </a:r>
            <a:r>
              <a:rPr lang="x-none" dirty="0">
                <a:latin typeface="Calibri" panose="020F0502020204030204" pitchFamily="34" charset="0"/>
                <a:cs typeface="Calibri" panose="020F0502020204030204" pitchFamily="34" charset="0"/>
              </a:rPr>
              <a:t>Tabik, Daniel Peralta, Andrs Herrera-Poyatos, Francisco Herrera. ”A snapshot of image Pre-Processing for convolutional neural networks: Case study of MNIST” in International Journal of Computational Intelligence Systems 10(1):555 January 2017</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Agnihotri, Ved Prakash. "Offline Handwritten Devanagari Script Recognition." Information Technology and Computer </a:t>
            </a:r>
            <a:r>
              <a:rPr lang="x-none" dirty="0" smtClean="0">
                <a:latin typeface="Calibri" panose="020F0502020204030204" pitchFamily="34" charset="0"/>
                <a:cs typeface="Calibri" panose="020F0502020204030204" pitchFamily="34" charset="0"/>
              </a:rPr>
              <a:t>Science</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smtClean="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On the Benefits of Convolutional Neural Network Combinations in Offline Handwriting Recognition. Dewi Suryani, Patrick Doetsch and Hermann Ney. Human Language Technology and Pattern Recognition, Computer Science Department (2016</a:t>
            </a:r>
            <a:r>
              <a:rPr lang="x-none"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x-none" dirty="0">
                <a:latin typeface="Calibri" panose="020F0502020204030204" pitchFamily="34" charset="0"/>
                <a:cs typeface="Calibri" panose="020F0502020204030204" pitchFamily="34" charset="0"/>
              </a:rPr>
              <a:t> A Novel Handwritten Digit Classification System Based on Convolutional Neural Network Approach Year: 2021 Authors: Ali Abdullah Yahya, Jieqing Tan, Min Hu</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4274425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4261-7CA1-40C4-9CE1-4B4EC2A81010}"/>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3477183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INTRODUTION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p:txBody>
          <a:bodyPr>
            <a:normAutofit/>
          </a:bodyPr>
          <a:lstStyle/>
          <a:p>
            <a:pPr>
              <a:buFont typeface="Wingdings" panose="05000000000000000000" pitchFamily="2" charset="2"/>
              <a:buChar char="v"/>
            </a:pPr>
            <a:r>
              <a:rPr lang="en-GB" dirty="0">
                <a:latin typeface="Calibri" panose="020F0502020204030204" pitchFamily="34" charset="0"/>
                <a:cs typeface="Calibri" panose="020F0502020204030204" pitchFamily="34" charset="0"/>
              </a:rPr>
              <a:t>Handwriting recognition is now a crucial technique </a:t>
            </a:r>
            <a:r>
              <a:rPr lang="en-GB" dirty="0" smtClean="0">
                <a:latin typeface="Calibri" panose="020F0502020204030204" pitchFamily="34" charset="0"/>
                <a:cs typeface="Calibri" panose="020F0502020204030204" pitchFamily="34" charset="0"/>
              </a:rPr>
              <a:t>for many </a:t>
            </a:r>
            <a:r>
              <a:rPr lang="en-GB" dirty="0">
                <a:latin typeface="Calibri" panose="020F0502020204030204" pitchFamily="34" charset="0"/>
                <a:cs typeface="Calibri" panose="020F0502020204030204" pitchFamily="34" charset="0"/>
              </a:rPr>
              <a:t>applications in the modern digital age. </a:t>
            </a:r>
            <a:endParaRPr lang="en-GB"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GB" dirty="0" smtClean="0">
                <a:latin typeface="Calibri" panose="020F0502020204030204" pitchFamily="34" charset="0"/>
                <a:cs typeface="Calibri" panose="020F0502020204030204" pitchFamily="34" charset="0"/>
              </a:rPr>
              <a:t>With digitizing handwritten </a:t>
            </a:r>
            <a:r>
              <a:rPr lang="en-GB" dirty="0">
                <a:latin typeface="Calibri" panose="020F0502020204030204" pitchFamily="34" charset="0"/>
                <a:cs typeface="Calibri" panose="020F0502020204030204" pitchFamily="34" charset="0"/>
              </a:rPr>
              <a:t>documents, automating manual data entry, </a:t>
            </a:r>
            <a:r>
              <a:rPr lang="en-GB" dirty="0" smtClean="0">
                <a:latin typeface="Calibri" panose="020F0502020204030204" pitchFamily="34" charset="0"/>
                <a:cs typeface="Calibri" panose="020F0502020204030204" pitchFamily="34" charset="0"/>
              </a:rPr>
              <a:t>and improving </a:t>
            </a:r>
            <a:r>
              <a:rPr lang="en-GB" dirty="0">
                <a:latin typeface="Calibri" panose="020F0502020204030204" pitchFamily="34" charset="0"/>
                <a:cs typeface="Calibri" panose="020F0502020204030204" pitchFamily="34" charset="0"/>
              </a:rPr>
              <a:t>accessibility for individuals with </a:t>
            </a:r>
            <a:r>
              <a:rPr lang="en-GB" dirty="0" smtClean="0">
                <a:latin typeface="Calibri" panose="020F0502020204030204" pitchFamily="34" charset="0"/>
                <a:cs typeface="Calibri" panose="020F0502020204030204" pitchFamily="34" charset="0"/>
              </a:rPr>
              <a:t>impairments, handwriting </a:t>
            </a:r>
            <a:r>
              <a:rPr lang="en-GB" dirty="0">
                <a:latin typeface="Calibri" panose="020F0502020204030204" pitchFamily="34" charset="0"/>
                <a:cs typeface="Calibri" panose="020F0502020204030204" pitchFamily="34" charset="0"/>
              </a:rPr>
              <a:t>recognition technology can be used. </a:t>
            </a:r>
            <a:endParaRPr lang="en-GB"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GB" dirty="0">
                <a:latin typeface="Calibri" panose="020F0502020204030204" pitchFamily="34" charset="0"/>
                <a:cs typeface="Calibri" panose="020F0502020204030204" pitchFamily="34" charset="0"/>
              </a:rPr>
              <a:t>Offline handwriting recognition refers to the ability of a computer to identify and interpret handwriting without the use of an internet connection. It has a wide range of applications in areas such as education, banking, healthcare, and many </a:t>
            </a:r>
            <a:r>
              <a:rPr lang="en-GB" dirty="0" smtClean="0">
                <a:latin typeface="Calibri" panose="020F0502020204030204" pitchFamily="34" charset="0"/>
                <a:cs typeface="Calibri" panose="020F0502020204030204" pitchFamily="34" charset="0"/>
              </a:rPr>
              <a:t>more.</a:t>
            </a:r>
          </a:p>
          <a:p>
            <a:pPr>
              <a:buFont typeface="Wingdings" panose="05000000000000000000" pitchFamily="2" charset="2"/>
              <a:buChar char="v"/>
            </a:pPr>
            <a:r>
              <a:rPr lang="en-IN" dirty="0" smtClean="0">
                <a:latin typeface="Calibri" panose="020F0502020204030204" pitchFamily="34" charset="0"/>
                <a:cs typeface="Calibri" panose="020F0502020204030204" pitchFamily="34" charset="0"/>
              </a:rPr>
              <a:t>Deep learning algorithms </a:t>
            </a:r>
            <a:r>
              <a:rPr lang="en-IN" dirty="0">
                <a:latin typeface="Calibri" panose="020F0502020204030204" pitchFamily="34" charset="0"/>
                <a:cs typeface="Calibri" panose="020F0502020204030204" pitchFamily="34" charset="0"/>
              </a:rPr>
              <a:t>and neural networks are used in the </a:t>
            </a:r>
            <a:r>
              <a:rPr lang="en-IN" dirty="0" smtClean="0">
                <a:latin typeface="Calibri" panose="020F0502020204030204" pitchFamily="34" charset="0"/>
                <a:cs typeface="Calibri" panose="020F0502020204030204" pitchFamily="34" charset="0"/>
              </a:rPr>
              <a:t>sophisticated technology </a:t>
            </a:r>
            <a:r>
              <a:rPr lang="en-IN" dirty="0">
                <a:latin typeface="Calibri" panose="020F0502020204030204" pitchFamily="34" charset="0"/>
                <a:cs typeface="Calibri" panose="020F0502020204030204" pitchFamily="34" charset="0"/>
              </a:rPr>
              <a:t>underpinning offline handwriting detection.</a:t>
            </a:r>
          </a:p>
        </p:txBody>
      </p:sp>
    </p:spTree>
    <p:extLst>
      <p:ext uri="{BB962C8B-B14F-4D97-AF65-F5344CB8AC3E}">
        <p14:creationId xmlns:p14="http://schemas.microsoft.com/office/powerpoint/2010/main" val="2879093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Related Works</a:t>
            </a:r>
            <a:endParaRPr lang="en-IN"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6647211"/>
              </p:ext>
            </p:extLst>
          </p:nvPr>
        </p:nvGraphicFramePr>
        <p:xfrm>
          <a:off x="1096963" y="2108198"/>
          <a:ext cx="10058716" cy="4114800"/>
        </p:xfrm>
        <a:graphic>
          <a:graphicData uri="http://schemas.openxmlformats.org/drawingml/2006/table">
            <a:tbl>
              <a:tblPr firstRow="1" bandRow="1">
                <a:tableStyleId>{5C22544A-7EE6-4342-B048-85BDC9FD1C3A}</a:tableStyleId>
              </a:tblPr>
              <a:tblGrid>
                <a:gridCol w="2514679">
                  <a:extLst>
                    <a:ext uri="{9D8B030D-6E8A-4147-A177-3AD203B41FA5}">
                      <a16:colId xmlns:a16="http://schemas.microsoft.com/office/drawing/2014/main" val="3914534643"/>
                    </a:ext>
                  </a:extLst>
                </a:gridCol>
                <a:gridCol w="2514679">
                  <a:extLst>
                    <a:ext uri="{9D8B030D-6E8A-4147-A177-3AD203B41FA5}">
                      <a16:colId xmlns:a16="http://schemas.microsoft.com/office/drawing/2014/main" val="4285041564"/>
                    </a:ext>
                  </a:extLst>
                </a:gridCol>
                <a:gridCol w="2514679">
                  <a:extLst>
                    <a:ext uri="{9D8B030D-6E8A-4147-A177-3AD203B41FA5}">
                      <a16:colId xmlns:a16="http://schemas.microsoft.com/office/drawing/2014/main" val="3841460946"/>
                    </a:ext>
                  </a:extLst>
                </a:gridCol>
                <a:gridCol w="2514679">
                  <a:extLst>
                    <a:ext uri="{9D8B030D-6E8A-4147-A177-3AD203B41FA5}">
                      <a16:colId xmlns:a16="http://schemas.microsoft.com/office/drawing/2014/main" val="151106266"/>
                    </a:ext>
                  </a:extLst>
                </a:gridCol>
              </a:tblGrid>
              <a:tr h="514910">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Author</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 Year</a:t>
                      </a:r>
                      <a:r>
                        <a:rPr lang="en-IN" sz="1800" baseline="0" dirty="0" smtClean="0">
                          <a:latin typeface="Calibri" panose="020F0502020204030204" pitchFamily="34" charset="0"/>
                          <a:ea typeface="Calibri" panose="020F0502020204030204" pitchFamily="34" charset="0"/>
                          <a:cs typeface="Calibri" panose="020F0502020204030204" pitchFamily="34" charset="0"/>
                        </a:rPr>
                        <a:t> of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Name of the Journal</a:t>
                      </a:r>
                      <a:r>
                        <a:rPr lang="en-IN" sz="1800" baseline="0" dirty="0" smtClean="0">
                          <a:latin typeface="Calibri" panose="020F0502020204030204" pitchFamily="34" charset="0"/>
                          <a:ea typeface="Calibri" panose="020F0502020204030204" pitchFamily="34" charset="0"/>
                          <a:cs typeface="Calibri" panose="020F0502020204030204" pitchFamily="34" charset="0"/>
                        </a:rPr>
                        <a:t>/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Abstract</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9727696"/>
                  </a:ext>
                </a:extLst>
              </a:tr>
              <a:tr h="1836788">
                <a:tc>
                  <a:txBody>
                    <a:bodyPr/>
                    <a:lstStyle/>
                    <a:p>
                      <a:r>
                        <a:rPr lang="en-US" sz="1800" dirty="0" smtClean="0">
                          <a:latin typeface="Calibri" panose="020F0502020204030204" pitchFamily="34" charset="0"/>
                          <a:ea typeface="Calibri" panose="020F0502020204030204" pitchFamily="34" charset="0"/>
                          <a:cs typeface="Calibri" panose="020F0502020204030204" pitchFamily="34" charset="0"/>
                        </a:rPr>
                        <a:t>DMYTRO ZHELEZNIAKOV, VIKTOR ZAYTSEV AND OLGA RADYVONENKO</a:t>
                      </a:r>
                      <a:r>
                        <a:rPr lang="en-US" sz="1800" baseline="0" dirty="0" smtClean="0">
                          <a:latin typeface="Calibri" panose="020F0502020204030204" pitchFamily="34" charset="0"/>
                          <a:ea typeface="Calibri" panose="020F0502020204030204" pitchFamily="34" charset="0"/>
                          <a:cs typeface="Calibri" panose="020F0502020204030204" pitchFamily="34" charset="0"/>
                        </a:rPr>
                        <a:t> </a:t>
                      </a:r>
                      <a:r>
                        <a:rPr lang="en-US" sz="1800" dirty="0" smtClean="0">
                          <a:latin typeface="Calibri" panose="020F0502020204030204" pitchFamily="34" charset="0"/>
                          <a:ea typeface="Calibri" panose="020F0502020204030204" pitchFamily="34" charset="0"/>
                          <a:cs typeface="Calibri" panose="020F0502020204030204" pitchFamily="34" charset="0"/>
                        </a:rPr>
                        <a:t>Faculty of Computer Science and Cybernetics, National University of Kyiv, 01601 Kyiv, Ukraine</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2021</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800" dirty="0" smtClean="0">
                          <a:latin typeface="Calibri" panose="020F0502020204030204" pitchFamily="34" charset="0"/>
                          <a:ea typeface="Calibri" panose="020F0502020204030204" pitchFamily="34" charset="0"/>
                          <a:cs typeface="Calibri" panose="020F0502020204030204" pitchFamily="34" charset="0"/>
                        </a:rPr>
                        <a:t>Online Handwritten Mathematical Expression</a:t>
                      </a:r>
                    </a:p>
                    <a:p>
                      <a:r>
                        <a:rPr lang="en-US" sz="1800" dirty="0" smtClean="0">
                          <a:latin typeface="Calibri" panose="020F0502020204030204" pitchFamily="34" charset="0"/>
                          <a:ea typeface="Calibri" panose="020F0502020204030204" pitchFamily="34" charset="0"/>
                          <a:cs typeface="Calibri" panose="020F0502020204030204" pitchFamily="34" charset="0"/>
                        </a:rPr>
                        <a:t>Recognition and Applications: A Survey</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Convolutional</a:t>
                      </a:r>
                    </a:p>
                    <a:p>
                      <a:r>
                        <a:rPr lang="en-US" dirty="0" smtClean="0">
                          <a:latin typeface="Calibri" panose="020F0502020204030204" pitchFamily="34" charset="0"/>
                          <a:ea typeface="Calibri" panose="020F0502020204030204" pitchFamily="34" charset="0"/>
                          <a:cs typeface="Calibri" panose="020F0502020204030204" pitchFamily="34" charset="0"/>
                        </a:rPr>
                        <a:t>Neural Networks (CNN), Long Short-Term Memory (LSTM) and </a:t>
                      </a:r>
                      <a:r>
                        <a:rPr lang="en-US" sz="1800" b="1" i="0" kern="1200" dirty="0" smtClean="0">
                          <a:solidFill>
                            <a:schemeClr val="dk1"/>
                          </a:solidFill>
                          <a:effectLst/>
                          <a:latin typeface="+mn-lt"/>
                          <a:ea typeface="+mn-ea"/>
                          <a:cs typeface="+mn-cs"/>
                        </a:rPr>
                        <a:t>Bidirectional Long Short-Term Memory Networks(</a:t>
                      </a:r>
                      <a:r>
                        <a:rPr lang="en-US" dirty="0" smtClean="0">
                          <a:latin typeface="Calibri" panose="020F0502020204030204" pitchFamily="34" charset="0"/>
                          <a:ea typeface="Calibri" panose="020F0502020204030204" pitchFamily="34" charset="0"/>
                          <a:cs typeface="Calibri" panose="020F0502020204030204" pitchFamily="34" charset="0"/>
                        </a:rPr>
                        <a:t>BLSTM)</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18633145"/>
                  </a:ext>
                </a:extLst>
              </a:tr>
              <a:tr h="1395959">
                <a:tc>
                  <a:txBody>
                    <a:bodyPr/>
                    <a:lstStyle/>
                    <a:p>
                      <a:r>
                        <a:rPr lang="en-IN" sz="1800" dirty="0" err="1" smtClean="0">
                          <a:latin typeface="Calibri" panose="020F0502020204030204" pitchFamily="34" charset="0"/>
                          <a:ea typeface="Calibri" panose="020F0502020204030204" pitchFamily="34" charset="0"/>
                          <a:cs typeface="Calibri" panose="020F0502020204030204" pitchFamily="34" charset="0"/>
                        </a:rPr>
                        <a:t>Zuo</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Huahong</a:t>
                      </a:r>
                      <a:r>
                        <a:rPr lang="en-IN" sz="1800" dirty="0" smtClean="0">
                          <a:latin typeface="Calibri" panose="020F0502020204030204" pitchFamily="34" charset="0"/>
                          <a:ea typeface="Calibri" panose="020F0502020204030204" pitchFamily="34" charset="0"/>
                          <a:cs typeface="Calibri" panose="020F0502020204030204" pitchFamily="34" charset="0"/>
                        </a:rPr>
                        <a:t>,</a:t>
                      </a:r>
                      <a:r>
                        <a:rPr lang="en-IN" sz="1800" baseline="0" dirty="0" smtClean="0">
                          <a:latin typeface="Calibri" panose="020F0502020204030204" pitchFamily="34" charset="0"/>
                          <a:ea typeface="Calibri" panose="020F0502020204030204" pitchFamily="34" charset="0"/>
                          <a:cs typeface="Calibri" panose="020F0502020204030204" pitchFamily="34" charset="0"/>
                        </a:rPr>
                        <a:t> </a:t>
                      </a:r>
                      <a:r>
                        <a:rPr lang="en-US" sz="1800" baseline="0" dirty="0" smtClean="0">
                          <a:latin typeface="Calibri" panose="020F0502020204030204" pitchFamily="34" charset="0"/>
                          <a:ea typeface="Calibri" panose="020F0502020204030204" pitchFamily="34" charset="0"/>
                          <a:cs typeface="Calibri" panose="020F0502020204030204" pitchFamily="34" charset="0"/>
                        </a:rPr>
                        <a:t>Tang </a:t>
                      </a:r>
                      <a:r>
                        <a:rPr lang="en-US" sz="1800" baseline="0" dirty="0" err="1" smtClean="0">
                          <a:latin typeface="Calibri" panose="020F0502020204030204" pitchFamily="34" charset="0"/>
                          <a:ea typeface="Calibri" panose="020F0502020204030204" pitchFamily="34" charset="0"/>
                          <a:cs typeface="Calibri" panose="020F0502020204030204" pitchFamily="34" charset="0"/>
                        </a:rPr>
                        <a:t>Junyi</a:t>
                      </a:r>
                      <a:r>
                        <a:rPr lang="en-US" sz="1800" baseline="0" dirty="0" smtClean="0">
                          <a:latin typeface="Calibri" panose="020F0502020204030204" pitchFamily="34" charset="0"/>
                          <a:ea typeface="Calibri" panose="020F0502020204030204" pitchFamily="34" charset="0"/>
                          <a:cs typeface="Calibri" panose="020F0502020204030204" pitchFamily="34" charset="0"/>
                        </a:rPr>
                        <a:t>, Han Ping School of Information Engineering </a:t>
                      </a:r>
                    </a:p>
                    <a:p>
                      <a:r>
                        <a:rPr lang="en-US" sz="1800" baseline="0" dirty="0" smtClean="0">
                          <a:latin typeface="Calibri" panose="020F0502020204030204" pitchFamily="34" charset="0"/>
                          <a:ea typeface="Calibri" panose="020F0502020204030204" pitchFamily="34" charset="0"/>
                          <a:cs typeface="Calibri" panose="020F0502020204030204" pitchFamily="34" charset="0"/>
                        </a:rPr>
                        <a:t>Wuhan University of Technology</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2020</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A New Type Method of Adhesive Handwritten Digit Recognition Based on </a:t>
                      </a:r>
                    </a:p>
                    <a:p>
                      <a:r>
                        <a:rPr lang="en-US" dirty="0" smtClean="0">
                          <a:latin typeface="Calibri" panose="020F0502020204030204" pitchFamily="34" charset="0"/>
                          <a:ea typeface="Calibri" panose="020F0502020204030204" pitchFamily="34" charset="0"/>
                          <a:cs typeface="Calibri" panose="020F0502020204030204" pitchFamily="34" charset="0"/>
                        </a:rPr>
                        <a:t>Improved Faster RCNN </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Region Proposal Network(RPN),Faster RCNN, YOLO</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205458"/>
                  </a:ext>
                </a:extLst>
              </a:tr>
            </a:tbl>
          </a:graphicData>
        </a:graphic>
      </p:graphicFrame>
    </p:spTree>
    <p:extLst>
      <p:ext uri="{BB962C8B-B14F-4D97-AF65-F5344CB8AC3E}">
        <p14:creationId xmlns:p14="http://schemas.microsoft.com/office/powerpoint/2010/main" val="206169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Related Works</a:t>
            </a:r>
            <a:endParaRPr lang="en-IN"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0331539"/>
              </p:ext>
            </p:extLst>
          </p:nvPr>
        </p:nvGraphicFramePr>
        <p:xfrm>
          <a:off x="1096963" y="2108198"/>
          <a:ext cx="10058716" cy="4114800"/>
        </p:xfrm>
        <a:graphic>
          <a:graphicData uri="http://schemas.openxmlformats.org/drawingml/2006/table">
            <a:tbl>
              <a:tblPr firstRow="1" bandRow="1">
                <a:tableStyleId>{5C22544A-7EE6-4342-B048-85BDC9FD1C3A}</a:tableStyleId>
              </a:tblPr>
              <a:tblGrid>
                <a:gridCol w="2514679">
                  <a:extLst>
                    <a:ext uri="{9D8B030D-6E8A-4147-A177-3AD203B41FA5}">
                      <a16:colId xmlns:a16="http://schemas.microsoft.com/office/drawing/2014/main" val="3914534643"/>
                    </a:ext>
                  </a:extLst>
                </a:gridCol>
                <a:gridCol w="2514679">
                  <a:extLst>
                    <a:ext uri="{9D8B030D-6E8A-4147-A177-3AD203B41FA5}">
                      <a16:colId xmlns:a16="http://schemas.microsoft.com/office/drawing/2014/main" val="4285041564"/>
                    </a:ext>
                  </a:extLst>
                </a:gridCol>
                <a:gridCol w="2514679">
                  <a:extLst>
                    <a:ext uri="{9D8B030D-6E8A-4147-A177-3AD203B41FA5}">
                      <a16:colId xmlns:a16="http://schemas.microsoft.com/office/drawing/2014/main" val="3841460946"/>
                    </a:ext>
                  </a:extLst>
                </a:gridCol>
                <a:gridCol w="2514679">
                  <a:extLst>
                    <a:ext uri="{9D8B030D-6E8A-4147-A177-3AD203B41FA5}">
                      <a16:colId xmlns:a16="http://schemas.microsoft.com/office/drawing/2014/main" val="151106266"/>
                    </a:ext>
                  </a:extLst>
                </a:gridCol>
              </a:tblGrid>
              <a:tr h="514910">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Author</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 Year</a:t>
                      </a:r>
                      <a:r>
                        <a:rPr lang="en-IN" sz="1800" baseline="0" dirty="0" smtClean="0">
                          <a:latin typeface="Calibri" panose="020F0502020204030204" pitchFamily="34" charset="0"/>
                          <a:ea typeface="Calibri" panose="020F0502020204030204" pitchFamily="34" charset="0"/>
                          <a:cs typeface="Calibri" panose="020F0502020204030204" pitchFamily="34" charset="0"/>
                        </a:rPr>
                        <a:t> of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Name of the Journal</a:t>
                      </a:r>
                      <a:r>
                        <a:rPr lang="en-IN" sz="1800" baseline="0" dirty="0" smtClean="0">
                          <a:latin typeface="Calibri" panose="020F0502020204030204" pitchFamily="34" charset="0"/>
                          <a:ea typeface="Calibri" panose="020F0502020204030204" pitchFamily="34" charset="0"/>
                          <a:cs typeface="Calibri" panose="020F0502020204030204" pitchFamily="34" charset="0"/>
                        </a:rPr>
                        <a:t>/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Abstract</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9727696"/>
                  </a:ext>
                </a:extLst>
              </a:tr>
              <a:tr h="1836788">
                <a:tc>
                  <a:txBody>
                    <a:bodyPr/>
                    <a:lstStyle/>
                    <a:p>
                      <a:r>
                        <a:rPr lang="en-US" sz="1800" dirty="0" smtClean="0">
                          <a:latin typeface="Calibri" panose="020F0502020204030204" pitchFamily="34" charset="0"/>
                          <a:ea typeface="Calibri" panose="020F0502020204030204" pitchFamily="34" charset="0"/>
                          <a:cs typeface="Calibri" panose="020F0502020204030204" pitchFamily="34" charset="0"/>
                        </a:rPr>
                        <a:t>“J. Hussain,</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Vanlalruata</a:t>
                      </a:r>
                      <a:r>
                        <a:rPr lang="en-IN" sz="1800" dirty="0" smtClean="0">
                          <a:latin typeface="Calibri" panose="020F0502020204030204" pitchFamily="34" charset="0"/>
                          <a:ea typeface="Calibri" panose="020F0502020204030204" pitchFamily="34" charset="0"/>
                          <a:cs typeface="Calibri" panose="020F0502020204030204" pitchFamily="34" charset="0"/>
                        </a:rPr>
                        <a:t>”</a:t>
                      </a:r>
                      <a:r>
                        <a:rPr lang="en-US" sz="1800" dirty="0" smtClean="0">
                          <a:latin typeface="Calibri" panose="020F0502020204030204" pitchFamily="34" charset="0"/>
                          <a:ea typeface="Calibri" panose="020F0502020204030204" pitchFamily="34" charset="0"/>
                          <a:cs typeface="Calibri" panose="020F0502020204030204" pitchFamily="34" charset="0"/>
                        </a:rPr>
                        <a:t> Department of Mathematics and Computer Science Mizoram University Aizawl, India</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2018</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800" dirty="0" smtClean="0">
                          <a:latin typeface="Calibri" panose="020F0502020204030204" pitchFamily="34" charset="0"/>
                          <a:ea typeface="Calibri" panose="020F0502020204030204" pitchFamily="34" charset="0"/>
                          <a:cs typeface="Calibri" panose="020F0502020204030204" pitchFamily="34" charset="0"/>
                        </a:rPr>
                        <a:t>A Hybrid Approach Handwritten Character Recognition for Mizo using Artificial Neural Network </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800" dirty="0" smtClean="0">
                          <a:latin typeface="Calibri" panose="020F0502020204030204" pitchFamily="34" charset="0"/>
                          <a:ea typeface="Calibri" panose="020F0502020204030204" pitchFamily="34" charset="0"/>
                          <a:cs typeface="Calibri" panose="020F0502020204030204" pitchFamily="34" charset="0"/>
                        </a:rPr>
                        <a:t>BPNN (Back Propagation Neural Network), RBF (Radial Basis Function), RNN (Recurrent Neural Network and LVQ (Learning vector Quantization) </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18633145"/>
                  </a:ext>
                </a:extLst>
              </a:tr>
              <a:tr h="1395959">
                <a:tc>
                  <a:txBody>
                    <a:bodyPr/>
                    <a:lstStyle/>
                    <a:p>
                      <a:r>
                        <a:rPr lang="en-IN" dirty="0" err="1" smtClean="0">
                          <a:latin typeface="Calibri" panose="020F0502020204030204" pitchFamily="34" charset="0"/>
                          <a:ea typeface="Calibri" panose="020F0502020204030204" pitchFamily="34" charset="0"/>
                          <a:cs typeface="Calibri" panose="020F0502020204030204" pitchFamily="34" charset="0"/>
                        </a:rPr>
                        <a:t>Keerthi</a:t>
                      </a:r>
                      <a:r>
                        <a:rPr lang="en-IN" dirty="0" smtClean="0">
                          <a:latin typeface="Calibri" panose="020F0502020204030204" pitchFamily="34" charset="0"/>
                          <a:ea typeface="Calibri" panose="020F0502020204030204" pitchFamily="34" charset="0"/>
                          <a:cs typeface="Calibri" panose="020F0502020204030204" pitchFamily="34" charset="0"/>
                        </a:rPr>
                        <a:t> Prasad G, Vinay </a:t>
                      </a:r>
                      <a:r>
                        <a:rPr lang="en-IN" dirty="0" err="1" smtClean="0">
                          <a:latin typeface="Calibri" panose="020F0502020204030204" pitchFamily="34" charset="0"/>
                          <a:ea typeface="Calibri" panose="020F0502020204030204" pitchFamily="34" charset="0"/>
                          <a:cs typeface="Calibri" panose="020F0502020204030204" pitchFamily="34" charset="0"/>
                        </a:rPr>
                        <a:t>Hegde</a:t>
                      </a:r>
                      <a:r>
                        <a:rPr lang="en-IN" dirty="0" smtClean="0">
                          <a:latin typeface="Calibri" panose="020F0502020204030204" pitchFamily="34" charset="0"/>
                          <a:ea typeface="Calibri" panose="020F0502020204030204" pitchFamily="34" charset="0"/>
                          <a:cs typeface="Calibri" panose="020F0502020204030204" pitchFamily="34" charset="0"/>
                        </a:rPr>
                        <a:t> , Asha K, </a:t>
                      </a:r>
                      <a:r>
                        <a:rPr lang="en-IN" dirty="0" err="1" smtClean="0">
                          <a:latin typeface="Calibri" panose="020F0502020204030204" pitchFamily="34" charset="0"/>
                          <a:ea typeface="Calibri" panose="020F0502020204030204" pitchFamily="34" charset="0"/>
                          <a:cs typeface="Calibri" panose="020F0502020204030204" pitchFamily="34" charset="0"/>
                        </a:rPr>
                        <a:t>Krishnappa</a:t>
                      </a:r>
                      <a:r>
                        <a:rPr lang="en-IN" dirty="0" smtClean="0">
                          <a:latin typeface="Calibri" panose="020F0502020204030204" pitchFamily="34" charset="0"/>
                          <a:ea typeface="Calibri" panose="020F0502020204030204" pitchFamily="34" charset="0"/>
                          <a:cs typeface="Calibri" panose="020F0502020204030204" pitchFamily="34" charset="0"/>
                        </a:rPr>
                        <a:t> H K </a:t>
                      </a:r>
                      <a:r>
                        <a:rPr lang="en-US" dirty="0" smtClean="0">
                          <a:latin typeface="Calibri" panose="020F0502020204030204" pitchFamily="34" charset="0"/>
                          <a:ea typeface="Calibri" panose="020F0502020204030204" pitchFamily="34" charset="0"/>
                          <a:cs typeface="Calibri" panose="020F0502020204030204" pitchFamily="34" charset="0"/>
                        </a:rPr>
                        <a:t>Research Scholar VTU Dept. of ISE, GMIT </a:t>
                      </a:r>
                      <a:r>
                        <a:rPr lang="en-US" dirty="0" err="1" smtClean="0">
                          <a:latin typeface="Calibri" panose="020F0502020204030204" pitchFamily="34" charset="0"/>
                          <a:ea typeface="Calibri" panose="020F0502020204030204" pitchFamily="34" charset="0"/>
                          <a:cs typeface="Calibri" panose="020F0502020204030204" pitchFamily="34" charset="0"/>
                        </a:rPr>
                        <a:t>Davanagere</a:t>
                      </a:r>
                      <a:r>
                        <a:rPr lang="en-US" dirty="0" smtClean="0">
                          <a:latin typeface="Calibri" panose="020F0502020204030204" pitchFamily="34" charset="0"/>
                          <a:ea typeface="Calibri" panose="020F0502020204030204" pitchFamily="34" charset="0"/>
                          <a:cs typeface="Calibri" panose="020F0502020204030204" pitchFamily="34" charset="0"/>
                        </a:rPr>
                        <a:t>, INDIA</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2017</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Handwriting Recognition System for South Indian Languages – A Technical Review</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Principal Component Analysis (PCA) and Dynamic Time Wrapping (DTW)</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205458"/>
                  </a:ext>
                </a:extLst>
              </a:tr>
            </a:tbl>
          </a:graphicData>
        </a:graphic>
      </p:graphicFrame>
    </p:spTree>
    <p:extLst>
      <p:ext uri="{BB962C8B-B14F-4D97-AF65-F5344CB8AC3E}">
        <p14:creationId xmlns:p14="http://schemas.microsoft.com/office/powerpoint/2010/main" val="165381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Related Works</a:t>
            </a:r>
            <a:endParaRPr lang="en-IN"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089517"/>
              </p:ext>
            </p:extLst>
          </p:nvPr>
        </p:nvGraphicFramePr>
        <p:xfrm>
          <a:off x="766617" y="1874982"/>
          <a:ext cx="10389064" cy="4389120"/>
        </p:xfrm>
        <a:graphic>
          <a:graphicData uri="http://schemas.openxmlformats.org/drawingml/2006/table">
            <a:tbl>
              <a:tblPr firstRow="1" bandRow="1">
                <a:tableStyleId>{5C22544A-7EE6-4342-B048-85BDC9FD1C3A}</a:tableStyleId>
              </a:tblPr>
              <a:tblGrid>
                <a:gridCol w="2597266">
                  <a:extLst>
                    <a:ext uri="{9D8B030D-6E8A-4147-A177-3AD203B41FA5}">
                      <a16:colId xmlns:a16="http://schemas.microsoft.com/office/drawing/2014/main" val="3914534643"/>
                    </a:ext>
                  </a:extLst>
                </a:gridCol>
                <a:gridCol w="2597266">
                  <a:extLst>
                    <a:ext uri="{9D8B030D-6E8A-4147-A177-3AD203B41FA5}">
                      <a16:colId xmlns:a16="http://schemas.microsoft.com/office/drawing/2014/main" val="4285041564"/>
                    </a:ext>
                  </a:extLst>
                </a:gridCol>
                <a:gridCol w="2597266">
                  <a:extLst>
                    <a:ext uri="{9D8B030D-6E8A-4147-A177-3AD203B41FA5}">
                      <a16:colId xmlns:a16="http://schemas.microsoft.com/office/drawing/2014/main" val="3841460946"/>
                    </a:ext>
                  </a:extLst>
                </a:gridCol>
                <a:gridCol w="2597266">
                  <a:extLst>
                    <a:ext uri="{9D8B030D-6E8A-4147-A177-3AD203B41FA5}">
                      <a16:colId xmlns:a16="http://schemas.microsoft.com/office/drawing/2014/main" val="151106266"/>
                    </a:ext>
                  </a:extLst>
                </a:gridCol>
              </a:tblGrid>
              <a:tr h="521040">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Author</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 Year</a:t>
                      </a:r>
                      <a:r>
                        <a:rPr lang="en-IN" sz="1800" baseline="0" dirty="0" smtClean="0">
                          <a:latin typeface="Calibri" panose="020F0502020204030204" pitchFamily="34" charset="0"/>
                          <a:ea typeface="Calibri" panose="020F0502020204030204" pitchFamily="34" charset="0"/>
                          <a:cs typeface="Calibri" panose="020F0502020204030204" pitchFamily="34" charset="0"/>
                        </a:rPr>
                        <a:t> of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Name of the Journal</a:t>
                      </a:r>
                      <a:r>
                        <a:rPr lang="en-IN" sz="1800" baseline="0" dirty="0" smtClean="0">
                          <a:latin typeface="Calibri" panose="020F0502020204030204" pitchFamily="34" charset="0"/>
                          <a:ea typeface="Calibri" panose="020F0502020204030204" pitchFamily="34" charset="0"/>
                          <a:cs typeface="Calibri" panose="020F0502020204030204" pitchFamily="34" charset="0"/>
                        </a:rPr>
                        <a:t>/ Publication</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sz="1800" dirty="0" smtClean="0">
                          <a:latin typeface="Calibri" panose="020F0502020204030204" pitchFamily="34" charset="0"/>
                          <a:ea typeface="Calibri" panose="020F0502020204030204" pitchFamily="34" charset="0"/>
                          <a:cs typeface="Calibri" panose="020F0502020204030204" pitchFamily="34" charset="0"/>
                        </a:rPr>
                        <a:t>Abstract</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9727696"/>
                  </a:ext>
                </a:extLst>
              </a:tr>
              <a:tr h="1860855">
                <a:tc>
                  <a:txBody>
                    <a:bodyPr/>
                    <a:lstStyle/>
                    <a:p>
                      <a:r>
                        <a:rPr lang="en-IN" sz="1800" dirty="0" smtClean="0">
                          <a:latin typeface="Calibri" panose="020F0502020204030204" pitchFamily="34" charset="0"/>
                          <a:ea typeface="Calibri" panose="020F0502020204030204" pitchFamily="34" charset="0"/>
                          <a:cs typeface="Calibri" panose="020F0502020204030204" pitchFamily="34" charset="0"/>
                        </a:rPr>
                        <a:t>S M </a:t>
                      </a:r>
                      <a:r>
                        <a:rPr lang="en-IN" sz="1800" dirty="0" err="1" smtClean="0">
                          <a:latin typeface="Calibri" panose="020F0502020204030204" pitchFamily="34" charset="0"/>
                          <a:ea typeface="Calibri" panose="020F0502020204030204" pitchFamily="34" charset="0"/>
                          <a:cs typeface="Calibri" panose="020F0502020204030204" pitchFamily="34" charset="0"/>
                        </a:rPr>
                        <a:t>Shamim</a:t>
                      </a:r>
                      <a:r>
                        <a:rPr lang="en-IN" sz="1800" dirty="0" smtClean="0">
                          <a:latin typeface="Calibri" panose="020F0502020204030204" pitchFamily="34" charset="0"/>
                          <a:ea typeface="Calibri" panose="020F0502020204030204" pitchFamily="34" charset="0"/>
                          <a:cs typeface="Calibri" panose="020F0502020204030204" pitchFamily="34" charset="0"/>
                        </a:rPr>
                        <a:t>, Mohammad </a:t>
                      </a:r>
                      <a:r>
                        <a:rPr lang="en-IN" sz="1800" dirty="0" err="1" smtClean="0">
                          <a:latin typeface="Calibri" panose="020F0502020204030204" pitchFamily="34" charset="0"/>
                          <a:ea typeface="Calibri" panose="020F0502020204030204" pitchFamily="34" charset="0"/>
                          <a:cs typeface="Calibri" panose="020F0502020204030204" pitchFamily="34" charset="0"/>
                        </a:rPr>
                        <a:t>Badrul</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Alam</a:t>
                      </a:r>
                      <a:r>
                        <a:rPr lang="en-IN" sz="1800" dirty="0" smtClean="0">
                          <a:latin typeface="Calibri" panose="020F0502020204030204" pitchFamily="34" charset="0"/>
                          <a:ea typeface="Calibri" panose="020F0502020204030204" pitchFamily="34" charset="0"/>
                          <a:cs typeface="Calibri" panose="020F0502020204030204" pitchFamily="34" charset="0"/>
                        </a:rPr>
                        <a:t> Miah, </a:t>
                      </a:r>
                      <a:r>
                        <a:rPr lang="en-IN" sz="1800" dirty="0" err="1" smtClean="0">
                          <a:latin typeface="Calibri" panose="020F0502020204030204" pitchFamily="34" charset="0"/>
                          <a:ea typeface="Calibri" panose="020F0502020204030204" pitchFamily="34" charset="0"/>
                          <a:cs typeface="Calibri" panose="020F0502020204030204" pitchFamily="34" charset="0"/>
                        </a:rPr>
                        <a:t>Angona</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Sarker</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Masud</a:t>
                      </a:r>
                      <a:r>
                        <a:rPr lang="en-IN" sz="1800" dirty="0" smtClean="0">
                          <a:latin typeface="Calibri" panose="020F0502020204030204" pitchFamily="34" charset="0"/>
                          <a:ea typeface="Calibri" panose="020F0502020204030204" pitchFamily="34" charset="0"/>
                          <a:cs typeface="Calibri" panose="020F0502020204030204" pitchFamily="34" charset="0"/>
                        </a:rPr>
                        <a:t> Rana &amp; Abdullah Al </a:t>
                      </a:r>
                      <a:r>
                        <a:rPr lang="en-IN" sz="1800" dirty="0" err="1" smtClean="0">
                          <a:latin typeface="Calibri" panose="020F0502020204030204" pitchFamily="34" charset="0"/>
                          <a:ea typeface="Calibri" panose="020F0502020204030204" pitchFamily="34" charset="0"/>
                          <a:cs typeface="Calibri" panose="020F0502020204030204" pitchFamily="34" charset="0"/>
                        </a:rPr>
                        <a:t>Jobair</a:t>
                      </a:r>
                      <a:endParaRPr lang="en-IN" sz="1800" dirty="0" smtClean="0">
                        <a:latin typeface="Calibri" panose="020F0502020204030204" pitchFamily="34" charset="0"/>
                        <a:ea typeface="Calibri" panose="020F0502020204030204" pitchFamily="34" charset="0"/>
                        <a:cs typeface="Calibri" panose="020F0502020204030204" pitchFamily="34" charset="0"/>
                      </a:endParaRPr>
                    </a:p>
                    <a:p>
                      <a:r>
                        <a:rPr lang="en-IN" sz="1800" dirty="0" err="1" smtClean="0">
                          <a:latin typeface="Calibri" panose="020F0502020204030204" pitchFamily="34" charset="0"/>
                          <a:ea typeface="Calibri" panose="020F0502020204030204" pitchFamily="34" charset="0"/>
                          <a:cs typeface="Calibri" panose="020F0502020204030204" pitchFamily="34" charset="0"/>
                        </a:rPr>
                        <a:t>Mawlana</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IN" sz="1800" dirty="0" err="1" smtClean="0">
                          <a:latin typeface="Calibri" panose="020F0502020204030204" pitchFamily="34" charset="0"/>
                          <a:ea typeface="Calibri" panose="020F0502020204030204" pitchFamily="34" charset="0"/>
                          <a:cs typeface="Calibri" panose="020F0502020204030204" pitchFamily="34" charset="0"/>
                        </a:rPr>
                        <a:t>Bhashani</a:t>
                      </a:r>
                      <a:r>
                        <a:rPr lang="en-IN" sz="1800" dirty="0" smtClean="0">
                          <a:latin typeface="Calibri" panose="020F0502020204030204" pitchFamily="34" charset="0"/>
                          <a:ea typeface="Calibri" panose="020F0502020204030204" pitchFamily="34" charset="0"/>
                          <a:cs typeface="Calibri" panose="020F0502020204030204" pitchFamily="34" charset="0"/>
                        </a:rPr>
                        <a:t> Science and Technology University</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ea typeface="Calibri" panose="020F0502020204030204" pitchFamily="34" charset="0"/>
                          <a:cs typeface="Calibri" panose="020F0502020204030204" pitchFamily="34" charset="0"/>
                        </a:rPr>
                        <a:t>2018</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ea typeface="Calibri" panose="020F0502020204030204" pitchFamily="34" charset="0"/>
                          <a:cs typeface="Calibri" panose="020F0502020204030204" pitchFamily="34" charset="0"/>
                        </a:rPr>
                        <a:t>Handwritten Digit Recognition using Machine Learning Algorithms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Support </a:t>
                      </a:r>
                    </a:p>
                    <a:p>
                      <a:r>
                        <a:rPr lang="en-US" dirty="0" smtClean="0">
                          <a:latin typeface="Calibri" panose="020F0502020204030204" pitchFamily="34" charset="0"/>
                          <a:ea typeface="Calibri" panose="020F0502020204030204" pitchFamily="34" charset="0"/>
                          <a:cs typeface="Calibri" panose="020F0502020204030204" pitchFamily="34" charset="0"/>
                        </a:rPr>
                        <a:t>Vector Machine, Naïve Bayes, Bayes Net, Random Forest</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18633145"/>
                  </a:ext>
                </a:extLst>
              </a:tr>
              <a:tr h="1414250">
                <a:tc>
                  <a:txBody>
                    <a:bodyPr/>
                    <a:lstStyle/>
                    <a:p>
                      <a:r>
                        <a:rPr lang="en-IN" dirty="0" err="1" smtClean="0">
                          <a:latin typeface="Calibri" panose="020F0502020204030204" pitchFamily="34" charset="0"/>
                          <a:ea typeface="Calibri" panose="020F0502020204030204" pitchFamily="34" charset="0"/>
                          <a:cs typeface="Calibri" panose="020F0502020204030204" pitchFamily="34" charset="0"/>
                        </a:rPr>
                        <a:t>Dewi</a:t>
                      </a:r>
                      <a:r>
                        <a:rPr lang="en-IN" dirty="0" smtClean="0">
                          <a:latin typeface="Calibri" panose="020F0502020204030204" pitchFamily="34" charset="0"/>
                          <a:ea typeface="Calibri" panose="020F0502020204030204" pitchFamily="34" charset="0"/>
                          <a:cs typeface="Calibri" panose="020F0502020204030204" pitchFamily="34" charset="0"/>
                        </a:rPr>
                        <a:t> </a:t>
                      </a:r>
                      <a:r>
                        <a:rPr lang="en-IN" dirty="0" err="1" smtClean="0">
                          <a:latin typeface="Calibri" panose="020F0502020204030204" pitchFamily="34" charset="0"/>
                          <a:ea typeface="Calibri" panose="020F0502020204030204" pitchFamily="34" charset="0"/>
                          <a:cs typeface="Calibri" panose="020F0502020204030204" pitchFamily="34" charset="0"/>
                        </a:rPr>
                        <a:t>Suryani</a:t>
                      </a:r>
                      <a:r>
                        <a:rPr lang="en-IN" dirty="0" smtClean="0">
                          <a:latin typeface="Calibri" panose="020F0502020204030204" pitchFamily="34" charset="0"/>
                          <a:ea typeface="Calibri" panose="020F0502020204030204" pitchFamily="34" charset="0"/>
                          <a:cs typeface="Calibri" panose="020F0502020204030204" pitchFamily="34" charset="0"/>
                        </a:rPr>
                        <a:t>, Patrick </a:t>
                      </a:r>
                      <a:r>
                        <a:rPr lang="en-IN" dirty="0" err="1" smtClean="0">
                          <a:latin typeface="Calibri" panose="020F0502020204030204" pitchFamily="34" charset="0"/>
                          <a:ea typeface="Calibri" panose="020F0502020204030204" pitchFamily="34" charset="0"/>
                          <a:cs typeface="Calibri" panose="020F0502020204030204" pitchFamily="34" charset="0"/>
                        </a:rPr>
                        <a:t>Doetsch</a:t>
                      </a:r>
                      <a:r>
                        <a:rPr lang="en-IN" dirty="0" smtClean="0">
                          <a:latin typeface="Calibri" panose="020F0502020204030204" pitchFamily="34" charset="0"/>
                          <a:ea typeface="Calibri" panose="020F0502020204030204" pitchFamily="34" charset="0"/>
                          <a:cs typeface="Calibri" panose="020F0502020204030204" pitchFamily="34" charset="0"/>
                        </a:rPr>
                        <a:t> and Hermann Ney</a:t>
                      </a:r>
                      <a:r>
                        <a:rPr lang="en-IN" baseline="0" dirty="0" smtClean="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Human Language Technology and Pattern Recognition, Computer Science Department</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ea typeface="Calibri" panose="020F0502020204030204" pitchFamily="34" charset="0"/>
                          <a:cs typeface="Calibri" panose="020F0502020204030204" pitchFamily="34" charset="0"/>
                        </a:rPr>
                        <a:t>2016</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On the Benefits of Convolutional Neural Network Combinations in Offline</a:t>
                      </a:r>
                    </a:p>
                    <a:p>
                      <a:r>
                        <a:rPr lang="en-US" dirty="0" smtClean="0">
                          <a:latin typeface="Calibri" panose="020F0502020204030204" pitchFamily="34" charset="0"/>
                          <a:ea typeface="Calibri" panose="020F0502020204030204" pitchFamily="34" charset="0"/>
                          <a:cs typeface="Calibri" panose="020F0502020204030204" pitchFamily="34" charset="0"/>
                        </a:rPr>
                        <a:t>Handwriting Recognition</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Convolutional</a:t>
                      </a:r>
                    </a:p>
                    <a:p>
                      <a:r>
                        <a:rPr lang="en-US" dirty="0" smtClean="0">
                          <a:latin typeface="Calibri" panose="020F0502020204030204" pitchFamily="34" charset="0"/>
                          <a:ea typeface="Calibri" panose="020F0502020204030204" pitchFamily="34" charset="0"/>
                          <a:cs typeface="Calibri" panose="020F0502020204030204" pitchFamily="34" charset="0"/>
                        </a:rPr>
                        <a:t>Neural Networks (CNN) and Long Short-Term Memory (LSTM)</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205458"/>
                  </a:ext>
                </a:extLst>
              </a:tr>
            </a:tbl>
          </a:graphicData>
        </a:graphic>
      </p:graphicFrame>
    </p:spTree>
    <p:extLst>
      <p:ext uri="{BB962C8B-B14F-4D97-AF65-F5344CB8AC3E}">
        <p14:creationId xmlns:p14="http://schemas.microsoft.com/office/powerpoint/2010/main" val="141727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Existing Model</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p:txBody>
          <a:bodyPr>
            <a:normAutofit/>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For recognition of words, analytic and holistic methodologies are applied. Ridgelet transform is used to implement feature extraction. </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The classifier is based on SVM .Support vector classifiers can be used to recognise isolated handwritten digits that have been optically scanned, support in information retrieval, and then categorise data using labels. </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This model works on Arabic handwritten recognition</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In terms of recognition, the output is said to be 84% efficient.</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5884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Existing Model</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With the aim of improving the performance of handwritten digit recognition, The variants of a convolutional neural network was evaluted to avoid complex pre-processing, costly feature extraction and a complex ensemble approach of a traditional recognition system. </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Through extensive evaluation using a MNIST dataset, the present work suggests the role of various hyper-parameters. The fine tuning of hyper-parameters is verified which is essential in improving the performance of CNN architecture.</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 The recognition rate of 89.9% with the Adam optimizer for the MNIST database, which is better than all previously reported results. The effect of increasing the number of convolutional layers in CNN architecture on the performance of handwritten digit recognition is clearly presented through the experiments</a:t>
            </a:r>
            <a:r>
              <a:rPr lang="en-US" dirty="0"/>
              <a:t>.</a:t>
            </a:r>
            <a:endParaRPr lang="en-IN" dirty="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7872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9DCB-C4A1-FCD4-5D1D-7AE934C0E73F}"/>
              </a:ext>
            </a:extLst>
          </p:cNvPr>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Limitation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208F93-8BE5-A7A7-33A2-AC282355B155}"/>
              </a:ext>
            </a:extLst>
          </p:cNvPr>
          <p:cNvSpPr>
            <a:spLocks noGrp="1"/>
          </p:cNvSpPr>
          <p:nvPr>
            <p:ph idx="1"/>
          </p:nvPr>
        </p:nvSpPr>
        <p:spPr>
          <a:xfrm>
            <a:off x="1097280" y="2108201"/>
            <a:ext cx="10058400" cy="3716527"/>
          </a:xfrm>
        </p:spPr>
        <p:txBody>
          <a:bodyPr>
            <a:normAutofit lnSpcReduction="10000"/>
          </a:bodyPr>
          <a:lstStyle/>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Decision Trees</a:t>
            </a:r>
            <a:r>
              <a:rPr lang="en-IN" dirty="0" smtClean="0">
                <a:latin typeface="Calibri" panose="020F0502020204030204" pitchFamily="34" charset="0"/>
                <a:cs typeface="Calibri" panose="020F0502020204030204" pitchFamily="34" charset="0"/>
              </a:rPr>
              <a:t>: When the tree gets complicated, decision trees are more susceptible to overfitting. They could be susceptible to slight adjustments in the input data, which might result in alternative tree architectures and forecasts.</a:t>
            </a:r>
          </a:p>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Random Forest</a:t>
            </a:r>
            <a:r>
              <a:rPr lang="en-IN" dirty="0" smtClean="0">
                <a:latin typeface="Calibri" panose="020F0502020204030204" pitchFamily="34" charset="0"/>
                <a:cs typeface="Calibri" panose="020F0502020204030204" pitchFamily="34" charset="0"/>
              </a:rPr>
              <a:t>: When the number of trees is too large it can experience the overfitting problems as decision trees. They might also be memory- and computationally-heavy and expensive.</a:t>
            </a:r>
          </a:p>
          <a:p>
            <a:pPr>
              <a:buFont typeface="Wingdings" panose="05000000000000000000" pitchFamily="2" charset="2"/>
              <a:buChar char="v"/>
            </a:pPr>
            <a:r>
              <a:rPr lang="en-IN" u="sng" dirty="0" smtClean="0">
                <a:latin typeface="Calibri" panose="020F0502020204030204" pitchFamily="34" charset="0"/>
                <a:cs typeface="Calibri" panose="020F0502020204030204" pitchFamily="34" charset="0"/>
              </a:rPr>
              <a:t>Support Vector Machine (SVM): </a:t>
            </a:r>
            <a:r>
              <a:rPr lang="en-IN" dirty="0" smtClean="0">
                <a:latin typeface="Calibri" panose="020F0502020204030204" pitchFamily="34" charset="0"/>
                <a:cs typeface="Calibri" panose="020F0502020204030204" pitchFamily="34" charset="0"/>
              </a:rPr>
              <a:t>SVMs work well for binary classification issues, but they may struggle when there are several classes or overlapping classes. With huge datasets, SVM requires a lot of processing time and resources. It is sensitive to the kernel function's parameters and selection.</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IN" dirty="0" smtClean="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249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infopath/2007/PartnerControls"/>
    <ds:schemaRef ds:uri="http://schemas.openxmlformats.org/package/2006/metadata/core-properties"/>
    <ds:schemaRef ds:uri="http://purl.org/dc/elements/1.1/"/>
    <ds:schemaRef ds:uri="http://purl.org/dc/terms/"/>
    <ds:schemaRef ds:uri="http://www.w3.org/XML/1998/namespace"/>
    <ds:schemaRef ds:uri="http://schemas.microsoft.com/office/2006/documentManagement/types"/>
    <ds:schemaRef ds:uri="71af3243-3dd4-4a8d-8c0d-dd76da1f02a5"/>
    <ds:schemaRef ds:uri="16c05727-aa75-4e4a-9b5f-8a80a116589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{AB8936E4-1EF5-45B7-88C8-A4486549406D}tf11437505_win32</Template>
  <TotalTime>672</TotalTime>
  <Words>1798</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Bell MT</vt:lpstr>
      <vt:lpstr>Calibri</vt:lpstr>
      <vt:lpstr>Georgia Pro Cond Light</vt:lpstr>
      <vt:lpstr>Speak Pro</vt:lpstr>
      <vt:lpstr>Times New Roman</vt:lpstr>
      <vt:lpstr>Wingdings</vt:lpstr>
      <vt:lpstr>RetrospectVTI</vt:lpstr>
      <vt:lpstr>PowerPoint Presentation</vt:lpstr>
      <vt:lpstr>ABSTRACT </vt:lpstr>
      <vt:lpstr>INTRODUTION</vt:lpstr>
      <vt:lpstr>Related Works</vt:lpstr>
      <vt:lpstr>Related Works</vt:lpstr>
      <vt:lpstr>Related Works</vt:lpstr>
      <vt:lpstr>Existing Model</vt:lpstr>
      <vt:lpstr>Existing Model</vt:lpstr>
      <vt:lpstr>Limitation</vt:lpstr>
      <vt:lpstr>Limitation</vt:lpstr>
      <vt:lpstr>Proposed System</vt:lpstr>
      <vt:lpstr>Proposed System</vt:lpstr>
      <vt:lpstr>Proposed System</vt:lpstr>
      <vt:lpstr>Proposed System</vt:lpstr>
      <vt:lpstr>Modules</vt:lpstr>
      <vt:lpstr> Model Configuration</vt:lpstr>
      <vt:lpstr>Model creation</vt:lpstr>
      <vt:lpstr>Training Model </vt:lpstr>
      <vt:lpstr>PowerPoint Presentation</vt:lpstr>
      <vt:lpstr>Output Screen of Training Model</vt:lpstr>
      <vt:lpstr>PowerPoint Presentation</vt:lpstr>
      <vt:lpstr>Conclusion</vt:lpstr>
      <vt:lpstr>Reference</vt:lpstr>
      <vt:lpstr>Reference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Nandhini V</dc:creator>
  <cp:lastModifiedBy>NANDHINI</cp:lastModifiedBy>
  <cp:revision>51</cp:revision>
  <dcterms:created xsi:type="dcterms:W3CDTF">2022-06-17T16:19:42Z</dcterms:created>
  <dcterms:modified xsi:type="dcterms:W3CDTF">2023-03-31T16:21:07Z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