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Kala" initials="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ommentAuthors" Target="commentAuthor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30-09-2024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0" name="Slide Image Placeholder 1"/>
          <p:cNvSpPr>
            <a:spLocks noChangeAspect="1" noRot="1" noGrp="1"/>
          </p:cNvSpPr>
          <p:nvPr>
            <p:ph type="sldImg"/>
          </p:nvPr>
        </p:nvSpPr>
        <p:spPr/>
      </p:sp>
      <p:sp>
        <p:nvSpPr>
          <p:cNvPr id="1048651" name="Notes Placeholder 2"/>
          <p:cNvSpPr>
            <a:spLocks noGrp="1"/>
          </p:cNvSpPr>
          <p:nvPr>
            <p:ph type="body" idx="1"/>
          </p:nvPr>
        </p:nvSpPr>
        <p:spPr/>
        <p:txBody>
          <a:bodyPr/>
          <a:p>
            <a:r>
              <a:rPr dirty="0" lang="en-US"/>
              <a:t>Employee</a:t>
            </a:r>
          </a:p>
          <a:p>
            <a:endParaRPr dirty="0" lang="en-US"/>
          </a:p>
          <a:p>
            <a:endParaRPr dirty="0" lang="en-US"/>
          </a:p>
        </p:txBody>
      </p:sp>
      <p:sp>
        <p:nvSpPr>
          <p:cNvPr id="1048652"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2781299" y="1190624"/>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6805615" y="1271587"/>
            <a:ext cx="2063543" cy="1780542"/>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1385886" y="5229225"/>
            <a:ext cx="1515357" cy="1296029"/>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148589" y="189068"/>
            <a:ext cx="12941785"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02777" y="3043554"/>
            <a:ext cx="9127325" cy="1932940"/>
          </a:xfrm>
          <a:prstGeom prst="rect"/>
          <a:noFill/>
        </p:spPr>
        <p:txBody>
          <a:bodyPr rtlCol="0" wrap="square">
            <a:spAutoFit/>
          </a:bodyPr>
          <a:p>
            <a:r>
              <a:rPr dirty="0" sz="2400" lang="en-US"/>
              <a:t>STUDENT NAME</a:t>
            </a:r>
            <a:r>
              <a:rPr altLang="en-IN" dirty="0" sz="2400" lang="en-US"/>
              <a:t> </a:t>
            </a:r>
            <a:r>
              <a:rPr dirty="0" sz="2400" lang="en-US"/>
              <a:t>: </a:t>
            </a:r>
            <a:r>
              <a:rPr dirty="0" sz="2400" lang="en-US" err="1"/>
              <a:t>V</a:t>
            </a:r>
            <a:r>
              <a:rPr altLang="en-IN" dirty="0" sz="2400" lang="en-US" err="1"/>
              <a:t>ENKADAKUMAR</a:t>
            </a:r>
            <a:r>
              <a:rPr altLang="en-IN" dirty="0" sz="2400" lang="en-US" err="1"/>
              <a:t>.</a:t>
            </a:r>
            <a:r>
              <a:rPr altLang="en-IN" dirty="0" sz="2400" lang="en-US" err="1"/>
              <a:t>R</a:t>
            </a:r>
            <a:endParaRPr dirty="0" sz="2400" lang="en-US"/>
          </a:p>
          <a:p>
            <a:r>
              <a:rPr dirty="0" sz="2400" lang="en-US"/>
              <a:t>REGISTER NO     </a:t>
            </a:r>
            <a:r>
              <a:rPr altLang="en-IN" dirty="0" sz="2400" lang="en-US"/>
              <a:t> </a:t>
            </a:r>
            <a:r>
              <a:rPr dirty="0" sz="2400" lang="en-US"/>
              <a:t>:122200616  (asunm131122200616)</a:t>
            </a:r>
            <a:endParaRPr altLang="en-US" lang="zh-CN"/>
          </a:p>
          <a:p>
            <a:r>
              <a:rPr dirty="0" sz="2400" lang="en-US"/>
              <a:t>DEPARTMENT  </a:t>
            </a:r>
            <a:r>
              <a:rPr altLang="en-IN" dirty="0" sz="2400" lang="en-US"/>
              <a:t> </a:t>
            </a:r>
            <a:r>
              <a:rPr altLang="en-IN" dirty="0" sz="2400" lang="en-US"/>
              <a:t> </a:t>
            </a:r>
            <a:r>
              <a:rPr altLang="en-IN" dirty="0" sz="2400" lang="en-US"/>
              <a:t> </a:t>
            </a:r>
            <a:r>
              <a:rPr dirty="0" sz="2400" lang="en-US"/>
              <a:t> :</a:t>
            </a:r>
            <a:r>
              <a:rPr altLang="en-IN" dirty="0" sz="2400" lang="en-US"/>
              <a:t> </a:t>
            </a:r>
            <a:r>
              <a:rPr dirty="0" sz="2400" lang="en-US"/>
              <a:t>B.com (Corporate Secretaryship)</a:t>
            </a:r>
            <a:endParaRPr altLang="en-US" lang="zh-CN"/>
          </a:p>
          <a:p>
            <a:r>
              <a:rPr dirty="0" sz="2400" lang="en-US"/>
              <a:t>COLLEGE             :</a:t>
            </a:r>
            <a:r>
              <a:rPr altLang="en-IN" dirty="0" sz="2400" lang="en-US"/>
              <a:t> </a:t>
            </a:r>
            <a:r>
              <a:rPr dirty="0" sz="2400" lang="en-US" err="1"/>
              <a:t>St.Joseph</a:t>
            </a:r>
            <a:r>
              <a:rPr dirty="0" sz="2400" lang="en-US"/>
              <a:t> ( Arts And </a:t>
            </a:r>
            <a:r>
              <a:rPr altLang="en-IN" dirty="0" sz="2400" lang="en-US"/>
              <a:t>Science </a:t>
            </a:r>
            <a:r>
              <a:rPr altLang="en-IN" dirty="0" sz="2400" lang="en-US"/>
              <a:t>)</a:t>
            </a:r>
            <a:r>
              <a:rPr dirty="0" sz="2400" lang="en-US"/>
              <a:t>Collage </a:t>
            </a:r>
            <a:r>
              <a:rPr dirty="0" sz="2400" lang="en-US" err="1"/>
              <a:t>Kovur</a:t>
            </a:r>
            <a:r>
              <a:rPr dirty="0" sz="2400" lang="en-US"/>
              <a:t>.</a:t>
            </a:r>
            <a:endParaRPr altLang="en-US" lang="zh-CN"/>
          </a:p>
          <a:p>
            <a:r>
              <a:rPr dirty="0" sz="2400" lang="en-US"/>
              <a:t>           </a:t>
            </a:r>
            <a:endParaRPr dirty="0" sz="2400" lang="en-IN"/>
          </a:p>
        </p:txBody>
      </p:sp>
      <p:sp>
        <p:nvSpPr>
          <p:cNvPr id="1048708" name=""/>
          <p:cNvSpPr/>
          <p:nvPr/>
        </p:nvSpPr>
        <p:spPr>
          <a:xfrm>
            <a:off x="6200270" y="5454418"/>
            <a:ext cx="1210689" cy="1210688"/>
          </a:xfrm>
          <a:prstGeom prst="ellipse"/>
          <a:solidFill>
            <a:srgbClr val="02A5E3"/>
          </a:solidFill>
          <a:ln w="25400">
            <a:solidFill>
              <a:srgbClr val="02A5E3"/>
            </a:solidFill>
          </a:ln>
        </p:spPr>
        <p:txBody>
          <a:bodyPr anchor="ctr"/>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6" name="object 5"/>
          <p:cNvSpPr/>
          <p:nvPr/>
        </p:nvSpPr>
        <p:spPr>
          <a:xfrm>
            <a:off x="936984" y="5063918"/>
            <a:ext cx="806090" cy="806090"/>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2431261" y="291147"/>
            <a:ext cx="4903463" cy="749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flipH="0">
            <a:off x="6601878" y="-3586660"/>
            <a:ext cx="2662604" cy="178217823"/>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TextBox 1"/>
          <p:cNvSpPr txBox="1"/>
          <p:nvPr/>
        </p:nvSpPr>
        <p:spPr>
          <a:xfrm>
            <a:off x="2431260" y="1041081"/>
            <a:ext cx="4417122" cy="6063198"/>
          </a:xfrm>
          <a:prstGeom prst="rect"/>
          <a:noFill/>
        </p:spPr>
        <p:txBody>
          <a:bodyPr rtlCol="0" wrap="square">
            <a:spAutoFit/>
          </a:bodyPr>
          <a:p>
            <a:r>
              <a:rPr b="1" dirty="0" sz="2800" lang="en-US"/>
              <a:t>Data Collection</a:t>
            </a:r>
          </a:p>
          <a:p>
            <a:pPr indent="-457200" marL="457200">
              <a:buFont typeface="+mj-lt"/>
              <a:buAutoNum type="arabicPeriod"/>
            </a:pPr>
            <a:r>
              <a:rPr dirty="0" sz="2400" lang="en-US"/>
              <a:t>Excel Formatting</a:t>
            </a:r>
          </a:p>
          <a:p>
            <a:pPr indent="-457200" marL="457200">
              <a:buFont typeface="+mj-lt"/>
              <a:buAutoNum type="arabicPeriod"/>
            </a:pPr>
            <a:r>
              <a:rPr dirty="0" sz="2400" lang="en-US"/>
              <a:t>Chart</a:t>
            </a:r>
          </a:p>
          <a:p>
            <a:pPr indent="-457200" marL="457200">
              <a:buFont typeface="+mj-lt"/>
              <a:buAutoNum type="arabicPeriod"/>
            </a:pPr>
            <a:r>
              <a:rPr dirty="0" sz="2400" lang="en-US"/>
              <a:t>Pie Chart</a:t>
            </a:r>
          </a:p>
          <a:p>
            <a:pPr indent="-457200" marL="457200">
              <a:buFont typeface="+mj-lt"/>
              <a:buAutoNum type="arabicPeriod"/>
            </a:pPr>
            <a:endParaRPr dirty="0" sz="2400" lang="en-US"/>
          </a:p>
          <a:p>
            <a:r>
              <a:rPr b="1" dirty="0" sz="2400" lang="en-US"/>
              <a:t>Feature Collections</a:t>
            </a:r>
          </a:p>
          <a:p>
            <a:pPr indent="-457200" marL="457200">
              <a:buFont typeface="+mj-lt"/>
              <a:buAutoNum type="arabicPeriod"/>
            </a:pPr>
            <a:r>
              <a:rPr dirty="0" sz="2400" lang="en-US"/>
              <a:t>Google Logo</a:t>
            </a:r>
          </a:p>
          <a:p>
            <a:pPr indent="-457200" marL="457200">
              <a:buFont typeface="+mj-lt"/>
              <a:buAutoNum type="arabicPeriod"/>
            </a:pPr>
            <a:r>
              <a:rPr dirty="0" sz="2400" lang="en-US"/>
              <a:t>Data Bar</a:t>
            </a:r>
          </a:p>
          <a:p>
            <a:endParaRPr dirty="0" sz="2400" lang="en-US"/>
          </a:p>
          <a:p>
            <a:r>
              <a:rPr b="1" dirty="0" sz="2400" lang="en-US"/>
              <a:t>Performance Level</a:t>
            </a:r>
          </a:p>
          <a:p>
            <a:pPr indent="-457200" marL="457200">
              <a:buAutoNum type="arabicPeriod"/>
            </a:pPr>
            <a:r>
              <a:rPr dirty="0" sz="2400" lang="en-US"/>
              <a:t>Accuracy Percentage</a:t>
            </a:r>
          </a:p>
          <a:p>
            <a:pPr indent="-457200" marL="457200">
              <a:buAutoNum type="arabicPeriod"/>
            </a:pPr>
            <a:r>
              <a:rPr dirty="0" sz="2400" lang="en-US"/>
              <a:t>Algorithm</a:t>
            </a:r>
          </a:p>
          <a:p>
            <a:pPr indent="-457200" marL="457200">
              <a:buAutoNum type="arabicPeriod"/>
            </a:pPr>
            <a:r>
              <a:rPr dirty="0" sz="2400" lang="en-US"/>
              <a:t>Excel</a:t>
            </a:r>
          </a:p>
          <a:p>
            <a:pPr indent="-457200" marL="457200">
              <a:buAutoNum type="arabicPeriod"/>
            </a:pPr>
            <a:endParaRPr dirty="0" sz="2400" lang="en-US"/>
          </a:p>
          <a:p>
            <a:endParaRPr dirty="0" sz="2400" lang="en-US"/>
          </a:p>
          <a:p>
            <a:endParaRPr dirty="0" sz="24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1" name="Picture 20"/>
          <p:cNvPicPr>
            <a:picLocks noChangeAspect="1"/>
          </p:cNvPicPr>
          <p:nvPr/>
        </p:nvPicPr>
        <p:blipFill>
          <a:blip xmlns:r="http://schemas.openxmlformats.org/officeDocument/2006/relationships" r:embed="rId2"/>
          <a:stretch>
            <a:fillRect/>
          </a:stretch>
        </p:blipFill>
        <p:spPr>
          <a:xfrm>
            <a:off x="755331" y="1066484"/>
            <a:ext cx="7207567" cy="471994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6"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7" name="TextBox 5"/>
          <p:cNvSpPr txBox="1"/>
          <p:nvPr/>
        </p:nvSpPr>
        <p:spPr>
          <a:xfrm>
            <a:off x="1295400" y="1219200"/>
            <a:ext cx="7772400" cy="4828540"/>
          </a:xfrm>
          <a:prstGeom prst="rect"/>
          <a:noFill/>
        </p:spPr>
        <p:txBody>
          <a:bodyPr rtlCol="0" wrap="square">
            <a:spAutoFit/>
          </a:bodyPr>
          <a:p>
            <a:r>
              <a:rPr b="1" dirty="0" sz="2400" lang="en-US"/>
              <a:t>The conclusion Is About</a:t>
            </a:r>
          </a:p>
          <a:p>
            <a:endParaRPr b="1" dirty="0" lang="en-US"/>
          </a:p>
          <a:p>
            <a:pPr algn="just"/>
            <a:r>
              <a:rPr b="1" dirty="0" lang="en-US"/>
              <a:t> </a:t>
            </a:r>
            <a:r>
              <a:rPr dirty="0" sz="3200" lang="en-US"/>
              <a:t>Employees Salary, Leave, Production Achievement ,Quality Percentage They Have taken Monthly to Monthly Report It Was An Use full Of Increment, Bonus Promotion These Are The Reason Are Used An Monthly to Monthly Report.</a:t>
            </a:r>
            <a:endParaRPr dirty="0" sz="1800" lang="en-US"/>
          </a:p>
          <a:p>
            <a:endParaRPr b="1" dirty="0" lang="en-US"/>
          </a:p>
          <a:p>
            <a:endParaRPr dirty="0" lang="en-US"/>
          </a:p>
          <a:p>
            <a:endParaRPr dirty="0" lang="en-US"/>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288778"/>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1519237" y="4952999"/>
            <a:ext cx="695831" cy="695831"/>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8108731" y="505776"/>
            <a:ext cx="848816" cy="874537"/>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8018242" y="5648829"/>
            <a:ext cx="529744" cy="529743"/>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739775" y="2091778"/>
            <a:ext cx="8593228" cy="769441"/>
          </a:xfrm>
          <a:prstGeom prst="rect"/>
          <a:noFill/>
        </p:spPr>
        <p:txBody>
          <a:bodyPr rtlCol="0" wrap="square">
            <a:spAutoFit/>
          </a:bodyPr>
          <a:p>
            <a:r>
              <a:rPr b="1" dirty="0" sz="4400" lang="en-US">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dirty="0" sz="2800" lang="en-IN">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200497"/>
            <a:ext cx="7534877" cy="702992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3487459" y="434657"/>
            <a:ext cx="3553810" cy="749935"/>
          </a:xfrm>
          <a:prstGeom prst="rect"/>
        </p:spPr>
        <p:txBody>
          <a:bodyPr bIns="0" lIns="0" rIns="0" rtlCol="0" tIns="13335" vert="horz" wrap="square">
            <a:spAutoFit/>
          </a:bodyPr>
          <a:p>
            <a:pPr marL="12700">
              <a:lnSpc>
                <a:spcPct val="100000"/>
              </a:lnSpc>
              <a:spcBef>
                <a:spcPts val="105"/>
              </a:spcBef>
            </a:pPr>
            <a:r>
              <a:rPr dirty="0" spc="25">
                <a:highlight>
                  <a:srgbClr val="FF0000"/>
                </a:highlight>
              </a:rPr>
              <a:t>A</a:t>
            </a:r>
            <a:r>
              <a:rPr dirty="0" spc="-5">
                <a:highlight>
                  <a:srgbClr val="FF0000"/>
                </a:highlight>
              </a:rPr>
              <a:t>G</a:t>
            </a:r>
            <a:r>
              <a:rPr dirty="0" spc="-35">
                <a:highlight>
                  <a:srgbClr val="FF0000"/>
                </a:highlight>
              </a:rPr>
              <a:t>E</a:t>
            </a:r>
            <a:r>
              <a:rPr dirty="0" spc="15">
                <a:highlight>
                  <a:srgbClr val="FF0000"/>
                </a:highlight>
              </a:rPr>
              <a:t>N</a:t>
            </a:r>
            <a:r>
              <a:rPr dirty="0">
                <a:highlight>
                  <a:srgbClr val="FF0000"/>
                </a:highlight>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3338512" y="1039727"/>
            <a:ext cx="5029200" cy="4841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5908963" y="296139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1232996" y="457400"/>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highlight>
                  <a:srgbClr val="808080"/>
                </a:highlight>
              </a:rPr>
              <a:t>P</a:t>
            </a:r>
            <a:r>
              <a:rPr dirty="0" sz="4250" spc="15">
                <a:highlight>
                  <a:srgbClr val="808080"/>
                </a:highlight>
              </a:rPr>
              <a:t>ROB</a:t>
            </a:r>
            <a:r>
              <a:rPr dirty="0" sz="4250" spc="55">
                <a:highlight>
                  <a:srgbClr val="808080"/>
                </a:highlight>
              </a:rPr>
              <a:t>L</a:t>
            </a:r>
            <a:r>
              <a:rPr dirty="0" sz="4250" spc="-20">
                <a:highlight>
                  <a:srgbClr val="808080"/>
                </a:highlight>
              </a:rPr>
              <a:t>E</a:t>
            </a:r>
            <a:r>
              <a:rPr dirty="0" sz="4250" spc="20">
                <a:highlight>
                  <a:srgbClr val="808080"/>
                </a:highlight>
              </a:rPr>
              <a:t>M</a:t>
            </a:r>
            <a:r>
              <a:rPr dirty="0" sz="4250">
                <a:highlight>
                  <a:srgbClr val="808080"/>
                </a:highlight>
              </a:rPr>
              <a:t>	</a:t>
            </a:r>
            <a:r>
              <a:rPr dirty="0" sz="4250" spc="10">
                <a:highlight>
                  <a:srgbClr val="808080"/>
                </a:highlight>
              </a:rPr>
              <a:t>S</a:t>
            </a:r>
            <a:r>
              <a:rPr dirty="0" sz="4250" spc="-370">
                <a:highlight>
                  <a:srgbClr val="808080"/>
                </a:highlight>
              </a:rPr>
              <a:t>T</a:t>
            </a:r>
            <a:r>
              <a:rPr dirty="0" sz="4250" spc="-375">
                <a:highlight>
                  <a:srgbClr val="808080"/>
                </a:highlight>
              </a:rPr>
              <a:t>A</a:t>
            </a:r>
            <a:r>
              <a:rPr dirty="0" sz="4250" spc="15">
                <a:highlight>
                  <a:srgbClr val="808080"/>
                </a:highlight>
              </a:rPr>
              <a:t>T</a:t>
            </a:r>
            <a:r>
              <a:rPr dirty="0" sz="4250" spc="-10">
                <a:highlight>
                  <a:srgbClr val="808080"/>
                </a:highlight>
              </a:rPr>
              <a:t>E</a:t>
            </a:r>
            <a:r>
              <a:rPr dirty="0" sz="4250" spc="-20">
                <a:highlight>
                  <a:srgbClr val="808080"/>
                </a:highlight>
              </a:rPr>
              <a:t>ME</a:t>
            </a:r>
            <a:r>
              <a:rPr dirty="0" sz="4250" spc="10">
                <a:highlight>
                  <a:srgbClr val="808080"/>
                </a:highlight>
              </a:rPr>
              <a:t>NT</a:t>
            </a:r>
            <a:endParaRPr dirty="0" sz="4250">
              <a:highlight>
                <a:srgbClr val="808080"/>
              </a:highlight>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1"/>
          <p:cNvSpPr txBox="1"/>
          <p:nvPr/>
        </p:nvSpPr>
        <p:spPr>
          <a:xfrm>
            <a:off x="1403639" y="1253235"/>
            <a:ext cx="7267575" cy="3416320"/>
          </a:xfrm>
          <a:prstGeom prst="rect"/>
          <a:noFill/>
        </p:spPr>
        <p:txBody>
          <a:bodyPr rtlCol="0" wrap="square">
            <a:spAutoFit/>
          </a:bodyPr>
          <a:p>
            <a:r>
              <a:rPr b="1" dirty="0" sz="2400" lang="en-US"/>
              <a:t>The Statement Is About To Identify</a:t>
            </a:r>
          </a:p>
          <a:p>
            <a:endParaRPr dirty="0" sz="2400" lang="en-US"/>
          </a:p>
          <a:p>
            <a:pPr indent="-457200" marL="457200">
              <a:buFont typeface="+mj-lt"/>
              <a:buAutoNum type="arabicPeriod"/>
            </a:pPr>
            <a:r>
              <a:rPr dirty="0" sz="2400" lang="en-US"/>
              <a:t>Employee Salary</a:t>
            </a:r>
          </a:p>
          <a:p>
            <a:pPr indent="-457200" marL="457200">
              <a:buFont typeface="+mj-lt"/>
              <a:buAutoNum type="arabicPeriod"/>
            </a:pPr>
            <a:r>
              <a:rPr dirty="0" sz="2400" lang="en-US"/>
              <a:t>How Many Leaves They Have Taken</a:t>
            </a:r>
          </a:p>
          <a:p>
            <a:pPr indent="-457200" marL="457200">
              <a:buFont typeface="+mj-lt"/>
              <a:buAutoNum type="arabicPeriod"/>
            </a:pPr>
            <a:r>
              <a:rPr dirty="0" sz="2400" lang="en-US"/>
              <a:t>Individual  Performance                        </a:t>
            </a:r>
          </a:p>
          <a:p>
            <a:pPr indent="-457200" marL="457200">
              <a:buAutoNum type="arabicPeriod" startAt="4"/>
            </a:pPr>
            <a:r>
              <a:rPr dirty="0" sz="2400" lang="en-US"/>
              <a:t>Punctuality</a:t>
            </a:r>
          </a:p>
          <a:p>
            <a:pPr indent="-457200" marL="457200">
              <a:buAutoNum type="arabicPeriod" startAt="4"/>
            </a:pPr>
            <a:r>
              <a:rPr dirty="0" sz="2400" lang="en-US"/>
              <a:t>Production </a:t>
            </a:r>
            <a:r>
              <a:rPr dirty="0" sz="2400" lang="en-US" err="1"/>
              <a:t>Acheivement</a:t>
            </a:r>
            <a:endParaRPr dirty="0" sz="2400" lang="en-US"/>
          </a:p>
          <a:p>
            <a:pPr indent="-457200" marL="457200">
              <a:buAutoNum type="arabicPeriod" startAt="4"/>
            </a:pPr>
            <a:r>
              <a:rPr dirty="0" sz="2400" lang="en-US"/>
              <a:t>Quality Percentage</a:t>
            </a:r>
          </a:p>
          <a:p>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65572" y="1503148"/>
            <a:ext cx="4000042" cy="4312713"/>
            <a:chOff x="8717581" y="3827133"/>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717581" y="3827133"/>
              <a:ext cx="3533775" cy="3810000"/>
            </a:xfrm>
            <a:prstGeom prst="rect"/>
          </p:spPr>
        </p:pic>
      </p:grpSp>
      <p:sp>
        <p:nvSpPr>
          <p:cNvPr id="1048655" name="object 6"/>
          <p:cNvSpPr/>
          <p:nvPr/>
        </p:nvSpPr>
        <p:spPr>
          <a:xfrm>
            <a:off x="6696074" y="1695450"/>
            <a:ext cx="718811" cy="740593"/>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7"/>
          <p:cNvSpPr txBox="1">
            <a:spLocks noGrp="1"/>
          </p:cNvSpPr>
          <p:nvPr>
            <p:ph type="title"/>
          </p:nvPr>
        </p:nvSpPr>
        <p:spPr>
          <a:xfrm>
            <a:off x="739775" y="829627"/>
            <a:ext cx="5937010" cy="6769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8" name="TextBox 8"/>
          <p:cNvSpPr txBox="1"/>
          <p:nvPr/>
        </p:nvSpPr>
        <p:spPr>
          <a:xfrm>
            <a:off x="739774" y="2324734"/>
            <a:ext cx="7573157" cy="2669541"/>
          </a:xfrm>
          <a:prstGeom prst="rect"/>
          <a:noFill/>
        </p:spPr>
        <p:txBody>
          <a:bodyPr rtlCol="0" wrap="square">
            <a:spAutoFit/>
          </a:bodyPr>
          <a:p>
            <a:r>
              <a:rPr b="1" dirty="0" sz="2400" lang="en-US"/>
              <a:t>The Project Overview Is About</a:t>
            </a:r>
            <a:br>
              <a:rPr dirty="0" sz="2400" lang="en-US"/>
            </a:br>
            <a:endParaRPr dirty="0" sz="2400" lang="en-US"/>
          </a:p>
          <a:p>
            <a:r>
              <a:rPr dirty="0" sz="2400" lang="en-US"/>
              <a:t>                       If a company Is Under 5000 Employee</a:t>
            </a:r>
          </a:p>
          <a:p>
            <a:r>
              <a:rPr dirty="0" sz="2400" lang="en-US"/>
              <a:t>They have Calculating Monthly to Monthly Data</a:t>
            </a:r>
          </a:p>
          <a:p>
            <a:r>
              <a:rPr dirty="0" sz="2400" lang="en-US"/>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9" name="object 2"/>
          <p:cNvSpPr/>
          <p:nvPr/>
        </p:nvSpPr>
        <p:spPr>
          <a:xfrm>
            <a:off x="2191748" y="5211366"/>
            <a:ext cx="898457" cy="898457"/>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7357962" y="988947"/>
            <a:ext cx="848816" cy="874537"/>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7858448" y="5432432"/>
            <a:ext cx="677390" cy="677390"/>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Free download | HD PNG new employee icon people transparent background ..."/>
          <p:cNvPicPr>
            <a:picLocks noChangeAspect="1" noChangeArrowheads="1"/>
          </p:cNvPicPr>
          <p:nvPr/>
        </p:nvPicPr>
        <p:blipFill>
          <a:blip xmlns:r="http://schemas.openxmlformats.org/officeDocument/2006/relationships" r:embed="rId2" cstate="print"/>
          <a:srcRect/>
          <a:stretch>
            <a:fillRect/>
          </a:stretch>
        </p:blipFill>
        <p:spPr bwMode="auto">
          <a:xfrm>
            <a:off x="3805898" y="2753976"/>
            <a:ext cx="1447800" cy="1350046"/>
          </a:xfrm>
          <a:prstGeom prst="rect"/>
          <a:noFill/>
        </p:spPr>
      </p:pic>
      <p:pic>
        <p:nvPicPr>
          <p:cNvPr id="2097164" name="Picture 4" descr="180+ Administrative Duties Stock Illustrations, Royalty-Free Vector ..."/>
          <p:cNvPicPr>
            <a:picLocks noChangeAspect="1" noChangeArrowheads="1"/>
          </p:cNvPicPr>
          <p:nvPr/>
        </p:nvPicPr>
        <p:blipFill>
          <a:blip xmlns:r="http://schemas.openxmlformats.org/officeDocument/2006/relationships" r:embed="rId3" cstate="print"/>
          <a:srcRect/>
          <a:stretch>
            <a:fillRect/>
          </a:stretch>
        </p:blipFill>
        <p:spPr bwMode="auto">
          <a:xfrm>
            <a:off x="6410648" y="2753975"/>
            <a:ext cx="1447800" cy="1447800"/>
          </a:xfrm>
          <a:prstGeom prst="rect"/>
          <a:noFill/>
        </p:spPr>
      </p:pic>
      <p:pic>
        <p:nvPicPr>
          <p:cNvPr id="2097165" name="Picture 8"/>
          <p:cNvPicPr>
            <a:picLocks noChangeAspect="1" noChangeArrowheads="1"/>
          </p:cNvPicPr>
          <p:nvPr/>
        </p:nvPicPr>
        <p:blipFill>
          <a:blip xmlns:r="http://schemas.openxmlformats.org/officeDocument/2006/relationships" r:embed="rId4" cstate="print"/>
          <a:srcRect/>
          <a:stretch>
            <a:fillRect/>
          </a:stretch>
        </p:blipFill>
        <p:spPr bwMode="auto">
          <a:xfrm>
            <a:off x="435748" y="2859096"/>
            <a:ext cx="2213200" cy="1244925"/>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558165" y="2019299"/>
            <a:ext cx="2695574" cy="3248025"/>
          </a:xfrm>
          <a:prstGeom prst="rect"/>
        </p:spPr>
      </p:pic>
      <p:sp>
        <p:nvSpPr>
          <p:cNvPr id="1048664" name="object 4"/>
          <p:cNvSpPr/>
          <p:nvPr/>
        </p:nvSpPr>
        <p:spPr>
          <a:xfrm>
            <a:off x="7817685" y="3319461"/>
            <a:ext cx="1098245" cy="1131525"/>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3686884" y="2551837"/>
            <a:ext cx="4130801" cy="1754326"/>
          </a:xfrm>
          <a:prstGeom prst="rect"/>
          <a:noFill/>
        </p:spPr>
        <p:txBody>
          <a:bodyPr rtlCol="0" wrap="square">
            <a:spAutoFit/>
          </a:bodyPr>
          <a:p>
            <a:pPr indent="-285750" marL="285750">
              <a:buFont typeface="Wingdings" panose="05000000000000000000" pitchFamily="2" charset="2"/>
              <a:buChar char="v"/>
            </a:pPr>
            <a:r>
              <a:rPr dirty="0" lang="en-US"/>
              <a:t>Conditional Formatting  (missing)</a:t>
            </a:r>
          </a:p>
          <a:p>
            <a:pPr indent="-285750" marL="285750">
              <a:buFont typeface="Wingdings" panose="05000000000000000000" pitchFamily="2" charset="2"/>
              <a:buChar char="v"/>
            </a:pPr>
            <a:r>
              <a:rPr dirty="0" lang="en-US"/>
              <a:t>Filter (Remove)</a:t>
            </a:r>
          </a:p>
          <a:p>
            <a:pPr indent="-285750" marL="285750">
              <a:buFont typeface="Wingdings" panose="05000000000000000000" pitchFamily="2" charset="2"/>
              <a:buChar char="v"/>
            </a:pPr>
            <a:r>
              <a:rPr dirty="0" lang="en-US"/>
              <a:t>Formula (Performance)</a:t>
            </a:r>
          </a:p>
          <a:p>
            <a:pPr indent="-285750" marL="285750">
              <a:buFont typeface="Wingdings" panose="05000000000000000000" pitchFamily="2" charset="2"/>
              <a:buChar char="v"/>
            </a:pPr>
            <a:r>
              <a:rPr dirty="0" lang="en-US"/>
              <a:t>Pivot (Summary)</a:t>
            </a:r>
          </a:p>
          <a:p>
            <a:pPr indent="-285750" marL="285750">
              <a:buFont typeface="Wingdings" panose="05000000000000000000" pitchFamily="2" charset="2"/>
              <a:buChar char="v"/>
            </a:pPr>
            <a:r>
              <a:rPr dirty="0" lang="en-US"/>
              <a:t>Graph (Data </a:t>
            </a:r>
            <a:r>
              <a:rPr dirty="0" lang="en-US" err="1"/>
              <a:t>Visuvalization</a:t>
            </a:r>
            <a:endParaRPr dirty="0" lang="en-US"/>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755331" y="1383616"/>
            <a:ext cx="7620000" cy="3723640"/>
          </a:xfrm>
          <a:prstGeom prst="rect"/>
          <a:noFill/>
        </p:spPr>
        <p:txBody>
          <a:bodyPr rtlCol="0" wrap="square">
            <a:spAutoFit/>
          </a:bodyPr>
          <a:p>
            <a:pPr indent="-285750" marL="285750">
              <a:buFont typeface="Wingdings" panose="05000000000000000000" pitchFamily="2" charset="2"/>
              <a:buChar char="Ø"/>
            </a:pPr>
            <a:r>
              <a:rPr b="1" dirty="0" lang="en-US"/>
              <a:t>Employee Id</a:t>
            </a:r>
          </a:p>
          <a:p>
            <a:pPr indent="-285750" marL="285750">
              <a:buFont typeface="Wingdings" panose="05000000000000000000" pitchFamily="2" charset="2"/>
              <a:buChar char="Ø"/>
            </a:pPr>
            <a:r>
              <a:rPr b="1" dirty="0" lang="en-US"/>
              <a:t>Full Name</a:t>
            </a:r>
          </a:p>
          <a:p>
            <a:pPr indent="-285750" marL="285750">
              <a:buFont typeface="Wingdings" panose="05000000000000000000" pitchFamily="2" charset="2"/>
              <a:buChar char="Ø"/>
            </a:pPr>
            <a:r>
              <a:rPr b="1" dirty="0" lang="en-US"/>
              <a:t>Gender</a:t>
            </a:r>
          </a:p>
          <a:p>
            <a:pPr indent="-285750" marL="285750">
              <a:buFont typeface="Wingdings" panose="05000000000000000000" pitchFamily="2" charset="2"/>
              <a:buChar char="Ø"/>
            </a:pPr>
            <a:r>
              <a:rPr b="1" dirty="0" lang="en-US"/>
              <a:t>Date of Joining</a:t>
            </a:r>
          </a:p>
          <a:p>
            <a:pPr indent="-285750" marL="285750">
              <a:buFont typeface="Wingdings" panose="05000000000000000000" pitchFamily="2" charset="2"/>
              <a:buChar char="Ø"/>
            </a:pPr>
            <a:r>
              <a:rPr b="1" dirty="0" sz="1800" i="0" lang="en-US" strike="noStrike" u="none">
                <a:solidFill>
                  <a:srgbClr val="000000"/>
                </a:solidFill>
                <a:effectLst/>
                <a:latin typeface="Calibri" panose="020F0502020204030204" pitchFamily="34" charset="0"/>
              </a:rPr>
              <a:t>Department</a:t>
            </a:r>
          </a:p>
          <a:p>
            <a:pPr indent="-285750" marL="285750">
              <a:buFont typeface="Wingdings" panose="05000000000000000000" pitchFamily="2" charset="2"/>
              <a:buChar char="Ø"/>
            </a:pPr>
            <a:r>
              <a:rPr b="1" dirty="0" sz="1800" i="0" lang="en-US" strike="noStrike" u="none">
                <a:solidFill>
                  <a:srgbClr val="000000"/>
                </a:solidFill>
                <a:effectLst/>
                <a:latin typeface="Calibri" panose="020F0502020204030204" pitchFamily="34" charset="0"/>
              </a:rPr>
              <a:t>Start Date</a:t>
            </a:r>
            <a:endParaRPr b="1" dirty="0" lang="en-US">
              <a:solidFill>
                <a:srgbClr val="000000"/>
              </a:solidFill>
              <a:latin typeface="Calibri" panose="020F0502020204030204" pitchFamily="34" charset="0"/>
            </a:endParaRPr>
          </a:p>
          <a:p>
            <a:pPr indent="-285750" marL="285750">
              <a:buFont typeface="Wingdings" panose="05000000000000000000" pitchFamily="2" charset="2"/>
              <a:buChar char="Ø"/>
            </a:pPr>
            <a:r>
              <a:rPr b="1" dirty="0" sz="1800" i="0" lang="en-US" strike="noStrike" u="none">
                <a:solidFill>
                  <a:srgbClr val="000000"/>
                </a:solidFill>
                <a:effectLst/>
                <a:latin typeface="Calibri" panose="020F0502020204030204" pitchFamily="34" charset="0"/>
              </a:rPr>
              <a:t>Salary</a:t>
            </a:r>
          </a:p>
          <a:p>
            <a:pPr indent="-285750" marL="285750">
              <a:buFont typeface="Wingdings" panose="05000000000000000000" pitchFamily="2" charset="2"/>
              <a:buChar char="Ø"/>
            </a:pPr>
            <a:r>
              <a:rPr b="1" dirty="0" sz="1800" i="0" lang="en-US" strike="noStrike" u="none">
                <a:solidFill>
                  <a:srgbClr val="000000"/>
                </a:solidFill>
                <a:effectLst/>
                <a:latin typeface="Calibri" panose="020F0502020204030204" pitchFamily="34" charset="0"/>
              </a:rPr>
              <a:t>FTE</a:t>
            </a:r>
            <a:endParaRPr b="1" dirty="0" lang="en-US">
              <a:solidFill>
                <a:srgbClr val="000000"/>
              </a:solidFill>
              <a:latin typeface="Calibri" panose="020F0502020204030204" pitchFamily="34" charset="0"/>
            </a:endParaRPr>
          </a:p>
          <a:p>
            <a:pPr indent="-285750" marL="285750">
              <a:buFont typeface="Wingdings" panose="05000000000000000000" pitchFamily="2" charset="2"/>
              <a:buChar char="Ø"/>
            </a:pPr>
            <a:r>
              <a:rPr b="1" dirty="0" sz="1800" i="0" lang="en-US" strike="noStrike" u="none">
                <a:solidFill>
                  <a:srgbClr val="000000"/>
                </a:solidFill>
                <a:effectLst/>
                <a:latin typeface="Calibri" panose="020F0502020204030204" pitchFamily="34" charset="0"/>
              </a:rPr>
              <a:t>Employee type</a:t>
            </a:r>
          </a:p>
          <a:p>
            <a:pPr indent="-285750" marL="285750">
              <a:buFont typeface="Wingdings" panose="05000000000000000000" pitchFamily="2" charset="2"/>
              <a:buChar char="Ø"/>
            </a:pPr>
            <a:r>
              <a:rPr b="1" dirty="0" sz="1800" i="0" lang="en-US" strike="noStrike" u="none">
                <a:solidFill>
                  <a:srgbClr val="000000"/>
                </a:solidFill>
                <a:effectLst/>
                <a:latin typeface="Calibri" panose="020F0502020204030204" pitchFamily="34" charset="0"/>
              </a:rPr>
              <a:t>Work location</a:t>
            </a:r>
          </a:p>
          <a:p>
            <a:pPr indent="-285750" marL="285750">
              <a:buFont typeface="Wingdings" panose="05000000000000000000" pitchFamily="2" charset="2"/>
              <a:buChar char="Ø"/>
            </a:pPr>
            <a:r>
              <a:rPr b="1" dirty="0" sz="1800" i="0" lang="en-US" strike="noStrike" u="none">
                <a:solidFill>
                  <a:srgbClr val="000000"/>
                </a:solidFill>
                <a:effectLst/>
                <a:latin typeface="Calibri" panose="020F0502020204030204" pitchFamily="34" charset="0"/>
              </a:rPr>
              <a:t>Production </a:t>
            </a:r>
            <a:r>
              <a:rPr b="1" dirty="0" sz="1800" i="0" lang="en-US" err="1" strike="noStrike" u="none">
                <a:solidFill>
                  <a:srgbClr val="000000"/>
                </a:solidFill>
                <a:effectLst/>
                <a:latin typeface="Calibri" panose="020F0502020204030204" pitchFamily="34" charset="0"/>
              </a:rPr>
              <a:t>Acheviement</a:t>
            </a:r>
            <a:endParaRPr b="1" dirty="0" lang="en-US">
              <a:solidFill>
                <a:srgbClr val="000000"/>
              </a:solidFill>
              <a:latin typeface="Calibri" panose="020F0502020204030204" pitchFamily="34" charset="0"/>
            </a:endParaRPr>
          </a:p>
          <a:p>
            <a:pPr indent="-285750" marL="285750">
              <a:buFont typeface="Wingdings" panose="05000000000000000000" pitchFamily="2" charset="2"/>
              <a:buChar char="Ø"/>
            </a:pPr>
            <a:r>
              <a:rPr b="1" dirty="0" sz="1800" lang="en-US"/>
              <a:t>Quality Percentage</a:t>
            </a:r>
          </a:p>
          <a:p>
            <a:pPr indent="-285750" marL="285750">
              <a:buFont typeface="Wingdings" panose="05000000000000000000" pitchFamily="2" charset="2"/>
              <a:buChar char="Ø"/>
            </a:pPr>
            <a:endParaRPr dirty="0" lang="en-US"/>
          </a:p>
        </p:txBody>
      </p:sp>
      <p:sp>
        <p:nvSpPr>
          <p:cNvPr id="1048709" name=""/>
          <p:cNvSpPr/>
          <p:nvPr/>
        </p:nvSpPr>
        <p:spPr>
          <a:xfrm>
            <a:off x="7442991" y="2223967"/>
            <a:ext cx="2443582" cy="2410067"/>
          </a:xfrm>
          <a:prstGeom prst="star5"/>
          <a:solidFill>
            <a:srgbClr val="FFE100"/>
          </a:solidFill>
          <a:ln w="25400">
            <a:solidFill>
              <a:srgbClr val="666666"/>
            </a:solidFill>
          </a:ln>
        </p:spPr>
        <p:txBody>
          <a:bodyPr anchor="ctr"/>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object 2"/>
          <p:cNvSpPr txBox="1"/>
          <p:nvPr/>
        </p:nvSpPr>
        <p:spPr>
          <a:xfrm>
            <a:off x="7808595" y="6503183"/>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0" y="1943100"/>
            <a:ext cx="2633613" cy="3944420"/>
          </a:xfrm>
          <a:prstGeom prst="rect"/>
        </p:spPr>
      </p:pic>
      <p:sp>
        <p:nvSpPr>
          <p:cNvPr id="104867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297046" y="1943100"/>
            <a:ext cx="7597909" cy="1384995"/>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*Performance level=IFS(Z8&gt;=5,’’Very</a:t>
            </a:r>
          </a:p>
          <a:p>
            <a:r>
              <a:rPr dirty="0" sz="2800" lang="en-IN">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Kala</cp:lastModifiedBy>
  <dcterms:created xsi:type="dcterms:W3CDTF">2024-03-28T06:07:22Z</dcterms:created>
  <dcterms:modified xsi:type="dcterms:W3CDTF">2024-10-04T13:53:20Z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0ff19fd00d3e4bbba3d85032d77d4e99</vt:lpwstr>
  </property>
</Properties>
</file>