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66" r:id="rId4"/>
    <p:sldId id="267" r:id="rId5"/>
    <p:sldId id="268" r:id="rId6"/>
    <p:sldId id="269" r:id="rId7"/>
    <p:sldId id="271" r:id="rId8"/>
    <p:sldId id="272" r:id="rId9"/>
    <p:sldId id="273" r:id="rId10"/>
    <p:sldId id="258" r:id="rId11"/>
    <p:sldId id="259" r:id="rId12"/>
    <p:sldId id="260" r:id="rId13"/>
    <p:sldId id="261" r:id="rId14"/>
    <p:sldId id="274" r:id="rId15"/>
    <p:sldId id="262" r:id="rId16"/>
    <p:sldId id="263" r:id="rId17"/>
    <p:sldId id="264" r:id="rId18"/>
    <p:sldId id="275" r:id="rId19"/>
    <p:sldId id="26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086" y="-48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EA11DACA-4BDC-4F44-9F65-2B72A33659F5}" type="datetimeFigureOut">
              <a:rPr lang="en-IN" smtClean="0"/>
              <a:t>24-10-2019</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FE691CDA-0E81-462B-B3E4-71E7AE0F9D29}" type="slidenum">
              <a:rPr lang="en-IN" smtClean="0"/>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A11DACA-4BDC-4F44-9F65-2B72A33659F5}" type="datetimeFigureOut">
              <a:rPr lang="en-IN" smtClean="0"/>
              <a:t>24-10-2019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E691CDA-0E81-462B-B3E4-71E7AE0F9D2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A11DACA-4BDC-4F44-9F65-2B72A33659F5}" type="datetimeFigureOut">
              <a:rPr lang="en-IN" smtClean="0"/>
              <a:t>24-10-2019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E691CDA-0E81-462B-B3E4-71E7AE0F9D2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A11DACA-4BDC-4F44-9F65-2B72A33659F5}" type="datetimeFigureOut">
              <a:rPr lang="en-IN" smtClean="0"/>
              <a:t>24-10-2019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E691CDA-0E81-462B-B3E4-71E7AE0F9D2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A11DACA-4BDC-4F44-9F65-2B72A33659F5}" type="datetimeFigureOut">
              <a:rPr lang="en-IN" smtClean="0"/>
              <a:t>24-10-2019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E691CDA-0E81-462B-B3E4-71E7AE0F9D29}" type="slidenum">
              <a:rPr lang="en-IN" smtClean="0"/>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A11DACA-4BDC-4F44-9F65-2B72A33659F5}" type="datetimeFigureOut">
              <a:rPr lang="en-IN" smtClean="0"/>
              <a:t>24-10-2019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FE691CDA-0E81-462B-B3E4-71E7AE0F9D2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A11DACA-4BDC-4F44-9F65-2B72A33659F5}" type="datetimeFigureOut">
              <a:rPr lang="en-IN" smtClean="0"/>
              <a:t>24-10-2019</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FE691CDA-0E81-462B-B3E4-71E7AE0F9D2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A11DACA-4BDC-4F44-9F65-2B72A33659F5}" type="datetimeFigureOut">
              <a:rPr lang="en-IN" smtClean="0"/>
              <a:t>24-10-2019</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FE691CDA-0E81-462B-B3E4-71E7AE0F9D2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EA11DACA-4BDC-4F44-9F65-2B72A33659F5}" type="datetimeFigureOut">
              <a:rPr lang="en-IN" smtClean="0"/>
              <a:t>24-10-2019</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FE691CDA-0E81-462B-B3E4-71E7AE0F9D29}" type="slidenum">
              <a:rPr lang="en-IN" smtClean="0"/>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A11DACA-4BDC-4F44-9F65-2B72A33659F5}" type="datetimeFigureOut">
              <a:rPr lang="en-IN" smtClean="0"/>
              <a:t>24-10-2019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FE691CDA-0E81-462B-B3E4-71E7AE0F9D2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EA11DACA-4BDC-4F44-9F65-2B72A33659F5}" type="datetimeFigureOut">
              <a:rPr lang="en-IN" smtClean="0"/>
              <a:t>24-10-2019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FE691CDA-0E81-462B-B3E4-71E7AE0F9D29}" type="slidenum">
              <a:rPr lang="en-IN" smtClean="0"/>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A11DACA-4BDC-4F44-9F65-2B72A33659F5}" type="datetimeFigureOut">
              <a:rPr lang="en-IN" smtClean="0"/>
              <a:t>24-10-2019</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FE691CDA-0E81-462B-B3E4-71E7AE0F9D29}" type="slidenum">
              <a:rPr lang="en-IN" smtClean="0"/>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foursquare.com/" TargetMode="External"/><Relationship Id="rId2" Type="http://schemas.openxmlformats.org/officeDocument/2006/relationships/hyperlink" Target="https://mygeodata.cloud/converter" TargetMode="External"/><Relationship Id="rId1" Type="http://schemas.openxmlformats.org/officeDocument/2006/relationships/slideLayout" Target="../slideLayouts/slideLayout2.xml"/><Relationship Id="rId5" Type="http://schemas.openxmlformats.org/officeDocument/2006/relationships/hyperlink" Target="https://geeksforgeeks.org/" TargetMode="External"/><Relationship Id="rId4" Type="http://schemas.openxmlformats.org/officeDocument/2006/relationships/hyperlink" Target="https://stackoverflow.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mygeodata.cloud/converter/" TargetMode="External"/><Relationship Id="rId2" Type="http://schemas.openxmlformats.org/officeDocument/2006/relationships/hyperlink" Target="https://mygeodata.cloud/ma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6104" y="5847407"/>
            <a:ext cx="7772400" cy="1470025"/>
          </a:xfrm>
        </p:spPr>
        <p:txBody>
          <a:bodyPr>
            <a:normAutofit fontScale="90000"/>
          </a:bodyPr>
          <a:lstStyle/>
          <a:p>
            <a:r>
              <a:rPr lang="en-IN" b="1" i="1" u="sng" dirty="0">
                <a:solidFill>
                  <a:srgbClr val="002060"/>
                </a:solidFill>
              </a:rPr>
              <a:t>IBM Data Science Capstone Project</a:t>
            </a:r>
            <a:r>
              <a:rPr lang="en-IN" dirty="0"/>
              <a:t/>
            </a:r>
            <a:br>
              <a:rPr lang="en-IN" dirty="0"/>
            </a:br>
            <a:r>
              <a:rPr lang="en-IN" b="1" dirty="0">
                <a:solidFill>
                  <a:srgbClr val="0070C0"/>
                </a:solidFill>
              </a:rPr>
              <a:t>Recommender System for identification of Amenities in the vicinity of Hi-Tech City in Hyderabad using Four Square Application Programming Interface (API) </a:t>
            </a:r>
            <a:r>
              <a:rPr lang="en-IN" b="1" dirty="0" smtClean="0">
                <a:solidFill>
                  <a:srgbClr val="0070C0"/>
                </a:solidFill>
              </a:rPr>
              <a:t>Data</a:t>
            </a:r>
            <a:br>
              <a:rPr lang="en-IN" b="1" dirty="0" smtClean="0">
                <a:solidFill>
                  <a:srgbClr val="0070C0"/>
                </a:solidFill>
              </a:rPr>
            </a:br>
            <a:r>
              <a:rPr lang="en-IN" b="1" dirty="0" smtClean="0">
                <a:solidFill>
                  <a:srgbClr val="0070C0"/>
                </a:solidFill>
              </a:rPr>
              <a:t>by</a:t>
            </a:r>
            <a:r>
              <a:rPr lang="en-IN" sz="2700" b="1" dirty="0" smtClean="0">
                <a:solidFill>
                  <a:srgbClr val="FF0000"/>
                </a:solidFill>
              </a:rPr>
              <a:t/>
            </a:r>
            <a:br>
              <a:rPr lang="en-IN" sz="2700" b="1" dirty="0" smtClean="0">
                <a:solidFill>
                  <a:srgbClr val="FF0000"/>
                </a:solidFill>
              </a:rPr>
            </a:br>
            <a:r>
              <a:rPr lang="en-IN" sz="2700" b="1" dirty="0" err="1" smtClean="0">
                <a:solidFill>
                  <a:srgbClr val="00B050"/>
                </a:solidFill>
              </a:rPr>
              <a:t>Dr.V.Venkat</a:t>
            </a:r>
            <a:r>
              <a:rPr lang="en-IN" sz="2700" b="1" dirty="0" smtClean="0">
                <a:solidFill>
                  <a:srgbClr val="00B050"/>
                </a:solidFill>
              </a:rPr>
              <a:t> </a:t>
            </a:r>
            <a:r>
              <a:rPr lang="en-IN" sz="2700" b="1" dirty="0" err="1" smtClean="0">
                <a:solidFill>
                  <a:srgbClr val="00B050"/>
                </a:solidFill>
              </a:rPr>
              <a:t>Ramayya</a:t>
            </a:r>
            <a:r>
              <a:rPr lang="en-IN" sz="2700" b="1" dirty="0" smtClean="0">
                <a:solidFill>
                  <a:srgbClr val="00B050"/>
                </a:solidFill>
              </a:rPr>
              <a:t>. </a:t>
            </a:r>
            <a:r>
              <a:rPr lang="en-IN" sz="2700" b="1" dirty="0" err="1" smtClean="0">
                <a:solidFill>
                  <a:srgbClr val="00B050"/>
                </a:solidFill>
              </a:rPr>
              <a:t>M.Tech</a:t>
            </a:r>
            <a:r>
              <a:rPr lang="en-IN" sz="2700" b="1" dirty="0" smtClean="0">
                <a:solidFill>
                  <a:srgbClr val="00B050"/>
                </a:solidFill>
              </a:rPr>
              <a:t> (</a:t>
            </a:r>
            <a:r>
              <a:rPr lang="en-IN" sz="2700" b="1" dirty="0" err="1" smtClean="0">
                <a:solidFill>
                  <a:srgbClr val="00B050"/>
                </a:solidFill>
              </a:rPr>
              <a:t>Hons</a:t>
            </a:r>
            <a:r>
              <a:rPr lang="en-IN" sz="2700" b="1" dirty="0" smtClean="0">
                <a:solidFill>
                  <a:srgbClr val="00B050"/>
                </a:solidFill>
              </a:rPr>
              <a:t>), </a:t>
            </a:r>
            <a:r>
              <a:rPr lang="en-IN" sz="2700" b="1" dirty="0" err="1" smtClean="0">
                <a:solidFill>
                  <a:srgbClr val="00B050"/>
                </a:solidFill>
              </a:rPr>
              <a:t>Ph.D</a:t>
            </a:r>
            <a:r>
              <a:rPr lang="en-IN" dirty="0">
                <a:solidFill>
                  <a:srgbClr val="00B050"/>
                </a:solidFill>
              </a:rPr>
              <a:t/>
            </a:r>
            <a:br>
              <a:rPr lang="en-IN" dirty="0">
                <a:solidFill>
                  <a:srgbClr val="00B050"/>
                </a:solidFill>
              </a:rPr>
            </a:br>
            <a:endParaRPr lang="en-IN" dirty="0">
              <a:solidFill>
                <a:srgbClr val="00B050"/>
              </a:solidFill>
            </a:endParaRPr>
          </a:p>
        </p:txBody>
      </p:sp>
      <p:pic>
        <p:nvPicPr>
          <p:cNvPr id="4" name="Picture 3"/>
          <p:cNvPicPr/>
          <p:nvPr/>
        </p:nvPicPr>
        <p:blipFill>
          <a:blip r:embed="rId2" cstate="print"/>
          <a:srcRect/>
          <a:stretch>
            <a:fillRect/>
          </a:stretch>
        </p:blipFill>
        <p:spPr bwMode="auto">
          <a:xfrm>
            <a:off x="7668344" y="44624"/>
            <a:ext cx="1368152" cy="13407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15816" y="2636912"/>
            <a:ext cx="4824536" cy="1080120"/>
          </a:xfrm>
        </p:spPr>
        <p:txBody>
          <a:bodyPr>
            <a:noAutofit/>
          </a:bodyPr>
          <a:lstStyle/>
          <a:p>
            <a:pPr>
              <a:buNone/>
            </a:pPr>
            <a:r>
              <a:rPr lang="en-US" sz="7200" b="1" dirty="0" smtClean="0">
                <a:solidFill>
                  <a:srgbClr val="FF0000"/>
                </a:solidFill>
              </a:rPr>
              <a:t>RESULTS</a:t>
            </a:r>
            <a:endParaRPr lang="en-IN" sz="72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Frequency of Venue categories returned by Foursquare</a:t>
            </a:r>
            <a:endParaRPr lang="en-IN" dirty="0">
              <a:solidFill>
                <a:srgbClr val="FF0000"/>
              </a:solidFill>
            </a:endParaRPr>
          </a:p>
        </p:txBody>
      </p:sp>
      <p:pic>
        <p:nvPicPr>
          <p:cNvPr id="4" name="Content Placeholder 3"/>
          <p:cNvPicPr>
            <a:picLocks noGrp="1"/>
          </p:cNvPicPr>
          <p:nvPr>
            <p:ph idx="1"/>
          </p:nvPr>
        </p:nvPicPr>
        <p:blipFill>
          <a:blip r:embed="rId2" cstate="print"/>
          <a:srcRect/>
          <a:stretch>
            <a:fillRect/>
          </a:stretch>
        </p:blipFill>
        <p:spPr bwMode="auto">
          <a:xfrm>
            <a:off x="1907704" y="1628800"/>
            <a:ext cx="6552727" cy="522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solidFill>
                  <a:srgbClr val="FF0000"/>
                </a:solidFill>
              </a:rPr>
              <a:t>Venue Categories in a Word Cloud for first three common venues of </a:t>
            </a:r>
            <a:r>
              <a:rPr lang="en-US" sz="3200" dirty="0" err="1" smtClean="0">
                <a:solidFill>
                  <a:srgbClr val="FF0000"/>
                </a:solidFill>
              </a:rPr>
              <a:t>Neighbourhoods</a:t>
            </a:r>
            <a:r>
              <a:rPr lang="en-US" sz="3200" dirty="0" smtClean="0">
                <a:solidFill>
                  <a:srgbClr val="FF0000"/>
                </a:solidFill>
              </a:rPr>
              <a:t> around </a:t>
            </a:r>
            <a:r>
              <a:rPr lang="en-US" sz="3200" dirty="0" err="1" smtClean="0">
                <a:solidFill>
                  <a:srgbClr val="FF0000"/>
                </a:solidFill>
              </a:rPr>
              <a:t>Shilpa</a:t>
            </a:r>
            <a:r>
              <a:rPr lang="en-US" sz="3200" dirty="0" smtClean="0">
                <a:solidFill>
                  <a:srgbClr val="FF0000"/>
                </a:solidFill>
              </a:rPr>
              <a:t> Kala </a:t>
            </a:r>
            <a:r>
              <a:rPr lang="en-US" sz="3200" dirty="0" err="1" smtClean="0">
                <a:solidFill>
                  <a:srgbClr val="FF0000"/>
                </a:solidFill>
              </a:rPr>
              <a:t>vedika</a:t>
            </a:r>
            <a:r>
              <a:rPr lang="en-US" sz="3200" dirty="0" smtClean="0">
                <a:solidFill>
                  <a:srgbClr val="FF0000"/>
                </a:solidFill>
              </a:rPr>
              <a:t> in </a:t>
            </a:r>
            <a:r>
              <a:rPr lang="en-US" sz="3200" dirty="0" err="1" smtClean="0">
                <a:solidFill>
                  <a:srgbClr val="FF0000"/>
                </a:solidFill>
              </a:rPr>
              <a:t>HiTech</a:t>
            </a:r>
            <a:r>
              <a:rPr lang="en-US" sz="3200" dirty="0" smtClean="0">
                <a:solidFill>
                  <a:srgbClr val="FF0000"/>
                </a:solidFill>
              </a:rPr>
              <a:t> City</a:t>
            </a:r>
            <a:endParaRPr lang="en-IN" sz="3200" dirty="0">
              <a:solidFill>
                <a:srgbClr val="FF0000"/>
              </a:solidFill>
            </a:endParaRPr>
          </a:p>
        </p:txBody>
      </p:sp>
      <p:pic>
        <p:nvPicPr>
          <p:cNvPr id="4" name="Picture 3"/>
          <p:cNvPicPr/>
          <p:nvPr/>
        </p:nvPicPr>
        <p:blipFill>
          <a:blip r:embed="rId2" cstate="print"/>
          <a:srcRect/>
          <a:stretch>
            <a:fillRect/>
          </a:stretch>
        </p:blipFill>
        <p:spPr bwMode="auto">
          <a:xfrm>
            <a:off x="1259633" y="1844824"/>
            <a:ext cx="7560840" cy="45365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a:stretch>
            <a:fillRect/>
          </a:stretch>
        </p:blipFill>
        <p:spPr bwMode="auto">
          <a:xfrm>
            <a:off x="1259632" y="1772816"/>
            <a:ext cx="7704855" cy="4896544"/>
          </a:xfrm>
          <a:prstGeom prst="rect">
            <a:avLst/>
          </a:prstGeom>
          <a:noFill/>
          <a:ln w="9525">
            <a:noFill/>
            <a:miter lim="800000"/>
            <a:headEnd/>
            <a:tailEnd/>
          </a:ln>
        </p:spPr>
      </p:pic>
      <p:sp>
        <p:nvSpPr>
          <p:cNvPr id="5" name="Title 1"/>
          <p:cNvSpPr txBox="1">
            <a:spLocks/>
          </p:cNvSpPr>
          <p:nvPr/>
        </p:nvSpPr>
        <p:spPr>
          <a:xfrm>
            <a:off x="1187624" y="188640"/>
            <a:ext cx="7498080" cy="1489794"/>
          </a:xfrm>
          <a:prstGeom prst="rect">
            <a:avLst/>
          </a:prstGeom>
        </p:spPr>
        <p:txBody>
          <a:bodyPr anchor="ctr">
            <a:no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rgbClr val="FF0000"/>
                </a:solidFill>
                <a:effectLst>
                  <a:outerShdw blurRad="50000" dist="30000" dir="5400000" algn="tl" rotWithShape="0">
                    <a:srgbClr val="000000">
                      <a:alpha val="30000"/>
                    </a:srgbClr>
                  </a:outerShdw>
                </a:effectLst>
                <a:uLnTx/>
                <a:uFillTx/>
                <a:latin typeface="+mj-lt"/>
                <a:ea typeface="+mj-ea"/>
                <a:cs typeface="+mj-cs"/>
              </a:rPr>
              <a:t>Venues names in a Word Cloud for first three common venues of </a:t>
            </a:r>
            <a:r>
              <a:rPr kumimoji="0" lang="en-US" sz="3200" b="0" i="0" u="none" strike="noStrike" kern="1200" cap="none" spc="0" normalizeH="0" baseline="0" noProof="0" dirty="0" err="1" smtClean="0">
                <a:ln>
                  <a:noFill/>
                </a:ln>
                <a:solidFill>
                  <a:srgbClr val="FF0000"/>
                </a:solidFill>
                <a:effectLst>
                  <a:outerShdw blurRad="50000" dist="30000" dir="5400000" algn="tl" rotWithShape="0">
                    <a:srgbClr val="000000">
                      <a:alpha val="30000"/>
                    </a:srgbClr>
                  </a:outerShdw>
                </a:effectLst>
                <a:uLnTx/>
                <a:uFillTx/>
                <a:latin typeface="+mj-lt"/>
                <a:ea typeface="+mj-ea"/>
                <a:cs typeface="+mj-cs"/>
              </a:rPr>
              <a:t>Neighbourhoods</a:t>
            </a:r>
            <a:r>
              <a:rPr kumimoji="0" lang="en-US" sz="3200" b="0" i="0" u="none" strike="noStrike" kern="1200" cap="none" spc="0" normalizeH="0" baseline="0" noProof="0" dirty="0" smtClean="0">
                <a:ln>
                  <a:noFill/>
                </a:ln>
                <a:solidFill>
                  <a:srgbClr val="FF0000"/>
                </a:solidFill>
                <a:effectLst>
                  <a:outerShdw blurRad="50000" dist="30000" dir="5400000" algn="tl" rotWithShape="0">
                    <a:srgbClr val="000000">
                      <a:alpha val="30000"/>
                    </a:srgbClr>
                  </a:outerShdw>
                </a:effectLst>
                <a:uLnTx/>
                <a:uFillTx/>
                <a:latin typeface="+mj-lt"/>
                <a:ea typeface="+mj-ea"/>
                <a:cs typeface="+mj-cs"/>
              </a:rPr>
              <a:t> around </a:t>
            </a:r>
            <a:r>
              <a:rPr kumimoji="0" lang="en-US" sz="3200" b="0" i="0" u="none" strike="noStrike" kern="1200" cap="none" spc="0" normalizeH="0" baseline="0" noProof="0" dirty="0" err="1" smtClean="0">
                <a:ln>
                  <a:noFill/>
                </a:ln>
                <a:solidFill>
                  <a:srgbClr val="FF0000"/>
                </a:solidFill>
                <a:effectLst>
                  <a:outerShdw blurRad="50000" dist="30000" dir="5400000" algn="tl" rotWithShape="0">
                    <a:srgbClr val="000000">
                      <a:alpha val="30000"/>
                    </a:srgbClr>
                  </a:outerShdw>
                </a:effectLst>
                <a:uLnTx/>
                <a:uFillTx/>
                <a:latin typeface="+mj-lt"/>
                <a:ea typeface="+mj-ea"/>
                <a:cs typeface="+mj-cs"/>
              </a:rPr>
              <a:t>Shilpa</a:t>
            </a:r>
            <a:r>
              <a:rPr kumimoji="0" lang="en-US" sz="3200" b="0" i="0" u="none" strike="noStrike" kern="1200" cap="none" spc="0" normalizeH="0" baseline="0" noProof="0" dirty="0" smtClean="0">
                <a:ln>
                  <a:noFill/>
                </a:ln>
                <a:solidFill>
                  <a:srgbClr val="FF0000"/>
                </a:solidFill>
                <a:effectLst>
                  <a:outerShdw blurRad="50000" dist="30000" dir="5400000" algn="tl" rotWithShape="0">
                    <a:srgbClr val="000000">
                      <a:alpha val="30000"/>
                    </a:srgbClr>
                  </a:outerShdw>
                </a:effectLst>
                <a:uLnTx/>
                <a:uFillTx/>
                <a:latin typeface="+mj-lt"/>
                <a:ea typeface="+mj-ea"/>
                <a:cs typeface="+mj-cs"/>
              </a:rPr>
              <a:t> Kala </a:t>
            </a:r>
            <a:r>
              <a:rPr kumimoji="0" lang="en-US" sz="3200" b="0" i="0" u="none" strike="noStrike" kern="1200" cap="none" spc="0" normalizeH="0" baseline="0" noProof="0" dirty="0" err="1" smtClean="0">
                <a:ln>
                  <a:noFill/>
                </a:ln>
                <a:solidFill>
                  <a:srgbClr val="FF0000"/>
                </a:solidFill>
                <a:effectLst>
                  <a:outerShdw blurRad="50000" dist="30000" dir="5400000" algn="tl" rotWithShape="0">
                    <a:srgbClr val="000000">
                      <a:alpha val="30000"/>
                    </a:srgbClr>
                  </a:outerShdw>
                </a:effectLst>
                <a:uLnTx/>
                <a:uFillTx/>
                <a:latin typeface="+mj-lt"/>
                <a:ea typeface="+mj-ea"/>
                <a:cs typeface="+mj-cs"/>
              </a:rPr>
              <a:t>vedika</a:t>
            </a:r>
            <a:r>
              <a:rPr kumimoji="0" lang="en-US" sz="3200" b="0" i="0" u="none" strike="noStrike" kern="1200" cap="none" spc="0" normalizeH="0" baseline="0" noProof="0" dirty="0" smtClean="0">
                <a:ln>
                  <a:noFill/>
                </a:ln>
                <a:solidFill>
                  <a:srgbClr val="FF0000"/>
                </a:solidFill>
                <a:effectLst>
                  <a:outerShdw blurRad="50000" dist="30000" dir="5400000" algn="tl" rotWithShape="0">
                    <a:srgbClr val="000000">
                      <a:alpha val="30000"/>
                    </a:srgbClr>
                  </a:outerShdw>
                </a:effectLst>
                <a:uLnTx/>
                <a:uFillTx/>
                <a:latin typeface="+mj-lt"/>
                <a:ea typeface="+mj-ea"/>
                <a:cs typeface="+mj-cs"/>
              </a:rPr>
              <a:t> in </a:t>
            </a:r>
            <a:r>
              <a:rPr kumimoji="0" lang="en-US" sz="3200" b="0" i="0" u="none" strike="noStrike" kern="1200" cap="none" spc="0" normalizeH="0" baseline="0" noProof="0" dirty="0" err="1" smtClean="0">
                <a:ln>
                  <a:noFill/>
                </a:ln>
                <a:solidFill>
                  <a:srgbClr val="FF0000"/>
                </a:solidFill>
                <a:effectLst>
                  <a:outerShdw blurRad="50000" dist="30000" dir="5400000" algn="tl" rotWithShape="0">
                    <a:srgbClr val="000000">
                      <a:alpha val="30000"/>
                    </a:srgbClr>
                  </a:outerShdw>
                </a:effectLst>
                <a:uLnTx/>
                <a:uFillTx/>
                <a:latin typeface="+mj-lt"/>
                <a:ea typeface="+mj-ea"/>
                <a:cs typeface="+mj-cs"/>
              </a:rPr>
              <a:t>HiTech</a:t>
            </a:r>
            <a:r>
              <a:rPr kumimoji="0" lang="en-US" sz="3200" b="0" i="0" u="none" strike="noStrike" kern="1200" cap="none" spc="0" normalizeH="0" baseline="0" noProof="0" dirty="0" smtClean="0">
                <a:ln>
                  <a:noFill/>
                </a:ln>
                <a:solidFill>
                  <a:srgbClr val="FF0000"/>
                </a:solidFill>
                <a:effectLst>
                  <a:outerShdw blurRad="50000" dist="30000" dir="5400000" algn="tl" rotWithShape="0">
                    <a:srgbClr val="000000">
                      <a:alpha val="30000"/>
                    </a:srgbClr>
                  </a:outerShdw>
                </a:effectLst>
                <a:uLnTx/>
                <a:uFillTx/>
                <a:latin typeface="+mj-lt"/>
                <a:ea typeface="+mj-ea"/>
                <a:cs typeface="+mj-cs"/>
              </a:rPr>
              <a:t> City</a:t>
            </a:r>
            <a:endParaRPr kumimoji="0" lang="en-IN" sz="3200" b="0" i="0" u="none" strike="noStrike" kern="1200" cap="none" spc="0" normalizeH="0" baseline="0" noProof="0" dirty="0">
              <a:ln>
                <a:noFill/>
              </a:ln>
              <a:solidFill>
                <a:srgbClr val="FF0000"/>
              </a:solidFill>
              <a:effectLst>
                <a:outerShdw blurRad="50000" dist="30000" dir="5400000" algn="tl" rotWithShape="0">
                  <a:srgbClr val="000000">
                    <a:alpha val="30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187624" y="0"/>
            <a:ext cx="7498080" cy="1489794"/>
          </a:xfrm>
          <a:prstGeom prst="rect">
            <a:avLst/>
          </a:prstGeom>
        </p:spPr>
        <p:txBody>
          <a:bodyPr anchor="ctr">
            <a:no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rgbClr val="FF0000"/>
                </a:solidFill>
                <a:effectLst>
                  <a:outerShdw blurRad="50000" dist="30000" dir="5400000" algn="tl" rotWithShape="0">
                    <a:srgbClr val="000000">
                      <a:alpha val="30000"/>
                    </a:srgbClr>
                  </a:outerShdw>
                </a:effectLst>
                <a:uLnTx/>
                <a:uFillTx/>
                <a:latin typeface="+mj-lt"/>
                <a:ea typeface="+mj-ea"/>
                <a:cs typeface="+mj-cs"/>
              </a:rPr>
              <a:t>Clusters </a:t>
            </a:r>
            <a:r>
              <a:rPr lang="en-US" sz="3200" dirty="0" smtClean="0">
                <a:solidFill>
                  <a:srgbClr val="FF0000"/>
                </a:solidFill>
                <a:effectLst>
                  <a:outerShdw blurRad="50000" dist="30000" dir="5400000" algn="tl" rotWithShape="0">
                    <a:srgbClr val="000000">
                      <a:alpha val="30000"/>
                    </a:srgbClr>
                  </a:outerShdw>
                </a:effectLst>
                <a:latin typeface="+mj-lt"/>
                <a:ea typeface="+mj-ea"/>
                <a:cs typeface="+mj-cs"/>
              </a:rPr>
              <a:t>of </a:t>
            </a:r>
            <a:r>
              <a:rPr lang="en-US" sz="3200" dirty="0" err="1" smtClean="0">
                <a:solidFill>
                  <a:srgbClr val="FF0000"/>
                </a:solidFill>
                <a:effectLst>
                  <a:outerShdw blurRad="50000" dist="30000" dir="5400000" algn="tl" rotWithShape="0">
                    <a:srgbClr val="000000">
                      <a:alpha val="30000"/>
                    </a:srgbClr>
                  </a:outerShdw>
                </a:effectLst>
                <a:latin typeface="+mj-lt"/>
                <a:ea typeface="+mj-ea"/>
                <a:cs typeface="+mj-cs"/>
              </a:rPr>
              <a:t>Neighbourhoods</a:t>
            </a:r>
            <a:r>
              <a:rPr lang="en-US" sz="3200" dirty="0" smtClean="0">
                <a:solidFill>
                  <a:srgbClr val="FF0000"/>
                </a:solidFill>
                <a:effectLst>
                  <a:outerShdw blurRad="50000" dist="30000" dir="5400000" algn="tl" rotWithShape="0">
                    <a:srgbClr val="000000">
                      <a:alpha val="30000"/>
                    </a:srgbClr>
                  </a:outerShdw>
                </a:effectLst>
                <a:latin typeface="+mj-lt"/>
                <a:ea typeface="+mj-ea"/>
                <a:cs typeface="+mj-cs"/>
              </a:rPr>
              <a:t> in </a:t>
            </a:r>
            <a:r>
              <a:rPr lang="en-US" sz="3200" dirty="0" err="1" smtClean="0">
                <a:solidFill>
                  <a:srgbClr val="FF0000"/>
                </a:solidFill>
                <a:effectLst>
                  <a:outerShdw blurRad="50000" dist="30000" dir="5400000" algn="tl" rotWithShape="0">
                    <a:srgbClr val="000000">
                      <a:alpha val="30000"/>
                    </a:srgbClr>
                  </a:outerShdw>
                </a:effectLst>
                <a:latin typeface="+mj-lt"/>
                <a:ea typeface="+mj-ea"/>
                <a:cs typeface="+mj-cs"/>
              </a:rPr>
              <a:t>Hitech</a:t>
            </a:r>
            <a:r>
              <a:rPr lang="en-US" sz="3200" dirty="0" smtClean="0">
                <a:solidFill>
                  <a:srgbClr val="FF0000"/>
                </a:solidFill>
                <a:effectLst>
                  <a:outerShdw blurRad="50000" dist="30000" dir="5400000" algn="tl" rotWithShape="0">
                    <a:srgbClr val="000000">
                      <a:alpha val="30000"/>
                    </a:srgbClr>
                  </a:outerShdw>
                </a:effectLst>
                <a:latin typeface="+mj-lt"/>
                <a:ea typeface="+mj-ea"/>
                <a:cs typeface="+mj-cs"/>
              </a:rPr>
              <a:t> City</a:t>
            </a:r>
            <a:endParaRPr kumimoji="0" lang="en-IN" sz="3200" b="0" i="0" u="none" strike="noStrike" kern="1200" cap="none" spc="0" normalizeH="0" baseline="0" noProof="0" dirty="0">
              <a:ln>
                <a:noFill/>
              </a:ln>
              <a:solidFill>
                <a:srgbClr val="FF0000"/>
              </a:solidFill>
              <a:effectLst>
                <a:outerShdw blurRad="50000" dist="30000" dir="5400000" algn="tl" rotWithShape="0">
                  <a:srgbClr val="000000">
                    <a:alpha val="30000"/>
                  </a:srgbClr>
                </a:outerShdw>
              </a:effectLst>
              <a:uLnTx/>
              <a:uFillTx/>
              <a:latin typeface="+mj-lt"/>
              <a:ea typeface="+mj-ea"/>
              <a:cs typeface="+mj-cs"/>
            </a:endParaRPr>
          </a:p>
        </p:txBody>
      </p:sp>
      <p:pic>
        <p:nvPicPr>
          <p:cNvPr id="6" name="Picture 5"/>
          <p:cNvPicPr/>
          <p:nvPr/>
        </p:nvPicPr>
        <p:blipFill>
          <a:blip r:embed="rId2" cstate="print"/>
          <a:srcRect/>
          <a:stretch>
            <a:fillRect/>
          </a:stretch>
        </p:blipFill>
        <p:spPr bwMode="auto">
          <a:xfrm>
            <a:off x="1475656" y="1268760"/>
            <a:ext cx="7272808" cy="52565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2240" y="274638"/>
            <a:ext cx="2483768" cy="1210146"/>
          </a:xfrm>
        </p:spPr>
        <p:txBody>
          <a:bodyPr>
            <a:normAutofit fontScale="90000"/>
          </a:bodyPr>
          <a:lstStyle/>
          <a:p>
            <a:r>
              <a:rPr lang="en-US" b="1" dirty="0" smtClean="0">
                <a:solidFill>
                  <a:srgbClr val="FF0000"/>
                </a:solidFill>
              </a:rPr>
              <a:t>Results of </a:t>
            </a:r>
            <a:br>
              <a:rPr lang="en-US" b="1" dirty="0" smtClean="0">
                <a:solidFill>
                  <a:srgbClr val="FF0000"/>
                </a:solidFill>
              </a:rPr>
            </a:br>
            <a:r>
              <a:rPr lang="en-US" b="1" dirty="0" smtClean="0">
                <a:solidFill>
                  <a:srgbClr val="FF0000"/>
                </a:solidFill>
              </a:rPr>
              <a:t>Premium calls</a:t>
            </a:r>
            <a:endParaRPr lang="en-IN" b="1" dirty="0">
              <a:solidFill>
                <a:srgbClr val="FF0000"/>
              </a:solidFill>
            </a:endParaRPr>
          </a:p>
        </p:txBody>
      </p:sp>
      <p:pic>
        <p:nvPicPr>
          <p:cNvPr id="4" name="Picture 3"/>
          <p:cNvPicPr/>
          <p:nvPr/>
        </p:nvPicPr>
        <p:blipFill>
          <a:blip r:embed="rId2" cstate="print"/>
          <a:srcRect l="4318" t="1646" r="11833"/>
          <a:stretch>
            <a:fillRect/>
          </a:stretch>
        </p:blipFill>
        <p:spPr bwMode="auto">
          <a:xfrm>
            <a:off x="1187624" y="116632"/>
            <a:ext cx="5616624" cy="60075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l="6853" t="1802" r="7268"/>
          <a:stretch>
            <a:fillRect/>
          </a:stretch>
        </p:blipFill>
        <p:spPr bwMode="auto">
          <a:xfrm>
            <a:off x="251520" y="332656"/>
            <a:ext cx="7128792" cy="6336704"/>
          </a:xfrm>
          <a:prstGeom prst="rect">
            <a:avLst/>
          </a:prstGeom>
          <a:noFill/>
          <a:ln w="9525">
            <a:noFill/>
            <a:miter lim="800000"/>
            <a:headEnd/>
            <a:tailEnd/>
          </a:ln>
        </p:spPr>
      </p:pic>
      <p:sp>
        <p:nvSpPr>
          <p:cNvPr id="5" name="Title 1"/>
          <p:cNvSpPr txBox="1">
            <a:spLocks/>
          </p:cNvSpPr>
          <p:nvPr/>
        </p:nvSpPr>
        <p:spPr>
          <a:xfrm>
            <a:off x="7092280" y="0"/>
            <a:ext cx="2483768" cy="1210146"/>
          </a:xfrm>
          <a:prstGeom prst="rect">
            <a:avLst/>
          </a:prstGeom>
        </p:spPr>
        <p:txBody>
          <a:bodyPr anchor="ctr">
            <a:normAutofit fontScale="6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300" b="1" i="0" u="none" strike="noStrike" kern="1200" cap="none" spc="0" normalizeH="0" baseline="0" noProof="0" smtClean="0">
                <a:ln>
                  <a:noFill/>
                </a:ln>
                <a:solidFill>
                  <a:srgbClr val="FF0000"/>
                </a:solidFill>
                <a:effectLst>
                  <a:outerShdw blurRad="50000" dist="30000" dir="5400000" algn="tl" rotWithShape="0">
                    <a:srgbClr val="000000">
                      <a:alpha val="30000"/>
                    </a:srgbClr>
                  </a:outerShdw>
                </a:effectLst>
                <a:uLnTx/>
                <a:uFillTx/>
                <a:latin typeface="+mj-lt"/>
                <a:ea typeface="+mj-ea"/>
                <a:cs typeface="+mj-cs"/>
              </a:rPr>
              <a:t>Results of </a:t>
            </a:r>
            <a:br>
              <a:rPr kumimoji="0" lang="en-US" sz="4300" b="1" i="0" u="none" strike="noStrike" kern="1200" cap="none" spc="0" normalizeH="0" baseline="0" noProof="0" smtClean="0">
                <a:ln>
                  <a:noFill/>
                </a:ln>
                <a:solidFill>
                  <a:srgbClr val="FF0000"/>
                </a:solidFill>
                <a:effectLst>
                  <a:outerShdw blurRad="50000" dist="30000" dir="5400000" algn="tl" rotWithShape="0">
                    <a:srgbClr val="000000">
                      <a:alpha val="30000"/>
                    </a:srgbClr>
                  </a:outerShdw>
                </a:effectLst>
                <a:uLnTx/>
                <a:uFillTx/>
                <a:latin typeface="+mj-lt"/>
                <a:ea typeface="+mj-ea"/>
                <a:cs typeface="+mj-cs"/>
              </a:rPr>
            </a:br>
            <a:r>
              <a:rPr kumimoji="0" lang="en-US" sz="4300" b="1" i="0" u="none" strike="noStrike" kern="1200" cap="none" spc="0" normalizeH="0" baseline="0" noProof="0" smtClean="0">
                <a:ln>
                  <a:noFill/>
                </a:ln>
                <a:solidFill>
                  <a:srgbClr val="FF0000"/>
                </a:solidFill>
                <a:effectLst>
                  <a:outerShdw blurRad="50000" dist="30000" dir="5400000" algn="tl" rotWithShape="0">
                    <a:srgbClr val="000000">
                      <a:alpha val="30000"/>
                    </a:srgbClr>
                  </a:outerShdw>
                </a:effectLst>
                <a:uLnTx/>
                <a:uFillTx/>
                <a:latin typeface="+mj-lt"/>
                <a:ea typeface="+mj-ea"/>
                <a:cs typeface="+mj-cs"/>
              </a:rPr>
              <a:t>Premium calls</a:t>
            </a:r>
            <a:endParaRPr kumimoji="0" lang="en-IN" sz="4300" b="1" i="0" u="none" strike="noStrike" kern="1200" cap="none" spc="0" normalizeH="0" baseline="0" noProof="0" dirty="0">
              <a:ln>
                <a:noFill/>
              </a:ln>
              <a:solidFill>
                <a:srgbClr val="FF0000"/>
              </a:solidFill>
              <a:effectLst>
                <a:outerShdw blurRad="50000" dist="30000" dir="5400000" algn="tl" rotWithShape="0">
                  <a:srgbClr val="000000">
                    <a:alpha val="30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498080" cy="1143000"/>
          </a:xfrm>
        </p:spPr>
        <p:txBody>
          <a:bodyPr/>
          <a:lstStyle/>
          <a:p>
            <a:r>
              <a:rPr lang="en-US" dirty="0" smtClean="0">
                <a:solidFill>
                  <a:srgbClr val="FF0000"/>
                </a:solidFill>
              </a:rPr>
              <a:t>Summary</a:t>
            </a:r>
            <a:endParaRPr lang="en-IN" dirty="0">
              <a:solidFill>
                <a:srgbClr val="FF0000"/>
              </a:solidFill>
            </a:endParaRPr>
          </a:p>
        </p:txBody>
      </p:sp>
      <p:sp>
        <p:nvSpPr>
          <p:cNvPr id="3" name="Content Placeholder 2"/>
          <p:cNvSpPr>
            <a:spLocks noGrp="1"/>
          </p:cNvSpPr>
          <p:nvPr>
            <p:ph idx="1"/>
          </p:nvPr>
        </p:nvSpPr>
        <p:spPr>
          <a:xfrm>
            <a:off x="683568" y="1447800"/>
            <a:ext cx="8250120" cy="4800600"/>
          </a:xfrm>
        </p:spPr>
        <p:txBody>
          <a:bodyPr>
            <a:normAutofit fontScale="85000" lnSpcReduction="10000"/>
          </a:bodyPr>
          <a:lstStyle/>
          <a:p>
            <a:pPr algn="just"/>
            <a:r>
              <a:rPr lang="en-IN" dirty="0" smtClean="0"/>
              <a:t>The </a:t>
            </a:r>
            <a:r>
              <a:rPr lang="en-IN" dirty="0" smtClean="0"/>
              <a:t>neighbourhoods in the vicinity of </a:t>
            </a:r>
            <a:r>
              <a:rPr lang="en-IN" dirty="0" err="1" smtClean="0"/>
              <a:t>HiTech</a:t>
            </a:r>
            <a:r>
              <a:rPr lang="en-IN" dirty="0" smtClean="0"/>
              <a:t> city were explored around </a:t>
            </a:r>
            <a:r>
              <a:rPr lang="en-IN" dirty="0" err="1" smtClean="0"/>
              <a:t>Shilpa</a:t>
            </a:r>
            <a:r>
              <a:rPr lang="en-IN" dirty="0" smtClean="0"/>
              <a:t> Kala </a:t>
            </a:r>
            <a:r>
              <a:rPr lang="en-IN" dirty="0" err="1" smtClean="0"/>
              <a:t>Vedika</a:t>
            </a:r>
            <a:r>
              <a:rPr lang="en-IN" dirty="0" smtClean="0"/>
              <a:t> (26 No’s). Further, the venues in the vicinity of the above neighbourhood was explored using </a:t>
            </a:r>
            <a:r>
              <a:rPr lang="en-IN" b="1" i="1" dirty="0" smtClean="0"/>
              <a:t>venues/explore</a:t>
            </a:r>
            <a:r>
              <a:rPr lang="en-IN" dirty="0" smtClean="0"/>
              <a:t> call method. Restaurants were found to be very predominant among the other categories. Hence it was decided to explore the Restaurants through premium calls. It was found that the </a:t>
            </a:r>
            <a:r>
              <a:rPr lang="en-IN" b="1" dirty="0" smtClean="0"/>
              <a:t>Little Italy of Italian restaurant category and Punjabi Affair of Indian Restaurant category </a:t>
            </a:r>
            <a:r>
              <a:rPr lang="en-IN" dirty="0" smtClean="0"/>
              <a:t>were found to have good ratings, tip counts and likes of all venue categories. Both these venues were indexed as ‘</a:t>
            </a:r>
            <a:r>
              <a:rPr lang="en-IN" b="1" dirty="0" smtClean="0"/>
              <a:t>moderate’</a:t>
            </a:r>
            <a:r>
              <a:rPr lang="en-IN" dirty="0" smtClean="0"/>
              <a:t> price by the users.</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498080" cy="1143000"/>
          </a:xfrm>
        </p:spPr>
        <p:txBody>
          <a:bodyPr/>
          <a:lstStyle/>
          <a:p>
            <a:r>
              <a:rPr lang="en-US" dirty="0" smtClean="0">
                <a:solidFill>
                  <a:srgbClr val="FF0000"/>
                </a:solidFill>
              </a:rPr>
              <a:t>Conclusion</a:t>
            </a:r>
            <a:endParaRPr lang="en-IN" dirty="0">
              <a:solidFill>
                <a:srgbClr val="FF0000"/>
              </a:solidFill>
            </a:endParaRPr>
          </a:p>
        </p:txBody>
      </p:sp>
      <p:sp>
        <p:nvSpPr>
          <p:cNvPr id="3" name="Content Placeholder 2"/>
          <p:cNvSpPr>
            <a:spLocks noGrp="1"/>
          </p:cNvSpPr>
          <p:nvPr>
            <p:ph idx="1"/>
          </p:nvPr>
        </p:nvSpPr>
        <p:spPr>
          <a:xfrm>
            <a:off x="683568" y="1447800"/>
            <a:ext cx="8250120" cy="4800600"/>
          </a:xfrm>
        </p:spPr>
        <p:txBody>
          <a:bodyPr>
            <a:normAutofit fontScale="77500" lnSpcReduction="20000"/>
          </a:bodyPr>
          <a:lstStyle/>
          <a:p>
            <a:pPr algn="just"/>
            <a:r>
              <a:rPr lang="en-IN" dirty="0" smtClean="0"/>
              <a:t>It can be concluded that the Four Square API is a good tool for exploring the neighbourhoods for different types of </a:t>
            </a:r>
            <a:r>
              <a:rPr lang="en-IN" dirty="0" smtClean="0"/>
              <a:t>geographical features. </a:t>
            </a:r>
          </a:p>
          <a:p>
            <a:pPr algn="just"/>
            <a:r>
              <a:rPr lang="en-IN" dirty="0" smtClean="0"/>
              <a:t>Premium </a:t>
            </a:r>
            <a:r>
              <a:rPr lang="en-IN" dirty="0" smtClean="0"/>
              <a:t>calls will help us to get the detailed information like venue stats, likes, ratings, images etc. </a:t>
            </a:r>
            <a:endParaRPr lang="en-IN" dirty="0" smtClean="0"/>
          </a:p>
          <a:p>
            <a:pPr algn="just"/>
            <a:r>
              <a:rPr lang="en-IN" dirty="0" smtClean="0"/>
              <a:t>Word </a:t>
            </a:r>
            <a:r>
              <a:rPr lang="en-IN" dirty="0" smtClean="0"/>
              <a:t>Clouds developed from first most to third most common venues under each neighbourhood have helped to understand most frequent venue categories and venues in the </a:t>
            </a:r>
            <a:r>
              <a:rPr lang="en-IN" dirty="0" err="1" smtClean="0"/>
              <a:t>HiTech</a:t>
            </a:r>
            <a:r>
              <a:rPr lang="en-IN" dirty="0" smtClean="0"/>
              <a:t> City as listed by Four Square. </a:t>
            </a:r>
            <a:endParaRPr lang="en-IN" dirty="0" smtClean="0"/>
          </a:p>
          <a:p>
            <a:pPr algn="just"/>
            <a:r>
              <a:rPr lang="en-IN" dirty="0" smtClean="0"/>
              <a:t>In </a:t>
            </a:r>
            <a:r>
              <a:rPr lang="en-IN" dirty="0" smtClean="0"/>
              <a:t>the present work, due to non availability of demographic data, the analysis is limited to the results of Four Square API. Better recommender system models can be developed if it is possible to integrate the demographic data.      </a:t>
            </a: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References:</a:t>
            </a:r>
            <a:r>
              <a:rPr lang="en-IN" dirty="0" smtClean="0"/>
              <a:t/>
            </a:r>
            <a:br>
              <a:rPr lang="en-IN" dirty="0" smtClean="0"/>
            </a:br>
            <a:endParaRPr lang="en-IN" dirty="0"/>
          </a:p>
        </p:txBody>
      </p:sp>
      <p:sp>
        <p:nvSpPr>
          <p:cNvPr id="3" name="Content Placeholder 2"/>
          <p:cNvSpPr>
            <a:spLocks noGrp="1"/>
          </p:cNvSpPr>
          <p:nvPr>
            <p:ph idx="1"/>
          </p:nvPr>
        </p:nvSpPr>
        <p:spPr/>
        <p:txBody>
          <a:bodyPr>
            <a:normAutofit/>
          </a:bodyPr>
          <a:lstStyle/>
          <a:p>
            <a:pPr>
              <a:buNone/>
            </a:pPr>
            <a:r>
              <a:rPr lang="en-IN" dirty="0" smtClean="0"/>
              <a:t> </a:t>
            </a:r>
            <a:r>
              <a:rPr lang="en-IN" dirty="0" smtClean="0">
                <a:solidFill>
                  <a:srgbClr val="002060"/>
                </a:solidFill>
              </a:rPr>
              <a:t>1 </a:t>
            </a:r>
            <a:r>
              <a:rPr lang="en-IN" u="sng" dirty="0" smtClean="0">
                <a:solidFill>
                  <a:srgbClr val="002060"/>
                </a:solidFill>
                <a:hlinkClick r:id="rId2"/>
              </a:rPr>
              <a:t>https</a:t>
            </a:r>
            <a:r>
              <a:rPr lang="en-IN" u="sng" dirty="0" smtClean="0">
                <a:solidFill>
                  <a:srgbClr val="002060"/>
                </a:solidFill>
                <a:hlinkClick r:id="rId2"/>
              </a:rPr>
              <a:t>://mygeodata.cloud/converter</a:t>
            </a:r>
            <a:endParaRPr lang="en-IN" dirty="0" smtClean="0">
              <a:solidFill>
                <a:srgbClr val="002060"/>
              </a:solidFill>
            </a:endParaRPr>
          </a:p>
          <a:p>
            <a:pPr>
              <a:buNone/>
            </a:pPr>
            <a:r>
              <a:rPr lang="en-IN" dirty="0" smtClean="0">
                <a:solidFill>
                  <a:srgbClr val="002060"/>
                </a:solidFill>
              </a:rPr>
              <a:t> </a:t>
            </a:r>
            <a:r>
              <a:rPr lang="en-IN" dirty="0" smtClean="0">
                <a:solidFill>
                  <a:srgbClr val="002060"/>
                </a:solidFill>
              </a:rPr>
              <a:t>2 </a:t>
            </a:r>
            <a:r>
              <a:rPr lang="en-IN" u="sng" dirty="0" smtClean="0">
                <a:solidFill>
                  <a:srgbClr val="002060"/>
                </a:solidFill>
                <a:hlinkClick r:id="rId3"/>
              </a:rPr>
              <a:t>https</a:t>
            </a:r>
            <a:r>
              <a:rPr lang="en-IN" u="sng" dirty="0" smtClean="0">
                <a:solidFill>
                  <a:srgbClr val="002060"/>
                </a:solidFill>
                <a:hlinkClick r:id="rId3"/>
              </a:rPr>
              <a:t>://foursquare.com</a:t>
            </a:r>
            <a:endParaRPr lang="en-IN" dirty="0" smtClean="0">
              <a:solidFill>
                <a:srgbClr val="002060"/>
              </a:solidFill>
            </a:endParaRPr>
          </a:p>
          <a:p>
            <a:pPr>
              <a:buNone/>
            </a:pPr>
            <a:r>
              <a:rPr lang="en-IN" dirty="0" smtClean="0">
                <a:solidFill>
                  <a:srgbClr val="002060"/>
                </a:solidFill>
              </a:rPr>
              <a:t> </a:t>
            </a:r>
            <a:r>
              <a:rPr lang="en-IN" dirty="0" smtClean="0">
                <a:solidFill>
                  <a:srgbClr val="002060"/>
                </a:solidFill>
              </a:rPr>
              <a:t>3 </a:t>
            </a:r>
            <a:r>
              <a:rPr lang="en-IN" u="sng" dirty="0" smtClean="0">
                <a:solidFill>
                  <a:srgbClr val="002060"/>
                </a:solidFill>
                <a:hlinkClick r:id="rId4"/>
              </a:rPr>
              <a:t>https</a:t>
            </a:r>
            <a:r>
              <a:rPr lang="en-IN" u="sng" dirty="0" smtClean="0">
                <a:solidFill>
                  <a:srgbClr val="002060"/>
                </a:solidFill>
                <a:hlinkClick r:id="rId4"/>
              </a:rPr>
              <a:t>://stackoverflow.com</a:t>
            </a:r>
            <a:endParaRPr lang="en-IN" dirty="0" smtClean="0">
              <a:solidFill>
                <a:srgbClr val="002060"/>
              </a:solidFill>
            </a:endParaRPr>
          </a:p>
          <a:p>
            <a:pPr>
              <a:buNone/>
            </a:pPr>
            <a:r>
              <a:rPr lang="en-IN" dirty="0" smtClean="0">
                <a:solidFill>
                  <a:srgbClr val="002060"/>
                </a:solidFill>
              </a:rPr>
              <a:t> </a:t>
            </a:r>
            <a:r>
              <a:rPr lang="en-IN" dirty="0" smtClean="0">
                <a:solidFill>
                  <a:srgbClr val="002060"/>
                </a:solidFill>
              </a:rPr>
              <a:t>4 </a:t>
            </a:r>
            <a:r>
              <a:rPr lang="en-IN" u="sng" dirty="0" smtClean="0">
                <a:solidFill>
                  <a:srgbClr val="002060"/>
                </a:solidFill>
                <a:hlinkClick r:id="rId5"/>
              </a:rPr>
              <a:t>https</a:t>
            </a:r>
            <a:r>
              <a:rPr lang="en-IN" u="sng" dirty="0" smtClean="0">
                <a:solidFill>
                  <a:srgbClr val="002060"/>
                </a:solidFill>
                <a:hlinkClick r:id="rId5"/>
              </a:rPr>
              <a:t>://geeksforgeeks.org</a:t>
            </a:r>
            <a:endParaRPr lang="en-IN" dirty="0" smtClean="0">
              <a:solidFill>
                <a:srgbClr val="002060"/>
              </a:solidFill>
            </a:endParaRPr>
          </a:p>
          <a:p>
            <a:pPr>
              <a:buNone/>
            </a:pPr>
            <a:r>
              <a:rPr lang="en-IN" dirty="0" smtClean="0">
                <a:solidFill>
                  <a:srgbClr val="002060"/>
                </a:solidFill>
              </a:rPr>
              <a:t> </a:t>
            </a:r>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Problem Definition</a:t>
            </a:r>
            <a:endParaRPr lang="en-IN" b="1" dirty="0">
              <a:solidFill>
                <a:srgbClr val="FF0000"/>
              </a:solidFill>
            </a:endParaRPr>
          </a:p>
        </p:txBody>
      </p:sp>
      <p:sp>
        <p:nvSpPr>
          <p:cNvPr id="3" name="Content Placeholder 2"/>
          <p:cNvSpPr>
            <a:spLocks noGrp="1"/>
          </p:cNvSpPr>
          <p:nvPr>
            <p:ph idx="1"/>
          </p:nvPr>
        </p:nvSpPr>
        <p:spPr/>
        <p:txBody>
          <a:bodyPr/>
          <a:lstStyle/>
          <a:p>
            <a:pPr algn="just"/>
            <a:r>
              <a:rPr lang="en-IN" dirty="0">
                <a:solidFill>
                  <a:srgbClr val="002060"/>
                </a:solidFill>
              </a:rPr>
              <a:t>In </a:t>
            </a:r>
            <a:r>
              <a:rPr lang="en-IN" dirty="0" smtClean="0">
                <a:solidFill>
                  <a:srgbClr val="002060"/>
                </a:solidFill>
              </a:rPr>
              <a:t>this Capstone </a:t>
            </a:r>
            <a:r>
              <a:rPr lang="en-IN" dirty="0">
                <a:solidFill>
                  <a:srgbClr val="002060"/>
                </a:solidFill>
              </a:rPr>
              <a:t>Project of </a:t>
            </a:r>
            <a:r>
              <a:rPr lang="en-IN" dirty="0" err="1">
                <a:solidFill>
                  <a:srgbClr val="002060"/>
                </a:solidFill>
              </a:rPr>
              <a:t>Coursera</a:t>
            </a:r>
            <a:r>
              <a:rPr lang="en-IN" dirty="0">
                <a:solidFill>
                  <a:srgbClr val="002060"/>
                </a:solidFill>
              </a:rPr>
              <a:t>, it is proposed to develop a recommender system for HITEC City through identification of different types of amenities and categorise them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endParaRPr lang="en-US" sz="7200" dirty="0" smtClean="0">
              <a:solidFill>
                <a:srgbClr val="00B050"/>
              </a:solidFill>
            </a:endParaRPr>
          </a:p>
          <a:p>
            <a:pPr algn="ctr">
              <a:buNone/>
            </a:pPr>
            <a:r>
              <a:rPr lang="en-US" sz="7200" b="1" dirty="0" smtClean="0">
                <a:solidFill>
                  <a:srgbClr val="00B050"/>
                </a:solidFill>
              </a:rPr>
              <a:t>Thank You</a:t>
            </a:r>
            <a:endParaRPr lang="en-IN" sz="7200" b="1" dirty="0">
              <a:solidFill>
                <a:srgbClr val="00B05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Objectives</a:t>
            </a:r>
            <a:endParaRPr lang="en-IN" b="1"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pPr lvl="0" algn="just"/>
            <a:r>
              <a:rPr lang="en-IN" dirty="0"/>
              <a:t>To collect required geospatial data to identify amenities in the vicinity of </a:t>
            </a:r>
            <a:r>
              <a:rPr lang="en-IN" dirty="0" err="1"/>
              <a:t>Shilparamam</a:t>
            </a:r>
            <a:r>
              <a:rPr lang="en-IN" dirty="0"/>
              <a:t>, HITEC city. </a:t>
            </a:r>
          </a:p>
          <a:p>
            <a:pPr lvl="0" algn="just"/>
            <a:r>
              <a:rPr lang="en-IN" dirty="0"/>
              <a:t>To collect </a:t>
            </a:r>
            <a:r>
              <a:rPr lang="en-IN" dirty="0" err="1"/>
              <a:t>geoJSON</a:t>
            </a:r>
            <a:r>
              <a:rPr lang="en-IN" dirty="0"/>
              <a:t> data for the chosen study area. </a:t>
            </a:r>
          </a:p>
          <a:p>
            <a:pPr lvl="0" algn="just"/>
            <a:r>
              <a:rPr lang="en-IN" dirty="0"/>
              <a:t>To collect Four square API data thorough general and premium calls to harness the information about the venues and their categories in the vicinity of HITEC City, Hyderabad.</a:t>
            </a:r>
          </a:p>
          <a:p>
            <a:pPr algn="just"/>
            <a:r>
              <a:rPr lang="en-IN" dirty="0"/>
              <a:t>To recommend venues to the users based on ratings and other statistics for a chosen venue category.</a:t>
            </a:r>
            <a:endParaRPr lang="en-IN" dirty="0">
              <a:solidFill>
                <a:srgbClr val="00206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Target Audience</a:t>
            </a:r>
          </a:p>
        </p:txBody>
      </p:sp>
      <p:sp>
        <p:nvSpPr>
          <p:cNvPr id="3" name="Content Placeholder 2"/>
          <p:cNvSpPr>
            <a:spLocks noGrp="1"/>
          </p:cNvSpPr>
          <p:nvPr>
            <p:ph idx="1"/>
          </p:nvPr>
        </p:nvSpPr>
        <p:spPr/>
        <p:txBody>
          <a:bodyPr>
            <a:normAutofit lnSpcReduction="10000"/>
          </a:bodyPr>
          <a:lstStyle/>
          <a:p>
            <a:pPr lvl="0" algn="just"/>
            <a:r>
              <a:rPr lang="en-IN" dirty="0"/>
              <a:t>People seeking different types of best amenities such as restaurants, coffee shops, furniture malls, textile shops etc in the vicinity of the study area.      </a:t>
            </a:r>
          </a:p>
          <a:p>
            <a:pPr lvl="0" algn="just"/>
            <a:r>
              <a:rPr lang="en-IN" dirty="0"/>
              <a:t>As the recommender system will aim to identify different types venues around a chosen neighbourhood, this data would be useful for business expansion  who would like to set up their new centres to promote their business.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Data Collection</a:t>
            </a:r>
            <a:endParaRPr lang="en-IN" b="1" dirty="0">
              <a:solidFill>
                <a:srgbClr val="FF0000"/>
              </a:solidFill>
            </a:endParaRPr>
          </a:p>
        </p:txBody>
      </p:sp>
      <p:sp>
        <p:nvSpPr>
          <p:cNvPr id="3" name="Content Placeholder 2"/>
          <p:cNvSpPr>
            <a:spLocks noGrp="1"/>
          </p:cNvSpPr>
          <p:nvPr>
            <p:ph idx="1"/>
          </p:nvPr>
        </p:nvSpPr>
        <p:spPr/>
        <p:txBody>
          <a:bodyPr/>
          <a:lstStyle/>
          <a:p>
            <a:pPr algn="just"/>
            <a:r>
              <a:rPr lang="en-IN" dirty="0"/>
              <a:t>The geospatial data of the HITEC city around </a:t>
            </a:r>
            <a:r>
              <a:rPr lang="en-IN" dirty="0" err="1"/>
              <a:t>Shilparamam</a:t>
            </a:r>
            <a:r>
              <a:rPr lang="en-IN" dirty="0"/>
              <a:t> is collected using </a:t>
            </a:r>
            <a:r>
              <a:rPr lang="en-IN" u="sng" dirty="0">
                <a:hlinkClick r:id="rId2"/>
              </a:rPr>
              <a:t>https://mygeodata.cloud/map/</a:t>
            </a:r>
            <a:r>
              <a:rPr lang="en-IN" dirty="0"/>
              <a:t> in the form of </a:t>
            </a:r>
            <a:r>
              <a:rPr lang="en-IN" i="1" dirty="0"/>
              <a:t>.</a:t>
            </a:r>
            <a:r>
              <a:rPr lang="en-IN" i="1" dirty="0" err="1"/>
              <a:t>osm</a:t>
            </a:r>
            <a:r>
              <a:rPr lang="en-IN" dirty="0"/>
              <a:t> file (open street map</a:t>
            </a:r>
            <a:r>
              <a:rPr lang="en-IN" dirty="0" smtClean="0"/>
              <a:t>). </a:t>
            </a:r>
            <a:r>
              <a:rPr lang="en-IN" dirty="0"/>
              <a:t>to </a:t>
            </a:r>
            <a:r>
              <a:rPr lang="en-IN" dirty="0" err="1"/>
              <a:t>geoJson</a:t>
            </a:r>
            <a:r>
              <a:rPr lang="en-IN" dirty="0"/>
              <a:t> file using </a:t>
            </a:r>
            <a:r>
              <a:rPr lang="en-IN" u="sng" dirty="0">
                <a:hlinkClick r:id="rId3"/>
              </a:rPr>
              <a:t>https://mygeodata.cloud/converter/</a:t>
            </a:r>
            <a:r>
              <a:rPr lang="en-IN" dirty="0"/>
              <a:t> to get the information about the different types of attributes of the study area. </a:t>
            </a:r>
            <a:endParaRPr lang="en-IN" dirty="0">
              <a:solidFill>
                <a:srgbClr val="00206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Sequence of steps</a:t>
            </a:r>
            <a:endParaRPr lang="en-IN" b="1"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pPr lvl="0" algn="just"/>
            <a:r>
              <a:rPr lang="en-IN" dirty="0" smtClean="0"/>
              <a:t>Install required packages</a:t>
            </a:r>
          </a:p>
          <a:p>
            <a:pPr lvl="0" algn="just"/>
            <a:r>
              <a:rPr lang="en-IN" dirty="0" smtClean="0"/>
              <a:t>Collect </a:t>
            </a:r>
            <a:r>
              <a:rPr lang="en-IN" i="1" dirty="0" smtClean="0"/>
              <a:t>.</a:t>
            </a:r>
            <a:r>
              <a:rPr lang="en-IN" i="1" dirty="0" err="1" smtClean="0"/>
              <a:t>osm</a:t>
            </a:r>
            <a:r>
              <a:rPr lang="en-IN" dirty="0" smtClean="0"/>
              <a:t> file of the study location</a:t>
            </a:r>
          </a:p>
          <a:p>
            <a:pPr lvl="0" algn="just"/>
            <a:r>
              <a:rPr lang="en-IN" dirty="0" smtClean="0"/>
              <a:t>Convert the </a:t>
            </a:r>
            <a:r>
              <a:rPr lang="en-IN" i="1" dirty="0" smtClean="0"/>
              <a:t>.</a:t>
            </a:r>
            <a:r>
              <a:rPr lang="en-IN" i="1" dirty="0" err="1" smtClean="0"/>
              <a:t>osm</a:t>
            </a:r>
            <a:r>
              <a:rPr lang="en-IN" i="1" dirty="0" smtClean="0"/>
              <a:t> </a:t>
            </a:r>
            <a:r>
              <a:rPr lang="en-IN" dirty="0" smtClean="0"/>
              <a:t>File to </a:t>
            </a:r>
            <a:r>
              <a:rPr lang="en-IN" dirty="0" err="1" smtClean="0"/>
              <a:t>geoJSON</a:t>
            </a:r>
            <a:r>
              <a:rPr lang="en-IN" dirty="0" smtClean="0"/>
              <a:t> file</a:t>
            </a:r>
          </a:p>
          <a:p>
            <a:pPr lvl="0" algn="just"/>
            <a:r>
              <a:rPr lang="en-IN" dirty="0" smtClean="0"/>
              <a:t>Extract Amenity Points in the study area from the </a:t>
            </a:r>
            <a:r>
              <a:rPr lang="en-IN" dirty="0" err="1" smtClean="0"/>
              <a:t>geoJSON</a:t>
            </a:r>
            <a:r>
              <a:rPr lang="en-IN" dirty="0" smtClean="0"/>
              <a:t> file.</a:t>
            </a:r>
          </a:p>
          <a:p>
            <a:pPr lvl="0" algn="just"/>
            <a:r>
              <a:rPr lang="en-IN" dirty="0" smtClean="0"/>
              <a:t>Read Amenities into a Pandas Data Frame and Edit the data for missing values. </a:t>
            </a:r>
          </a:p>
          <a:p>
            <a:pPr lvl="0" algn="just"/>
            <a:r>
              <a:rPr lang="en-IN" dirty="0" smtClean="0"/>
              <a:t>Get the Neighbourhood data by Four Square Call (26 Neighbourhoods)</a:t>
            </a:r>
          </a:p>
          <a:p>
            <a:pPr lvl="0" algn="just"/>
            <a:r>
              <a:rPr lang="en-IN" dirty="0" smtClean="0"/>
              <a:t>At this point, the </a:t>
            </a:r>
            <a:r>
              <a:rPr lang="en-IN" dirty="0" err="1" smtClean="0"/>
              <a:t>Shilpakala</a:t>
            </a:r>
            <a:r>
              <a:rPr lang="en-IN" dirty="0" smtClean="0"/>
              <a:t> </a:t>
            </a:r>
            <a:r>
              <a:rPr lang="en-IN" dirty="0" err="1" smtClean="0"/>
              <a:t>vedika</a:t>
            </a:r>
            <a:r>
              <a:rPr lang="en-IN" dirty="0" smtClean="0"/>
              <a:t> has been chosen to identify and  Explore the nearby venues around these 26 Neighbourhoods (5175 nearby venues are returned by Four Square) and prepare data frame. </a:t>
            </a:r>
          </a:p>
          <a:p>
            <a:pPr algn="just"/>
            <a:endParaRPr lang="en-IN" dirty="0" smtClean="0"/>
          </a:p>
          <a:p>
            <a:pPr algn="just">
              <a:buNone/>
            </a:pPr>
            <a:endParaRPr lang="en-IN" dirty="0">
              <a:solidFill>
                <a:srgbClr val="00206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Sequence of </a:t>
            </a:r>
            <a:r>
              <a:rPr lang="en-US" b="1" dirty="0" smtClean="0">
                <a:solidFill>
                  <a:srgbClr val="FF0000"/>
                </a:solidFill>
              </a:rPr>
              <a:t>steps – </a:t>
            </a:r>
            <a:r>
              <a:rPr lang="en-US" b="1" dirty="0" err="1" smtClean="0">
                <a:solidFill>
                  <a:srgbClr val="FF0000"/>
                </a:solidFill>
              </a:rPr>
              <a:t>Contd</a:t>
            </a:r>
            <a:r>
              <a:rPr lang="en-US" b="1" dirty="0" smtClean="0">
                <a:solidFill>
                  <a:srgbClr val="FF0000"/>
                </a:solidFill>
              </a:rPr>
              <a:t>…</a:t>
            </a:r>
            <a:endParaRPr lang="en-IN" dirty="0"/>
          </a:p>
        </p:txBody>
      </p:sp>
      <p:sp>
        <p:nvSpPr>
          <p:cNvPr id="3" name="Content Placeholder 2"/>
          <p:cNvSpPr>
            <a:spLocks noGrp="1"/>
          </p:cNvSpPr>
          <p:nvPr>
            <p:ph idx="1"/>
          </p:nvPr>
        </p:nvSpPr>
        <p:spPr/>
        <p:txBody>
          <a:bodyPr>
            <a:normAutofit fontScale="62500" lnSpcReduction="20000"/>
          </a:bodyPr>
          <a:lstStyle/>
          <a:p>
            <a:pPr lvl="0" algn="just"/>
            <a:r>
              <a:rPr lang="en-IN" dirty="0" smtClean="0"/>
              <a:t>Group the above data based on Neighbourhood and count unique categories. (73 No’s)</a:t>
            </a:r>
          </a:p>
          <a:p>
            <a:pPr lvl="0" algn="just"/>
            <a:r>
              <a:rPr lang="en-IN" dirty="0" smtClean="0"/>
              <a:t>The frequency of occurrence of top 5 venues listed by Foursquare in each of those Neighbourhoods is calculated.    </a:t>
            </a:r>
          </a:p>
          <a:p>
            <a:pPr lvl="0" algn="just"/>
            <a:r>
              <a:rPr lang="en-IN" dirty="0" smtClean="0"/>
              <a:t>N</a:t>
            </a:r>
            <a:r>
              <a:rPr lang="en-IN" baseline="30000" dirty="0" smtClean="0"/>
              <a:t>th</a:t>
            </a:r>
            <a:r>
              <a:rPr lang="en-IN" dirty="0" smtClean="0"/>
              <a:t> (1</a:t>
            </a:r>
            <a:r>
              <a:rPr lang="en-IN" baseline="30000" dirty="0" smtClean="0"/>
              <a:t>st</a:t>
            </a:r>
            <a:r>
              <a:rPr lang="en-IN" dirty="0" smtClean="0"/>
              <a:t> to 10</a:t>
            </a:r>
            <a:r>
              <a:rPr lang="en-IN" baseline="30000" dirty="0" smtClean="0"/>
              <a:t>th</a:t>
            </a:r>
            <a:r>
              <a:rPr lang="en-IN" dirty="0" smtClean="0"/>
              <a:t>) Most common Venue for each of these Neighbourhoods is assessed. </a:t>
            </a:r>
          </a:p>
          <a:p>
            <a:pPr lvl="0" algn="just"/>
            <a:r>
              <a:rPr lang="en-IN" dirty="0" smtClean="0"/>
              <a:t>Word Clouds are prepared both for ‘Venue’ and ‘Venue Category’ to identify the most listed venue for 1</a:t>
            </a:r>
            <a:r>
              <a:rPr lang="en-IN" baseline="30000" dirty="0" smtClean="0"/>
              <a:t>st</a:t>
            </a:r>
            <a:r>
              <a:rPr lang="en-IN" dirty="0" smtClean="0"/>
              <a:t>, 2</a:t>
            </a:r>
            <a:r>
              <a:rPr lang="en-IN" baseline="30000" dirty="0" smtClean="0"/>
              <a:t>nd</a:t>
            </a:r>
            <a:r>
              <a:rPr lang="en-IN" dirty="0" smtClean="0"/>
              <a:t> and 3</a:t>
            </a:r>
            <a:r>
              <a:rPr lang="en-IN" baseline="30000" dirty="0" smtClean="0"/>
              <a:t>rd</a:t>
            </a:r>
            <a:r>
              <a:rPr lang="en-IN" dirty="0" smtClean="0"/>
              <a:t> Common venue.     </a:t>
            </a:r>
          </a:p>
          <a:p>
            <a:pPr algn="just"/>
            <a:r>
              <a:rPr lang="en-IN" u="sng" dirty="0" smtClean="0"/>
              <a:t>Word cloud for the Venue Category</a:t>
            </a:r>
            <a:endParaRPr lang="en-IN" dirty="0" smtClean="0"/>
          </a:p>
          <a:p>
            <a:pPr lvl="0" algn="just"/>
            <a:r>
              <a:rPr lang="en-IN" dirty="0" smtClean="0"/>
              <a:t>Perform the cluster analysis for the Neighbourhoods.</a:t>
            </a:r>
          </a:p>
          <a:p>
            <a:pPr lvl="0" algn="just"/>
            <a:r>
              <a:rPr lang="en-IN" dirty="0" smtClean="0"/>
              <a:t>Restaurants are explored (as this venue is found to highest frequency) through premium calls for getting information about tip count and other venue statistics. Graphs are prepared for recommending venues for the Category ‘Restaurants’ based on ‘Tip Count’, ‘Ratings’ and ‘Likes’ .</a:t>
            </a:r>
          </a:p>
          <a:p>
            <a:pPr algn="just"/>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solidFill>
                  <a:srgbClr val="FF0000"/>
                </a:solidFill>
              </a:rPr>
              <a:t>HiTech</a:t>
            </a:r>
            <a:r>
              <a:rPr lang="en-US" dirty="0" smtClean="0">
                <a:solidFill>
                  <a:srgbClr val="FF0000"/>
                </a:solidFill>
              </a:rPr>
              <a:t> City, Hyderabad from Folium</a:t>
            </a:r>
            <a:endParaRPr lang="en-IN" dirty="0">
              <a:solidFill>
                <a:srgbClr val="FF0000"/>
              </a:solidFill>
            </a:endParaRPr>
          </a:p>
        </p:txBody>
      </p:sp>
      <p:sp>
        <p:nvSpPr>
          <p:cNvPr id="3" name="Content Placeholder 2"/>
          <p:cNvSpPr>
            <a:spLocks noGrp="1"/>
          </p:cNvSpPr>
          <p:nvPr>
            <p:ph idx="1"/>
          </p:nvPr>
        </p:nvSpPr>
        <p:spPr/>
        <p:txBody>
          <a:bodyPr/>
          <a:lstStyle/>
          <a:p>
            <a:endParaRPr lang="en-IN"/>
          </a:p>
        </p:txBody>
      </p:sp>
      <p:pic>
        <p:nvPicPr>
          <p:cNvPr id="4" name="Picture 3"/>
          <p:cNvPicPr/>
          <p:nvPr/>
        </p:nvPicPr>
        <p:blipFill>
          <a:blip r:embed="rId2" cstate="print"/>
          <a:srcRect/>
          <a:stretch>
            <a:fillRect/>
          </a:stretch>
        </p:blipFill>
        <p:spPr bwMode="auto">
          <a:xfrm>
            <a:off x="1475656" y="1412776"/>
            <a:ext cx="6480720" cy="51845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74638"/>
            <a:ext cx="8028384" cy="1143000"/>
          </a:xfrm>
        </p:spPr>
        <p:txBody>
          <a:bodyPr>
            <a:noAutofit/>
          </a:bodyPr>
          <a:lstStyle/>
          <a:p>
            <a:r>
              <a:rPr lang="en-US" sz="2800" dirty="0" err="1" smtClean="0">
                <a:solidFill>
                  <a:srgbClr val="FF0000"/>
                </a:solidFill>
              </a:rPr>
              <a:t>HiTech</a:t>
            </a:r>
            <a:r>
              <a:rPr lang="en-US" sz="2800" dirty="0" smtClean="0">
                <a:solidFill>
                  <a:srgbClr val="FF0000"/>
                </a:solidFill>
              </a:rPr>
              <a:t> city with </a:t>
            </a:r>
            <a:r>
              <a:rPr lang="en-US" sz="2800" dirty="0" err="1" smtClean="0">
                <a:solidFill>
                  <a:srgbClr val="FF0000"/>
                </a:solidFill>
              </a:rPr>
              <a:t>Neighbourhoods</a:t>
            </a:r>
            <a:r>
              <a:rPr lang="en-US" sz="2800" dirty="0" smtClean="0">
                <a:solidFill>
                  <a:srgbClr val="FF0000"/>
                </a:solidFill>
              </a:rPr>
              <a:t> around </a:t>
            </a:r>
            <a:r>
              <a:rPr lang="en-US" sz="2800" dirty="0" err="1" smtClean="0">
                <a:solidFill>
                  <a:srgbClr val="FF0000"/>
                </a:solidFill>
              </a:rPr>
              <a:t>shilpa</a:t>
            </a:r>
            <a:r>
              <a:rPr lang="en-US" sz="2800" dirty="0" smtClean="0">
                <a:solidFill>
                  <a:srgbClr val="FF0000"/>
                </a:solidFill>
              </a:rPr>
              <a:t> </a:t>
            </a:r>
            <a:r>
              <a:rPr lang="en-US" sz="2800" dirty="0" err="1" smtClean="0">
                <a:solidFill>
                  <a:srgbClr val="FF0000"/>
                </a:solidFill>
              </a:rPr>
              <a:t>kala</a:t>
            </a:r>
            <a:r>
              <a:rPr lang="en-US" sz="2800" dirty="0" smtClean="0">
                <a:solidFill>
                  <a:srgbClr val="FF0000"/>
                </a:solidFill>
              </a:rPr>
              <a:t> </a:t>
            </a:r>
            <a:r>
              <a:rPr lang="en-US" sz="2800" dirty="0" err="1" smtClean="0">
                <a:solidFill>
                  <a:srgbClr val="FF0000"/>
                </a:solidFill>
              </a:rPr>
              <a:t>vedika</a:t>
            </a:r>
            <a:endParaRPr lang="en-IN" sz="2800" dirty="0">
              <a:solidFill>
                <a:srgbClr val="FF0000"/>
              </a:solidFill>
            </a:endParaRPr>
          </a:p>
        </p:txBody>
      </p:sp>
      <p:sp>
        <p:nvSpPr>
          <p:cNvPr id="3" name="Content Placeholder 2"/>
          <p:cNvSpPr>
            <a:spLocks noGrp="1"/>
          </p:cNvSpPr>
          <p:nvPr>
            <p:ph idx="1"/>
          </p:nvPr>
        </p:nvSpPr>
        <p:spPr/>
        <p:txBody>
          <a:bodyPr/>
          <a:lstStyle/>
          <a:p>
            <a:endParaRPr lang="en-IN"/>
          </a:p>
        </p:txBody>
      </p:sp>
      <p:pic>
        <p:nvPicPr>
          <p:cNvPr id="4" name="Picture 3"/>
          <p:cNvPicPr/>
          <p:nvPr/>
        </p:nvPicPr>
        <p:blipFill>
          <a:blip r:embed="rId2" cstate="print"/>
          <a:srcRect t="23077"/>
          <a:stretch>
            <a:fillRect/>
          </a:stretch>
        </p:blipFill>
        <p:spPr bwMode="auto">
          <a:xfrm>
            <a:off x="971600" y="1412776"/>
            <a:ext cx="7632847" cy="511256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35</TotalTime>
  <Words>795</Words>
  <Application>Microsoft Office PowerPoint</Application>
  <PresentationFormat>On-screen Show (4:3)</PresentationFormat>
  <Paragraphs>53</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Solstice</vt:lpstr>
      <vt:lpstr>IBM Data Science Capstone Project Recommender System for identification of Amenities in the vicinity of Hi-Tech City in Hyderabad using Four Square Application Programming Interface (API) Data by Dr.V.Venkat Ramayya. M.Tech (Hons), Ph.D </vt:lpstr>
      <vt:lpstr>Problem Definition</vt:lpstr>
      <vt:lpstr>Objectives</vt:lpstr>
      <vt:lpstr>Target Audience</vt:lpstr>
      <vt:lpstr>Data Collection</vt:lpstr>
      <vt:lpstr>Sequence of steps</vt:lpstr>
      <vt:lpstr>Sequence of steps – Contd…</vt:lpstr>
      <vt:lpstr>HiTech City, Hyderabad from Folium</vt:lpstr>
      <vt:lpstr>HiTech city with Neighbourhoods around shilpa kala vedika</vt:lpstr>
      <vt:lpstr>Slide 10</vt:lpstr>
      <vt:lpstr>Frequency of Venue categories returned by Foursquare</vt:lpstr>
      <vt:lpstr>Venue Categories in a Word Cloud for first three common venues of Neighbourhoods around Shilpa Kala vedika in HiTech City</vt:lpstr>
      <vt:lpstr>Slide 13</vt:lpstr>
      <vt:lpstr>Slide 14</vt:lpstr>
      <vt:lpstr>Results of  Premium calls</vt:lpstr>
      <vt:lpstr>Slide 16</vt:lpstr>
      <vt:lpstr>Summary</vt:lpstr>
      <vt:lpstr>Conclusion</vt:lpstr>
      <vt:lpstr>References: </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Data Science Capstone Project Recommender System for identification of Amenities in the vicinity of Hi-Tech City in Hyderabad using Four Square Application Programming Interface (API) Data </dc:title>
  <dc:creator>Admin</dc:creator>
  <cp:lastModifiedBy>Admin</cp:lastModifiedBy>
  <cp:revision>10</cp:revision>
  <dcterms:created xsi:type="dcterms:W3CDTF">2019-10-24T14:13:27Z</dcterms:created>
  <dcterms:modified xsi:type="dcterms:W3CDTF">2019-10-24T14:48:27Z</dcterms:modified>
</cp:coreProperties>
</file>