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389" r:id="rId6"/>
    <p:sldId id="384" r:id="rId7"/>
    <p:sldId id="317" r:id="rId8"/>
    <p:sldId id="268" r:id="rId9"/>
    <p:sldId id="321" r:id="rId10"/>
    <p:sldId id="278" r:id="rId11"/>
    <p:sldId id="395" r:id="rId12"/>
    <p:sldId id="393" r:id="rId13"/>
    <p:sldId id="392" r:id="rId14"/>
    <p:sldId id="394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360" y="1051551"/>
            <a:ext cx="4500828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STEWARDSHIP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MECH-24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4775-F7E0-3799-620A-18C63442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ADVANATGES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1DD0-E205-BFB8-0116-B66C363B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29255"/>
            <a:ext cx="11090274" cy="3113083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lay"/>
              </a:rPr>
              <a:t>It avoids interference from other wireless devices.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lay"/>
              </a:rPr>
              <a:t>It has lower power consumption.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lay"/>
              </a:rPr>
              <a:t>It is easily upgradeable.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sense slow-moving or stationary objects when driving at low speeds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can also be used in dangerous environments, where human penetration could be fatal.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3945-8F32-A450-5304-5E314831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1D27-3277-17F7-56BA-616EA711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9C90-04F9-4635-FF22-728CDE8E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4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C9BE-8BE5-0020-1DB7-6E7208F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33053" cy="971550"/>
          </a:xfrm>
        </p:spPr>
        <p:txBody>
          <a:bodyPr/>
          <a:lstStyle/>
          <a:p>
            <a:r>
              <a:rPr lang="en-IN" sz="4400" b="1" dirty="0">
                <a:solidFill>
                  <a:srgbClr val="FFFF00"/>
                </a:solidFill>
              </a:rPr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30EC-4CC5-1555-C33D-7DFFFF19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robot is able to produce the basic walking movements using two gear motors. They developed the robot with a very good intelligence which is easily capable to sense the obstacle and by processing the signal coming from the sensor it is perfectly avoiding the obstacle coming in the path.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62A5-2A4E-26C1-BAED-704B16A2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88EC-1CCE-3A97-7152-5C16AA58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625A-3156-3E95-8CF4-37F482B9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A893C-063B-6564-D26A-9D8DE619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070" y="4023100"/>
            <a:ext cx="5480115" cy="23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4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1395632"/>
            <a:ext cx="5437187" cy="92419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024554"/>
            <a:ext cx="5437187" cy="2154115"/>
          </a:xfrm>
        </p:spPr>
        <p:txBody>
          <a:bodyPr/>
          <a:lstStyle/>
          <a:p>
            <a:r>
              <a:rPr lang="en-US" b="1" u="sng" dirty="0">
                <a:solidFill>
                  <a:srgbClr val="FFFF00">
                    <a:alpha val="60000"/>
                  </a:srgbClr>
                </a:solidFill>
              </a:rPr>
              <a:t>K.VENKAT(20241A0324)</a:t>
            </a:r>
          </a:p>
          <a:p>
            <a:r>
              <a:rPr lang="en-US" b="1" u="sng" dirty="0">
                <a:solidFill>
                  <a:srgbClr val="FFFF00">
                    <a:alpha val="60000"/>
                  </a:srgbClr>
                </a:solidFill>
              </a:rPr>
              <a:t>J.SAIKISHORE(21245A0303)</a:t>
            </a:r>
          </a:p>
          <a:p>
            <a:r>
              <a:rPr lang="en-US" b="1" u="sng" dirty="0">
                <a:solidFill>
                  <a:srgbClr val="FFFF00">
                    <a:alpha val="60000"/>
                  </a:srgbClr>
                </a:solidFill>
              </a:rPr>
              <a:t>J.SHANMUKH(20241A0319)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 descr="Obstacle Avoiding Car - Hackster.io">
            <a:extLst>
              <a:ext uri="{FF2B5EF4-FFF2-40B4-BE49-F238E27FC236}">
                <a16:creationId xmlns:a16="http://schemas.microsoft.com/office/drawing/2014/main" id="{8990D3DD-BB94-DE12-B5A8-4E4F5A92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249" y="548641"/>
            <a:ext cx="4909470" cy="268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dia's Biggest Robotics, DIY, Engineering Online Store | Robu.in">
            <a:extLst>
              <a:ext uri="{FF2B5EF4-FFF2-40B4-BE49-F238E27FC236}">
                <a16:creationId xmlns:a16="http://schemas.microsoft.com/office/drawing/2014/main" id="{DAD08603-6114-6436-45DE-259935F6E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250" y="3429000"/>
            <a:ext cx="4909470" cy="277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SPECIFICATIONS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APPLICATIONS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87910" y="4024648"/>
            <a:ext cx="6890197" cy="2305318"/>
          </a:xfrm>
          <a:noFill/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B0604020202020204" pitchFamily="2" charset="0"/>
              </a:rPr>
              <a:t>It is through efficient electronic programming that a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B0604020202020204" pitchFamily="2" charset="0"/>
              </a:rPr>
              <a:t>human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B0604020202020204" pitchFamily="2" charset="0"/>
              </a:rPr>
              <a:t> can control a robot, hence a robot can be thought of as an Electromechanical machine. </a:t>
            </a:r>
          </a:p>
          <a:p>
            <a:pPr algn="just"/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Roboto" panose="020B0604020202020204" pitchFamily="2" charset="0"/>
              </a:rPr>
              <a:t>Some of the essential characteristics that a robot must have are - sensing, movement, energy, intelligence. It performs a task using control systems, various power supplies and software all working together. 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Arduino bluetooth RC Car using Arduino | Bluetooth RC car | Techatronic">
            <a:extLst>
              <a:ext uri="{FF2B5EF4-FFF2-40B4-BE49-F238E27FC236}">
                <a16:creationId xmlns:a16="http://schemas.microsoft.com/office/drawing/2014/main" id="{3D88985D-36DD-ECB7-BA02-66C05ED0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" y="85481"/>
            <a:ext cx="4520856" cy="323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ontrol LEDs with Voice Command | Arduino-Bluetooth module tutorial –  MechStuff">
            <a:extLst>
              <a:ext uri="{FF2B5EF4-FFF2-40B4-BE49-F238E27FC236}">
                <a16:creationId xmlns:a16="http://schemas.microsoft.com/office/drawing/2014/main" id="{F439B7B1-962D-7ABD-591F-3A27B85D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11" y="184640"/>
            <a:ext cx="3068626" cy="30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T Voice Control for Arduino - Apps on Google Play">
            <a:extLst>
              <a:ext uri="{FF2B5EF4-FFF2-40B4-BE49-F238E27FC236}">
                <a16:creationId xmlns:a16="http://schemas.microsoft.com/office/drawing/2014/main" id="{0AC762EE-AFCA-7898-EC92-61377F23759F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3" r="9563"/>
          <a:stretch>
            <a:fillRect/>
          </a:stretch>
        </p:blipFill>
        <p:spPr bwMode="auto">
          <a:xfrm>
            <a:off x="8755068" y="0"/>
            <a:ext cx="3068626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74046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COMPONENTS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COMPONENTS USED 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/>
          <a:lstStyle/>
          <a:p>
            <a:r>
              <a:rPr lang="en-US" dirty="0"/>
              <a:t>AURDINO UNO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/>
          <a:lstStyle/>
          <a:p>
            <a:r>
              <a:rPr lang="en-US" dirty="0"/>
              <a:t>MOTOR DRIVER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/>
          <a:lstStyle/>
          <a:p>
            <a:r>
              <a:rPr lang="en-US" dirty="0"/>
              <a:t>BLUETOOTH SENSOR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/>
          <a:lstStyle/>
          <a:p>
            <a:r>
              <a:rPr lang="en-US" dirty="0"/>
              <a:t>ULTRASONIC SENSOR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2673D4-1D57-0E53-A0C4-1DC4EA1952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" name="Picture Placeholder 16" descr="A man smiling in the office">
            <a:extLst>
              <a:ext uri="{FF2B5EF4-FFF2-40B4-BE49-F238E27FC236}">
                <a16:creationId xmlns:a16="http://schemas.microsoft.com/office/drawing/2014/main" id="{5C415D09-78DE-9EAC-2076-3BA95E66CB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759" y="1981558"/>
            <a:ext cx="1927066" cy="1790701"/>
          </a:xfrm>
          <a:prstGeom prst="rect">
            <a:avLst/>
          </a:prstGeom>
          <a:solidFill>
            <a:schemeClr val="accent5"/>
          </a:solidFill>
        </p:spPr>
      </p:pic>
      <p:pic>
        <p:nvPicPr>
          <p:cNvPr id="5" name="Picture 2" descr="Buy Arduino Uno R3 with Compatible Cable Online at Low Price">
            <a:extLst>
              <a:ext uri="{FF2B5EF4-FFF2-40B4-BE49-F238E27FC236}">
                <a16:creationId xmlns:a16="http://schemas.microsoft.com/office/drawing/2014/main" id="{D8A89A41-5D60-6DC8-3976-30573780B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07" y="1948232"/>
            <a:ext cx="2209800" cy="2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eneric 0826U40KLRA Q L293D Motor Driver/Stepper/Servo Shield for Arduino :  Amazon.in: Industrial &amp; Scientific">
            <a:extLst>
              <a:ext uri="{FF2B5EF4-FFF2-40B4-BE49-F238E27FC236}">
                <a16:creationId xmlns:a16="http://schemas.microsoft.com/office/drawing/2014/main" id="{BC6357EF-FD3A-B06B-35D1-AFD8AE601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31" y="2005098"/>
            <a:ext cx="2514600" cy="20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nsors Modules Bluetooth Module Hc 05 | Sensors Modules">
            <a:extLst>
              <a:ext uri="{FF2B5EF4-FFF2-40B4-BE49-F238E27FC236}">
                <a16:creationId xmlns:a16="http://schemas.microsoft.com/office/drawing/2014/main" id="{294EB93E-F9AE-720A-98CF-7EE8CFFD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92" y="1933641"/>
            <a:ext cx="2297730" cy="2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ltrasonic Proximity Sensor at Rs 55 | Electric Sensor in New Delhi | ID:  16335778191">
            <a:extLst>
              <a:ext uri="{FF2B5EF4-FFF2-40B4-BE49-F238E27FC236}">
                <a16:creationId xmlns:a16="http://schemas.microsoft.com/office/drawing/2014/main" id="{7CDF2A8F-261D-1918-AF1A-3459A928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339" y="1886406"/>
            <a:ext cx="2297730" cy="21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85" name="Oval 308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9" y="549275"/>
            <a:ext cx="436150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COMPONENTS</a:t>
            </a:r>
          </a:p>
        </p:txBody>
      </p:sp>
      <p:grpSp>
        <p:nvGrpSpPr>
          <p:cNvPr id="3091" name="Group 3090">
            <a:extLst>
              <a:ext uri="{FF2B5EF4-FFF2-40B4-BE49-F238E27FC236}">
                <a16:creationId xmlns:a16="http://schemas.microsoft.com/office/drawing/2014/main" id="{11BC3F1D-FF1B-45CA-A643-B81A3164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40643" y="985659"/>
            <a:ext cx="667802" cy="631474"/>
            <a:chOff x="10478914" y="1506691"/>
            <a:chExt cx="667802" cy="631474"/>
          </a:xfrm>
        </p:grpSpPr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9A5DC9BB-9887-4746-87E9-FCDA9816A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3" name="Oval 3092">
              <a:extLst>
                <a:ext uri="{FF2B5EF4-FFF2-40B4-BE49-F238E27FC236}">
                  <a16:creationId xmlns:a16="http://schemas.microsoft.com/office/drawing/2014/main" id="{8CA8BDF8-9D06-45C3-8A3E-14FCA356A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095" name="Group 3094">
            <a:extLst>
              <a:ext uri="{FF2B5EF4-FFF2-40B4-BE49-F238E27FC236}">
                <a16:creationId xmlns:a16="http://schemas.microsoft.com/office/drawing/2014/main" id="{42BF3EAF-F533-4F2E-B9A1-3698984B4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178" y="4632150"/>
            <a:ext cx="1425768" cy="1456341"/>
            <a:chOff x="-218178" y="4632150"/>
            <a:chExt cx="1425768" cy="1456341"/>
          </a:xfrm>
        </p:grpSpPr>
        <p:sp>
          <p:nvSpPr>
            <p:cNvPr id="3096" name="Freeform 5">
              <a:extLst>
                <a:ext uri="{FF2B5EF4-FFF2-40B4-BE49-F238E27FC236}">
                  <a16:creationId xmlns:a16="http://schemas.microsoft.com/office/drawing/2014/main" id="{E9CACF71-B9F6-40BE-821A-96034969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221903" y="4888635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CEEC4D9F-6201-4AFC-B320-7BBFC0DF6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-37419" y="4736389"/>
              <a:ext cx="611884" cy="973401"/>
            </a:xfrm>
            <a:custGeom>
              <a:avLst/>
              <a:gdLst>
                <a:gd name="connsiteX0" fmla="*/ 0 w 611884"/>
                <a:gd name="connsiteY0" fmla="*/ 0 h 973401"/>
                <a:gd name="connsiteX1" fmla="*/ 611884 w 611884"/>
                <a:gd name="connsiteY1" fmla="*/ 365751 h 973401"/>
                <a:gd name="connsiteX2" fmla="*/ 611884 w 611884"/>
                <a:gd name="connsiteY2" fmla="*/ 973401 h 973401"/>
                <a:gd name="connsiteX3" fmla="*/ 0 w 611884"/>
                <a:gd name="connsiteY3" fmla="*/ 620129 h 97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884" h="973401">
                  <a:moveTo>
                    <a:pt x="0" y="0"/>
                  </a:moveTo>
                  <a:lnTo>
                    <a:pt x="611884" y="365751"/>
                  </a:lnTo>
                  <a:lnTo>
                    <a:pt x="611884" y="973401"/>
                  </a:lnTo>
                  <a:lnTo>
                    <a:pt x="0" y="6201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90000"/>
                    <a:lumOff val="10000"/>
                    <a:alpha val="0"/>
                  </a:schemeClr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127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8" name="Freeform: Shape 3097">
              <a:extLst>
                <a:ext uri="{FF2B5EF4-FFF2-40B4-BE49-F238E27FC236}">
                  <a16:creationId xmlns:a16="http://schemas.microsoft.com/office/drawing/2014/main" id="{6568FF8C-C380-4D90-9090-21123B167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238872" y="5261883"/>
              <a:ext cx="630288" cy="1022927"/>
            </a:xfrm>
            <a:custGeom>
              <a:avLst/>
              <a:gdLst>
                <a:gd name="connsiteX0" fmla="*/ 0 w 630288"/>
                <a:gd name="connsiteY0" fmla="*/ 365751 h 1022927"/>
                <a:gd name="connsiteX1" fmla="*/ 630288 w 630288"/>
                <a:gd name="connsiteY1" fmla="*/ 0 h 1022927"/>
                <a:gd name="connsiteX2" fmla="*/ 630288 w 630288"/>
                <a:gd name="connsiteY2" fmla="*/ 713099 h 1022927"/>
                <a:gd name="connsiteX3" fmla="*/ 92992 w 630288"/>
                <a:gd name="connsiteY3" fmla="*/ 1022927 h 1022927"/>
                <a:gd name="connsiteX4" fmla="*/ 0 w 630288"/>
                <a:gd name="connsiteY4" fmla="*/ 969238 h 102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288" h="1022927">
                  <a:moveTo>
                    <a:pt x="0" y="365751"/>
                  </a:moveTo>
                  <a:lnTo>
                    <a:pt x="630288" y="0"/>
                  </a:lnTo>
                  <a:lnTo>
                    <a:pt x="630288" y="713099"/>
                  </a:lnTo>
                  <a:lnTo>
                    <a:pt x="92992" y="1022927"/>
                  </a:lnTo>
                  <a:lnTo>
                    <a:pt x="0" y="96923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4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2677306"/>
            <a:ext cx="3565525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b="1" dirty="0"/>
              <a:t>MOTORS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b="1" dirty="0"/>
              <a:t>TYPE –DC MOTOR 3.7V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b="1" dirty="0"/>
              <a:t>JUMPER WIRES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b="1" dirty="0"/>
              <a:t>CAR CHASSIS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b="1" dirty="0"/>
              <a:t>BATTERIES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076" name="Picture 4" descr="100RPM DC 3-12V L-Shape BO Gear Motor One side Shaft For Arduino Smart Car">
            <a:extLst>
              <a:ext uri="{FF2B5EF4-FFF2-40B4-BE49-F238E27FC236}">
                <a16:creationId xmlns:a16="http://schemas.microsoft.com/office/drawing/2014/main" id="{CB3D3EA1-64C5-57CD-F244-471CCF3E5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8552021" y="549275"/>
            <a:ext cx="3089115" cy="2879725"/>
          </a:xfrm>
          <a:custGeom>
            <a:avLst/>
            <a:gdLst/>
            <a:ahLst/>
            <a:cxnLst/>
            <a:rect l="l" t="t" r="r" b="b"/>
            <a:pathLst>
              <a:path w="2879725" h="2879725">
                <a:moveTo>
                  <a:pt x="0" y="0"/>
                </a:moveTo>
                <a:lnTo>
                  <a:pt x="2879725" y="0"/>
                </a:lnTo>
                <a:lnTo>
                  <a:pt x="2879725" y="2879725"/>
                </a:lnTo>
                <a:lnTo>
                  <a:pt x="0" y="28797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080" name="Picture 8" descr="Male to Female Jumper Wires 40 Pin 10 cm at Rs 57/piece | Bhosari | Pune |  ID: 22794180530">
            <a:extLst>
              <a:ext uri="{FF2B5EF4-FFF2-40B4-BE49-F238E27FC236}">
                <a16:creationId xmlns:a16="http://schemas.microsoft.com/office/drawing/2014/main" id="{A048BD9D-5154-DCFF-3329-F8EA75BA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1" y="639250"/>
            <a:ext cx="3089114" cy="27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4-wheel Robot Smart Car Chassis Kits Car Model with Speed Encoder for  Arduino, Voltage : DC 6V , Current: 120MA">
            <a:extLst>
              <a:ext uri="{FF2B5EF4-FFF2-40B4-BE49-F238E27FC236}">
                <a16:creationId xmlns:a16="http://schemas.microsoft.com/office/drawing/2014/main" id="{2C68B969-6D18-AF41-14F9-F25487626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525" y="3843387"/>
            <a:ext cx="3013046" cy="26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Do Rechargeable Lithium-Ion AA Batteries Exist? - Reactual">
            <a:extLst>
              <a:ext uri="{FF2B5EF4-FFF2-40B4-BE49-F238E27FC236}">
                <a16:creationId xmlns:a16="http://schemas.microsoft.com/office/drawing/2014/main" id="{F8342120-7DF7-BB6D-6A70-177746B0A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98924"/>
            <a:ext cx="2779461" cy="23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b="1" u="sng" dirty="0">
                <a:latin typeface="Aharoni" panose="020B0604020202020204" pitchFamily="2" charset="-79"/>
                <a:cs typeface="Aharoni" panose="020B0604020202020204" pitchFamily="2" charset="-79"/>
              </a:rPr>
              <a:t>SPECIFICATIONS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2DDC-CF05-2855-97C8-6DA049F6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78165"/>
            <a:ext cx="11090274" cy="5182935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alpha val="60000"/>
                  </a:schemeClr>
                </a:solidFill>
                <a:highlight>
                  <a:srgbClr val="FFFF00"/>
                </a:highlight>
              </a:rPr>
              <a:t>BLUEOOTH SENSOR                                                         </a:t>
            </a:r>
          </a:p>
          <a:p>
            <a:r>
              <a:rPr lang="en-US" dirty="0"/>
              <a:t>MODEL-HC-05</a:t>
            </a:r>
          </a:p>
          <a:p>
            <a:r>
              <a:rPr lang="en-US" dirty="0"/>
              <a:t>RANGE-10 MTRS</a:t>
            </a:r>
          </a:p>
          <a:p>
            <a:r>
              <a:rPr lang="en-US" b="1" dirty="0">
                <a:solidFill>
                  <a:schemeClr val="bg2">
                    <a:alpha val="60000"/>
                  </a:schemeClr>
                </a:solidFill>
                <a:highlight>
                  <a:srgbClr val="FFFF00"/>
                </a:highlight>
              </a:rPr>
              <a:t>ULTRASONIC SENSOR</a:t>
            </a:r>
          </a:p>
          <a:p>
            <a:r>
              <a:rPr lang="en-US" dirty="0"/>
              <a:t>MODEL-HC-SR04</a:t>
            </a:r>
          </a:p>
          <a:p>
            <a:r>
              <a:rPr lang="en-US" dirty="0"/>
              <a:t>RANGE- 2CM TO 400CM</a:t>
            </a:r>
          </a:p>
          <a:p>
            <a:r>
              <a:rPr lang="en-US" dirty="0">
                <a:solidFill>
                  <a:schemeClr val="bg2">
                    <a:alpha val="60000"/>
                  </a:schemeClr>
                </a:solidFill>
                <a:highlight>
                  <a:srgbClr val="FFFF00"/>
                </a:highlight>
              </a:rPr>
              <a:t>ARDUINO-UNO</a:t>
            </a:r>
          </a:p>
          <a:p>
            <a:r>
              <a:rPr lang="en-US" dirty="0"/>
              <a:t>MODEL-R3</a:t>
            </a:r>
          </a:p>
          <a:p>
            <a:r>
              <a:rPr lang="en-US" dirty="0"/>
              <a:t>VOLTAGE CAPACITY – 12V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4F32-53B2-B378-4770-2C04DD02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PROBLEM STATEMENT: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 err="1">
                <a:solidFill>
                  <a:srgbClr val="FFFF00"/>
                </a:solidFill>
              </a:rPr>
              <a:t>Survelliance</a:t>
            </a:r>
            <a:r>
              <a:rPr lang="en-US" b="1" dirty="0">
                <a:solidFill>
                  <a:srgbClr val="FFFF00"/>
                </a:solidFill>
              </a:rPr>
              <a:t> of damaged roads</a:t>
            </a:r>
            <a:br>
              <a:rPr lang="en-US" b="1" dirty="0">
                <a:solidFill>
                  <a:srgbClr val="FFFF00"/>
                </a:solidFill>
              </a:rPr>
            </a:br>
            <a:br>
              <a:rPr lang="en-US" b="1" dirty="0">
                <a:solidFill>
                  <a:srgbClr val="FFFF00"/>
                </a:solidFill>
              </a:rPr>
            </a:b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27B3-35DC-8963-0CEB-EF18BA79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87" y="2464881"/>
            <a:ext cx="6888160" cy="3406408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rgbClr val="00B0F0">
                    <a:alpha val="60000"/>
                  </a:srgbClr>
                </a:solidFill>
              </a:rPr>
              <a:t> We can inspect the texture of the road based on primary visualization of the data that is taken from the robot sensors</a:t>
            </a:r>
          </a:p>
          <a:p>
            <a:r>
              <a:rPr lang="en-US" sz="2800" dirty="0">
                <a:solidFill>
                  <a:srgbClr val="00B0F0">
                    <a:alpha val="60000"/>
                  </a:srgbClr>
                </a:solidFill>
              </a:rPr>
              <a:t>When there is a necessity of surveying the quality of roads ,without the direct intervention of a human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0274-66FE-41CD-F656-688C8164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8819-41ED-D5B7-D1C3-79FEDF3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E138-55F2-8DE5-9CA4-F7108E09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37AA01-FDD4-5761-25C6-7E6B8194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93" y="2125786"/>
            <a:ext cx="4353536" cy="340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47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1EF0-1B78-DF50-2937-1FBD8994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490540"/>
          </a:xfrm>
        </p:spPr>
        <p:txBody>
          <a:bodyPr/>
          <a:lstStyle/>
          <a:p>
            <a:r>
              <a:rPr lang="en-US" b="1" u="sng" dirty="0">
                <a:solidFill>
                  <a:srgbClr val="FFFF00"/>
                </a:solidFill>
              </a:rPr>
              <a:t>Problem Statements(other than road safety)</a:t>
            </a:r>
            <a:endParaRPr lang="en-IN" b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24F7-C12B-E8A3-DBE9-48F4CC017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349500"/>
            <a:ext cx="11415468" cy="43116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Obstacle avoiding robots can be used in almost all mobile robot navigation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can be used for household work like automatic vacuum cleaning.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Low range Mobile Surveillance Devices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Military Applications (no human intervention)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Assistive devices (like wheelchairs)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Home automation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E0E0A-B741-F063-0BC7-4CDE97B4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2721-2C71-0777-9495-DCFA3D13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1E90-A369-C195-4DC2-CAFC3249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{B934978C-FA10-405E-BAA3-4FFFBFA179B9}tf33713516_win32</Template>
  <TotalTime>440</TotalTime>
  <Words>465</Words>
  <Application>Microsoft Office PowerPoint</Application>
  <PresentationFormat>Widescreen</PresentationFormat>
  <Paragraphs>99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Aharoni</vt:lpstr>
      <vt:lpstr>Arial</vt:lpstr>
      <vt:lpstr>Arial</vt:lpstr>
      <vt:lpstr>Calibri</vt:lpstr>
      <vt:lpstr>Gill Sans MT</vt:lpstr>
      <vt:lpstr>Open Sans</vt:lpstr>
      <vt:lpstr>Play</vt:lpstr>
      <vt:lpstr>Roboto</vt:lpstr>
      <vt:lpstr>Walbaum Display</vt:lpstr>
      <vt:lpstr>3DFloatVTI</vt:lpstr>
      <vt:lpstr>STEWARDSHIP</vt:lpstr>
      <vt:lpstr>Agenda</vt:lpstr>
      <vt:lpstr>Introduction</vt:lpstr>
      <vt:lpstr>COMPONENTS</vt:lpstr>
      <vt:lpstr>COMPONENTS USED </vt:lpstr>
      <vt:lpstr>COMPONENTS</vt:lpstr>
      <vt:lpstr>SPECIFICATIONS</vt:lpstr>
      <vt:lpstr>PROBLEM STATEMENT: Survelliance of damaged roads  </vt:lpstr>
      <vt:lpstr>Problem Statements(other than road safety)</vt:lpstr>
      <vt:lpstr>ADVANATGES</vt:lpstr>
      <vt:lpstr>CONCLUSION AND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KISHORE</dc:creator>
  <cp:lastModifiedBy>Jagani Shanmukh</cp:lastModifiedBy>
  <cp:revision>20</cp:revision>
  <dcterms:created xsi:type="dcterms:W3CDTF">2023-01-26T15:45:59Z</dcterms:created>
  <dcterms:modified xsi:type="dcterms:W3CDTF">2023-01-27T12:35:01Z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