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6" r:id="rId16"/>
    <p:sldId id="277" r:id="rId17"/>
    <p:sldId id="273" r:id="rId18"/>
    <p:sldId id="271" r:id="rId19"/>
    <p:sldId id="274" r:id="rId20"/>
    <p:sldId id="275" r:id="rId21"/>
    <p:sldId id="272"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26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CDA1"/>
    <a:srgbClr val="EED7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78" d="100"/>
          <a:sy n="78" d="100"/>
        </p:scale>
        <p:origin x="898" y="6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70A96-92B1-4CF5-A04E-5FF2714DF43D}" type="datetimeFigureOut">
              <a:rPr lang="en-IN" smtClean="0"/>
              <a:t>14-01-2024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7EC32-9713-45ED-843B-333C5AFA7CC3}" type="slidenum">
              <a:rPr lang="en-IN" smtClean="0"/>
              <a:t>‹#›</a:t>
            </a:fld>
            <a:endParaRPr lang="en-IN"/>
          </a:p>
        </p:txBody>
      </p:sp>
    </p:spTree>
    <p:extLst>
      <p:ext uri="{BB962C8B-B14F-4D97-AF65-F5344CB8AC3E}">
        <p14:creationId xmlns:p14="http://schemas.microsoft.com/office/powerpoint/2010/main" val="122345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is to create a machine learning-based Admission Prediction System for an educational institution. The system should learn from historical admission data (Experience E) to predict admission outcomes (Task T). The performance measure (P) would be the accuracy of the predictions, ensuring alignment with the institution's admission criteria. Assumptions include the availability of relevant historical admission data and the assumption that admission criteria will remain consistent within the learning period. Additionally, the system assumes that applicants might not have provided a complete overview of their qualifications</a:t>
            </a:r>
            <a:endParaRPr lang="en-IN" dirty="0"/>
          </a:p>
        </p:txBody>
      </p:sp>
      <p:sp>
        <p:nvSpPr>
          <p:cNvPr id="4" name="Slide Number Placeholder 3"/>
          <p:cNvSpPr>
            <a:spLocks noGrp="1"/>
          </p:cNvSpPr>
          <p:nvPr>
            <p:ph type="sldNum" sz="quarter" idx="5"/>
          </p:nvPr>
        </p:nvSpPr>
        <p:spPr/>
        <p:txBody>
          <a:bodyPr/>
          <a:lstStyle/>
          <a:p>
            <a:fld id="{7527EC32-9713-45ED-843B-333C5AFA7CC3}" type="slidenum">
              <a:rPr lang="en-IN" smtClean="0"/>
              <a:t>3</a:t>
            </a:fld>
            <a:endParaRPr lang="en-IN"/>
          </a:p>
        </p:txBody>
      </p:sp>
    </p:spTree>
    <p:extLst>
      <p:ext uri="{BB962C8B-B14F-4D97-AF65-F5344CB8AC3E}">
        <p14:creationId xmlns:p14="http://schemas.microsoft.com/office/powerpoint/2010/main" val="1521815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60606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7EC32-9713-45ED-843B-333C5AFA7CC3}" type="slidenum">
              <a:rPr lang="en-IN" smtClean="0"/>
              <a:t>12</a:t>
            </a:fld>
            <a:endParaRPr lang="en-IN"/>
          </a:p>
        </p:txBody>
      </p:sp>
    </p:spTree>
    <p:extLst>
      <p:ext uri="{BB962C8B-B14F-4D97-AF65-F5344CB8AC3E}">
        <p14:creationId xmlns:p14="http://schemas.microsoft.com/office/powerpoint/2010/main" val="382055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60606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7EC32-9713-45ED-843B-333C5AFA7CC3}" type="slidenum">
              <a:rPr lang="en-IN" smtClean="0"/>
              <a:t>13</a:t>
            </a:fld>
            <a:endParaRPr lang="en-IN"/>
          </a:p>
        </p:txBody>
      </p:sp>
    </p:spTree>
    <p:extLst>
      <p:ext uri="{BB962C8B-B14F-4D97-AF65-F5344CB8AC3E}">
        <p14:creationId xmlns:p14="http://schemas.microsoft.com/office/powerpoint/2010/main" val="334710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606060"/>
                </a:solidFill>
                <a:effectLst/>
                <a:latin typeface="Roboto" panose="02000000000000000000" pitchFamily="2" charset="0"/>
              </a:rPr>
              <a:t>Incomplete applicant information: assumes that applicants may not provide a complete overview of their qualifications and the system may make accurate predictions based on partial data . Applicant Engagement: Assumes that applicants value and engage with admissions predictions without making them feel intrusive or discouraging.</a:t>
            </a:r>
          </a:p>
        </p:txBody>
      </p:sp>
      <p:sp>
        <p:nvSpPr>
          <p:cNvPr id="4" name="Slide Number Placeholder 3"/>
          <p:cNvSpPr>
            <a:spLocks noGrp="1"/>
          </p:cNvSpPr>
          <p:nvPr>
            <p:ph type="sldNum" sz="quarter" idx="5"/>
          </p:nvPr>
        </p:nvSpPr>
        <p:spPr/>
        <p:txBody>
          <a:bodyPr/>
          <a:lstStyle/>
          <a:p>
            <a:fld id="{7527EC32-9713-45ED-843B-333C5AFA7CC3}" type="slidenum">
              <a:rPr lang="en-IN" smtClean="0"/>
              <a:t>4</a:t>
            </a:fld>
            <a:endParaRPr lang="en-IN"/>
          </a:p>
        </p:txBody>
      </p:sp>
    </p:spTree>
    <p:extLst>
      <p:ext uri="{BB962C8B-B14F-4D97-AF65-F5344CB8AC3E}">
        <p14:creationId xmlns:p14="http://schemas.microsoft.com/office/powerpoint/2010/main" val="2521893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606060"/>
                </a:solidFill>
                <a:effectLst/>
                <a:latin typeface="Roboto" panose="02000000000000000000" pitchFamily="2" charset="0"/>
              </a:rPr>
              <a:t>By providing personalized predictions based on academic performance and extracurricular activities, our goal is to improve the application experience and increase understanding of admissions. Applicants will receive valuable information about their grades, which will help them make decisions and improve their reputation. The main benefits are candidate satisfaction, increased productivity and academic competitiveness. Application of the Response System: Response is integrated into the school's admissions process and instantly provides predictions based on the applicant's history and requirements.</a:t>
            </a:r>
          </a:p>
        </p:txBody>
      </p:sp>
      <p:sp>
        <p:nvSpPr>
          <p:cNvPr id="4" name="Slide Number Placeholder 3"/>
          <p:cNvSpPr>
            <a:spLocks noGrp="1"/>
          </p:cNvSpPr>
          <p:nvPr>
            <p:ph type="sldNum" sz="quarter" idx="5"/>
          </p:nvPr>
        </p:nvSpPr>
        <p:spPr/>
        <p:txBody>
          <a:bodyPr/>
          <a:lstStyle/>
          <a:p>
            <a:fld id="{7527EC32-9713-45ED-843B-333C5AFA7CC3}" type="slidenum">
              <a:rPr lang="en-IN" smtClean="0"/>
              <a:t>5</a:t>
            </a:fld>
            <a:endParaRPr lang="en-IN"/>
          </a:p>
        </p:txBody>
      </p:sp>
    </p:spTree>
    <p:extLst>
      <p:ext uri="{BB962C8B-B14F-4D97-AF65-F5344CB8AC3E}">
        <p14:creationId xmlns:p14="http://schemas.microsoft.com/office/powerpoint/2010/main" val="2724576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60606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7EC32-9713-45ED-843B-333C5AFA7CC3}" type="slidenum">
              <a:rPr lang="en-IN" smtClean="0"/>
              <a:t>6</a:t>
            </a:fld>
            <a:endParaRPr lang="en-IN"/>
          </a:p>
        </p:txBody>
      </p:sp>
    </p:spTree>
    <p:extLst>
      <p:ext uri="{BB962C8B-B14F-4D97-AF65-F5344CB8AC3E}">
        <p14:creationId xmlns:p14="http://schemas.microsoft.com/office/powerpoint/2010/main" val="1814215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60606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7EC32-9713-45ED-843B-333C5AFA7CC3}" type="slidenum">
              <a:rPr lang="en-IN" smtClean="0"/>
              <a:t>7</a:t>
            </a:fld>
            <a:endParaRPr lang="en-IN"/>
          </a:p>
        </p:txBody>
      </p:sp>
    </p:spTree>
    <p:extLst>
      <p:ext uri="{BB962C8B-B14F-4D97-AF65-F5344CB8AC3E}">
        <p14:creationId xmlns:p14="http://schemas.microsoft.com/office/powerpoint/2010/main" val="138106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60606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7EC32-9713-45ED-843B-333C5AFA7CC3}" type="slidenum">
              <a:rPr lang="en-IN" smtClean="0"/>
              <a:t>8</a:t>
            </a:fld>
            <a:endParaRPr lang="en-IN"/>
          </a:p>
        </p:txBody>
      </p:sp>
    </p:spTree>
    <p:extLst>
      <p:ext uri="{BB962C8B-B14F-4D97-AF65-F5344CB8AC3E}">
        <p14:creationId xmlns:p14="http://schemas.microsoft.com/office/powerpoint/2010/main" val="2668044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60606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7EC32-9713-45ED-843B-333C5AFA7CC3}" type="slidenum">
              <a:rPr lang="en-IN" smtClean="0"/>
              <a:t>9</a:t>
            </a:fld>
            <a:endParaRPr lang="en-IN"/>
          </a:p>
        </p:txBody>
      </p:sp>
    </p:spTree>
    <p:extLst>
      <p:ext uri="{BB962C8B-B14F-4D97-AF65-F5344CB8AC3E}">
        <p14:creationId xmlns:p14="http://schemas.microsoft.com/office/powerpoint/2010/main" val="104463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60606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7EC32-9713-45ED-843B-333C5AFA7CC3}" type="slidenum">
              <a:rPr lang="en-IN" smtClean="0"/>
              <a:t>10</a:t>
            </a:fld>
            <a:endParaRPr lang="en-IN"/>
          </a:p>
        </p:txBody>
      </p:sp>
    </p:spTree>
    <p:extLst>
      <p:ext uri="{BB962C8B-B14F-4D97-AF65-F5344CB8AC3E}">
        <p14:creationId xmlns:p14="http://schemas.microsoft.com/office/powerpoint/2010/main" val="4078577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60606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7EC32-9713-45ED-843B-333C5AFA7CC3}" type="slidenum">
              <a:rPr lang="en-IN" smtClean="0"/>
              <a:t>11</a:t>
            </a:fld>
            <a:endParaRPr lang="en-IN"/>
          </a:p>
        </p:txBody>
      </p:sp>
    </p:spTree>
    <p:extLst>
      <p:ext uri="{BB962C8B-B14F-4D97-AF65-F5344CB8AC3E}">
        <p14:creationId xmlns:p14="http://schemas.microsoft.com/office/powerpoint/2010/main" val="1743523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A5AA4B8-BDC9-4C9E-9875-36F4831BD493}" type="datetimeFigureOut">
              <a:rPr lang="en-IN" smtClean="0"/>
              <a:t>14-01-2024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3FF0F9E-DCEE-4F79-9AFF-3BDBDA620F9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861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5AA4B8-BDC9-4C9E-9875-36F4831BD493}"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FF0F9E-DCEE-4F79-9AFF-3BDBDA620F94}" type="slidenum">
              <a:rPr lang="en-IN" smtClean="0"/>
              <a:t>‹#›</a:t>
            </a:fld>
            <a:endParaRPr lang="en-IN"/>
          </a:p>
        </p:txBody>
      </p:sp>
    </p:spTree>
    <p:extLst>
      <p:ext uri="{BB962C8B-B14F-4D97-AF65-F5344CB8AC3E}">
        <p14:creationId xmlns:p14="http://schemas.microsoft.com/office/powerpoint/2010/main" val="29053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AA4B8-BDC9-4C9E-9875-36F4831BD49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F0F9E-DCEE-4F79-9AFF-3BDBDA620F9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2031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AA4B8-BDC9-4C9E-9875-36F4831BD49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F0F9E-DCEE-4F79-9AFF-3BDBDA620F9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53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AA4B8-BDC9-4C9E-9875-36F4831BD49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F0F9E-DCEE-4F79-9AFF-3BDBDA620F94}" type="slidenum">
              <a:rPr lang="en-IN" smtClean="0"/>
              <a:t>‹#›</a:t>
            </a:fld>
            <a:endParaRPr lang="en-IN"/>
          </a:p>
        </p:txBody>
      </p:sp>
    </p:spTree>
    <p:extLst>
      <p:ext uri="{BB962C8B-B14F-4D97-AF65-F5344CB8AC3E}">
        <p14:creationId xmlns:p14="http://schemas.microsoft.com/office/powerpoint/2010/main" val="3902526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AA4B8-BDC9-4C9E-9875-36F4831BD49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F0F9E-DCEE-4F79-9AFF-3BDBDA620F9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382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AA4B8-BDC9-4C9E-9875-36F4831BD49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F0F9E-DCEE-4F79-9AFF-3BDBDA620F9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4089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AA4B8-BDC9-4C9E-9875-36F4831BD49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F0F9E-DCEE-4F79-9AFF-3BDBDA620F9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9982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AA4B8-BDC9-4C9E-9875-36F4831BD49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F0F9E-DCEE-4F79-9AFF-3BDBDA620F9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866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AA4B8-BDC9-4C9E-9875-36F4831BD49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F0F9E-DCEE-4F79-9AFF-3BDBDA620F94}" type="slidenum">
              <a:rPr lang="en-IN" smtClean="0"/>
              <a:t>‹#›</a:t>
            </a:fld>
            <a:endParaRPr lang="en-IN"/>
          </a:p>
        </p:txBody>
      </p:sp>
    </p:spTree>
    <p:extLst>
      <p:ext uri="{BB962C8B-B14F-4D97-AF65-F5344CB8AC3E}">
        <p14:creationId xmlns:p14="http://schemas.microsoft.com/office/powerpoint/2010/main" val="85817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AA4B8-BDC9-4C9E-9875-36F4831BD493}"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F0F9E-DCEE-4F79-9AFF-3BDBDA620F9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0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5AA4B8-BDC9-4C9E-9875-36F4831BD493}"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FF0F9E-DCEE-4F79-9AFF-3BDBDA620F94}" type="slidenum">
              <a:rPr lang="en-IN" smtClean="0"/>
              <a:t>‹#›</a:t>
            </a:fld>
            <a:endParaRPr lang="en-IN"/>
          </a:p>
        </p:txBody>
      </p:sp>
    </p:spTree>
    <p:extLst>
      <p:ext uri="{BB962C8B-B14F-4D97-AF65-F5344CB8AC3E}">
        <p14:creationId xmlns:p14="http://schemas.microsoft.com/office/powerpoint/2010/main" val="388503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5AA4B8-BDC9-4C9E-9875-36F4831BD493}" type="datetimeFigureOut">
              <a:rPr lang="en-IN" smtClean="0"/>
              <a:t>14-01-2024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FF0F9E-DCEE-4F79-9AFF-3BDBDA620F9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561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5AA4B8-BDC9-4C9E-9875-36F4831BD493}"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FF0F9E-DCEE-4F79-9AFF-3BDBDA620F9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630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AA4B8-BDC9-4C9E-9875-36F4831BD493}" type="datetimeFigureOut">
              <a:rPr lang="en-IN" smtClean="0"/>
              <a:t>14-01-2024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FF0F9E-DCEE-4F79-9AFF-3BDBDA620F94}" type="slidenum">
              <a:rPr lang="en-IN" smtClean="0"/>
              <a:t>‹#›</a:t>
            </a:fld>
            <a:endParaRPr lang="en-IN"/>
          </a:p>
        </p:txBody>
      </p:sp>
    </p:spTree>
    <p:extLst>
      <p:ext uri="{BB962C8B-B14F-4D97-AF65-F5344CB8AC3E}">
        <p14:creationId xmlns:p14="http://schemas.microsoft.com/office/powerpoint/2010/main" val="298101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5AA4B8-BDC9-4C9E-9875-36F4831BD493}"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FF0F9E-DCEE-4F79-9AFF-3BDBDA620F9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378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5AA4B8-BDC9-4C9E-9875-36F4831BD493}"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FF0F9E-DCEE-4F79-9AFF-3BDBDA620F94}" type="slidenum">
              <a:rPr lang="en-IN" smtClean="0"/>
              <a:t>‹#›</a:t>
            </a:fld>
            <a:endParaRPr lang="en-IN"/>
          </a:p>
        </p:txBody>
      </p:sp>
    </p:spTree>
    <p:extLst>
      <p:ext uri="{BB962C8B-B14F-4D97-AF65-F5344CB8AC3E}">
        <p14:creationId xmlns:p14="http://schemas.microsoft.com/office/powerpoint/2010/main" val="380862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5AA4B8-BDC9-4C9E-9875-36F4831BD493}" type="datetimeFigureOut">
              <a:rPr lang="en-IN" smtClean="0"/>
              <a:t>14-01-2024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FF0F9E-DCEE-4F79-9AFF-3BDBDA620F94}" type="slidenum">
              <a:rPr lang="en-IN" smtClean="0"/>
              <a:t>‹#›</a:t>
            </a:fld>
            <a:endParaRPr lang="en-IN"/>
          </a:p>
        </p:txBody>
      </p:sp>
    </p:spTree>
    <p:extLst>
      <p:ext uri="{BB962C8B-B14F-4D97-AF65-F5344CB8AC3E}">
        <p14:creationId xmlns:p14="http://schemas.microsoft.com/office/powerpoint/2010/main" val="2704280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859D-C17A-692C-3A6D-C221A89F73CD}"/>
              </a:ext>
            </a:extLst>
          </p:cNvPr>
          <p:cNvSpPr>
            <a:spLocks noGrp="1"/>
          </p:cNvSpPr>
          <p:nvPr>
            <p:ph type="ctrTitle"/>
          </p:nvPr>
        </p:nvSpPr>
        <p:spPr/>
        <p:txBody>
          <a:bodyPr/>
          <a:lstStyle/>
          <a:p>
            <a:r>
              <a:rPr lang="en-IN" dirty="0"/>
              <a:t>University Admission prediction</a:t>
            </a:r>
          </a:p>
        </p:txBody>
      </p:sp>
      <p:sp>
        <p:nvSpPr>
          <p:cNvPr id="3" name="Subtitle 2">
            <a:extLst>
              <a:ext uri="{FF2B5EF4-FFF2-40B4-BE49-F238E27FC236}">
                <a16:creationId xmlns:a16="http://schemas.microsoft.com/office/drawing/2014/main" id="{F83FACFF-EAB7-7128-D97A-8F2B173B63B2}"/>
              </a:ext>
            </a:extLst>
          </p:cNvPr>
          <p:cNvSpPr>
            <a:spLocks noGrp="1"/>
          </p:cNvSpPr>
          <p:nvPr>
            <p:ph type="subTitle" idx="1"/>
          </p:nvPr>
        </p:nvSpPr>
        <p:spPr/>
        <p:txBody>
          <a:bodyPr/>
          <a:lstStyle/>
          <a:p>
            <a:r>
              <a:rPr lang="en-IN" dirty="0"/>
              <a:t>ML group C8 </a:t>
            </a:r>
          </a:p>
        </p:txBody>
      </p:sp>
    </p:spTree>
    <p:extLst>
      <p:ext uri="{BB962C8B-B14F-4D97-AF65-F5344CB8AC3E}">
        <p14:creationId xmlns:p14="http://schemas.microsoft.com/office/powerpoint/2010/main" val="1911945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a:off x="615819" y="606490"/>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Gradient Boosting Algorithm</a:t>
            </a:r>
          </a:p>
        </p:txBody>
      </p:sp>
      <p:sp>
        <p:nvSpPr>
          <p:cNvPr id="3" name="TextBox 2">
            <a:extLst>
              <a:ext uri="{FF2B5EF4-FFF2-40B4-BE49-F238E27FC236}">
                <a16:creationId xmlns:a16="http://schemas.microsoft.com/office/drawing/2014/main" id="{5715538C-21C3-0DE1-28B9-CDA1D7048517}"/>
              </a:ext>
            </a:extLst>
          </p:cNvPr>
          <p:cNvSpPr txBox="1"/>
          <p:nvPr/>
        </p:nvSpPr>
        <p:spPr>
          <a:xfrm>
            <a:off x="5066522" y="1716175"/>
            <a:ext cx="5812971" cy="3416320"/>
          </a:xfrm>
          <a:prstGeom prst="rect">
            <a:avLst/>
          </a:prstGeom>
          <a:noFill/>
        </p:spPr>
        <p:txBody>
          <a:bodyPr wrap="square" rtlCol="0">
            <a:spAutoFit/>
          </a:bodyPr>
          <a:lstStyle/>
          <a:p>
            <a:r>
              <a:rPr lang="en-US" dirty="0"/>
              <a:t>The powerful Gradient Boosting Algorithm is employed to elevate the accuracy and efficiency of an Admission Prediction System in the educational domain. Using decision trees as base learners, the algorithm sequentially corrects prediction errors, constructing a robust model for forecasting admission outcomes. By considering applicant profiles, academic history, extracurricular activities, and other relevant factors, the Gradient Boosting Algorithm offers precise and personalized predictions. This contributes to an informed decision-making process for both applicants and the educational institution, ultimately improving transparency and optimizing the admissions process. </a:t>
            </a:r>
            <a:endParaRPr lang="en-US" b="1" dirty="0"/>
          </a:p>
        </p:txBody>
      </p:sp>
    </p:spTree>
    <p:extLst>
      <p:ext uri="{BB962C8B-B14F-4D97-AF65-F5344CB8AC3E}">
        <p14:creationId xmlns:p14="http://schemas.microsoft.com/office/powerpoint/2010/main" val="1711974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flipH="1">
            <a:off x="7128587" y="611155"/>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Naïve Bayes</a:t>
            </a:r>
          </a:p>
        </p:txBody>
      </p:sp>
      <p:sp>
        <p:nvSpPr>
          <p:cNvPr id="5" name="TextBox 4">
            <a:extLst>
              <a:ext uri="{FF2B5EF4-FFF2-40B4-BE49-F238E27FC236}">
                <a16:creationId xmlns:a16="http://schemas.microsoft.com/office/drawing/2014/main" id="{457D36B6-C2FE-1E11-A8D8-30C37070C265}"/>
              </a:ext>
            </a:extLst>
          </p:cNvPr>
          <p:cNvSpPr txBox="1"/>
          <p:nvPr/>
        </p:nvSpPr>
        <p:spPr>
          <a:xfrm>
            <a:off x="1012923" y="1859339"/>
            <a:ext cx="6115664" cy="3139321"/>
          </a:xfrm>
          <a:prstGeom prst="rect">
            <a:avLst/>
          </a:prstGeom>
          <a:noFill/>
        </p:spPr>
        <p:txBody>
          <a:bodyPr wrap="square">
            <a:spAutoFit/>
          </a:bodyPr>
          <a:lstStyle/>
          <a:p>
            <a:r>
              <a:rPr lang="en-US" dirty="0"/>
              <a:t>The Naive Bayes algorithm, known for its simplicity and efficiency, is leveraged to address the Admission Prediction System for educational institutions. Utilizing probabilistic models, Naïve Bayes classifies applicants based on their profiles and historical admission outcomes. By modeling dependencies between applicant qualifications and admission criteria, the algorithm calculates the likelihood of an applicant being accepted, enabling effective personalized predictions. The Naïve Bayes approach offers a lightweight yet effective solution for improving the transparency and efficiency of the admissions process in educational institutions. </a:t>
            </a:r>
            <a:endParaRPr lang="en-IN" dirty="0"/>
          </a:p>
        </p:txBody>
      </p:sp>
    </p:spTree>
    <p:extLst>
      <p:ext uri="{BB962C8B-B14F-4D97-AF65-F5344CB8AC3E}">
        <p14:creationId xmlns:p14="http://schemas.microsoft.com/office/powerpoint/2010/main" val="3290386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a:off x="615819" y="606490"/>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Support Vector Machine(SVM)</a:t>
            </a:r>
          </a:p>
        </p:txBody>
      </p:sp>
      <p:sp>
        <p:nvSpPr>
          <p:cNvPr id="3" name="TextBox 2">
            <a:extLst>
              <a:ext uri="{FF2B5EF4-FFF2-40B4-BE49-F238E27FC236}">
                <a16:creationId xmlns:a16="http://schemas.microsoft.com/office/drawing/2014/main" id="{5715538C-21C3-0DE1-28B9-CDA1D7048517}"/>
              </a:ext>
            </a:extLst>
          </p:cNvPr>
          <p:cNvSpPr txBox="1"/>
          <p:nvPr/>
        </p:nvSpPr>
        <p:spPr>
          <a:xfrm>
            <a:off x="5066522" y="1716175"/>
            <a:ext cx="5812971" cy="3416320"/>
          </a:xfrm>
          <a:prstGeom prst="rect">
            <a:avLst/>
          </a:prstGeom>
          <a:noFill/>
        </p:spPr>
        <p:txBody>
          <a:bodyPr wrap="square" rtlCol="0">
            <a:spAutoFit/>
          </a:bodyPr>
          <a:lstStyle/>
          <a:p>
            <a:r>
              <a:rPr lang="en-US" dirty="0"/>
              <a:t>The robust Support Vector Machine (SVM) algorithm is applied to optimize the Admission Prediction System in an educational environment. By transforming applicant profiles and academic data into a high-dimensional space, SVM constructs hyperplanes that separate and classify applicants based on their likelihood of acceptance. The algorithm excels in capturing intricate patterns and nonlinear relationships, ensuring accurate predictions for admission outcomes. SVM's ability to handle complex datasets makes it a valuable asset for improving the precision and personalization of admission predictions, contributing to enhanced transparency and satisfaction for both applicants and the educational institution.</a:t>
            </a:r>
            <a:endParaRPr lang="en-US" b="1" dirty="0"/>
          </a:p>
        </p:txBody>
      </p:sp>
    </p:spTree>
    <p:extLst>
      <p:ext uri="{BB962C8B-B14F-4D97-AF65-F5344CB8AC3E}">
        <p14:creationId xmlns:p14="http://schemas.microsoft.com/office/powerpoint/2010/main" val="402905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flipH="1">
            <a:off x="7128587" y="611155"/>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Neural Networks</a:t>
            </a:r>
          </a:p>
        </p:txBody>
      </p:sp>
      <p:sp>
        <p:nvSpPr>
          <p:cNvPr id="4" name="TextBox 3">
            <a:extLst>
              <a:ext uri="{FF2B5EF4-FFF2-40B4-BE49-F238E27FC236}">
                <a16:creationId xmlns:a16="http://schemas.microsoft.com/office/drawing/2014/main" id="{425FEA12-20DC-1BEB-3FA1-98A985ABAC04}"/>
              </a:ext>
            </a:extLst>
          </p:cNvPr>
          <p:cNvSpPr txBox="1"/>
          <p:nvPr/>
        </p:nvSpPr>
        <p:spPr>
          <a:xfrm>
            <a:off x="1416045" y="1582340"/>
            <a:ext cx="5712542" cy="3693319"/>
          </a:xfrm>
          <a:prstGeom prst="rect">
            <a:avLst/>
          </a:prstGeom>
          <a:noFill/>
        </p:spPr>
        <p:txBody>
          <a:bodyPr wrap="square" rtlCol="0">
            <a:spAutoFit/>
          </a:bodyPr>
          <a:lstStyle/>
          <a:p>
            <a:r>
              <a:rPr lang="en-US" dirty="0"/>
              <a:t>Neural networks for admission data mimic human decision-making. They learn patterns from past admission records, analyzing factors like grades and test scores. Input data, resembling a student's profile, undergoes layers of interconnected nodes, adjusting weights to optimize predictions. This mirrors how humans evaluate applicants, identifying key features for acceptance. The model refines its understanding through iterative training, adapting its internal parameters to improve accuracy. By emulating human-like cognition, neural networks discern complex patterns, enhancing their ability to classify applicants effectively based on historical data, making them powerful tools for automating admission decisions</a:t>
            </a:r>
            <a:endParaRPr lang="en-US" b="1" dirty="0"/>
          </a:p>
        </p:txBody>
      </p:sp>
    </p:spTree>
    <p:extLst>
      <p:ext uri="{BB962C8B-B14F-4D97-AF65-F5344CB8AC3E}">
        <p14:creationId xmlns:p14="http://schemas.microsoft.com/office/powerpoint/2010/main" val="1045304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7F2E-65AE-7E73-3431-2131F74A860E}"/>
              </a:ext>
            </a:extLst>
          </p:cNvPr>
          <p:cNvSpPr>
            <a:spLocks noGrp="1"/>
          </p:cNvSpPr>
          <p:nvPr>
            <p:ph type="title"/>
          </p:nvPr>
        </p:nvSpPr>
        <p:spPr/>
        <p:txBody>
          <a:bodyPr>
            <a:normAutofit/>
          </a:bodyPr>
          <a:lstStyle/>
          <a:p>
            <a:r>
              <a:rPr lang="en-IN" sz="5200" dirty="0"/>
              <a:t>For Dataset 1</a:t>
            </a:r>
          </a:p>
        </p:txBody>
      </p:sp>
      <p:sp>
        <p:nvSpPr>
          <p:cNvPr id="3" name="Text Placeholder 2">
            <a:extLst>
              <a:ext uri="{FF2B5EF4-FFF2-40B4-BE49-F238E27FC236}">
                <a16:creationId xmlns:a16="http://schemas.microsoft.com/office/drawing/2014/main" id="{6048DBC2-6B10-FC06-CE41-AA8A02A3CB9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90366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67638-A2A5-18AA-8C28-BE20BEA8529C}"/>
              </a:ext>
            </a:extLst>
          </p:cNvPr>
          <p:cNvSpPr>
            <a:spLocks noGrp="1"/>
          </p:cNvSpPr>
          <p:nvPr>
            <p:ph type="title"/>
          </p:nvPr>
        </p:nvSpPr>
        <p:spPr/>
        <p:txBody>
          <a:bodyPr>
            <a:normAutofit fontScale="90000"/>
          </a:bodyPr>
          <a:lstStyle/>
          <a:p>
            <a:r>
              <a:rPr lang="en-IN" dirty="0"/>
              <a:t>Some visualizations between target and attributes</a:t>
            </a:r>
          </a:p>
        </p:txBody>
      </p:sp>
      <p:pic>
        <p:nvPicPr>
          <p:cNvPr id="5122" name="Picture 2">
            <a:extLst>
              <a:ext uri="{FF2B5EF4-FFF2-40B4-BE49-F238E27FC236}">
                <a16:creationId xmlns:a16="http://schemas.microsoft.com/office/drawing/2014/main" id="{879B6AE6-6279-0DD2-3F48-F910C5EBD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102" y="2669458"/>
            <a:ext cx="4073960" cy="326922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DF56408E-3B2E-95AF-4260-1FC27445C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638" y="2669457"/>
            <a:ext cx="4073960" cy="326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98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5A7CC54-DD92-CDAB-1505-48143C796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408" y="701625"/>
            <a:ext cx="3979395" cy="318211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BA6B22D-B8DD-D1A0-539C-7E16C1067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199" y="701625"/>
            <a:ext cx="3965407" cy="318211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5DF835A-4972-C615-A82F-E502B4EB8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128" y="3592309"/>
            <a:ext cx="3569853" cy="284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53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307356-645A-2440-2DC9-BF6491FBCBB0}"/>
              </a:ext>
            </a:extLst>
          </p:cNvPr>
          <p:cNvSpPr>
            <a:spLocks noGrp="1"/>
          </p:cNvSpPr>
          <p:nvPr>
            <p:ph type="title"/>
          </p:nvPr>
        </p:nvSpPr>
        <p:spPr/>
        <p:txBody>
          <a:bodyPr/>
          <a:lstStyle/>
          <a:p>
            <a:r>
              <a:rPr lang="en-IN" dirty="0"/>
              <a:t>Heatmap</a:t>
            </a:r>
          </a:p>
        </p:txBody>
      </p:sp>
      <p:pic>
        <p:nvPicPr>
          <p:cNvPr id="2050" name="Picture 2">
            <a:extLst>
              <a:ext uri="{FF2B5EF4-FFF2-40B4-BE49-F238E27FC236}">
                <a16:creationId xmlns:a16="http://schemas.microsoft.com/office/drawing/2014/main" id="{25D668B3-4236-2F8E-DD22-E3ED95DAA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48" y="2140974"/>
            <a:ext cx="7433187" cy="426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93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7841-B287-FDD4-7649-8ED49A563ABA}"/>
              </a:ext>
            </a:extLst>
          </p:cNvPr>
          <p:cNvSpPr>
            <a:spLocks noGrp="1"/>
          </p:cNvSpPr>
          <p:nvPr>
            <p:ph type="title"/>
          </p:nvPr>
        </p:nvSpPr>
        <p:spPr/>
        <p:txBody>
          <a:bodyPr/>
          <a:lstStyle/>
          <a:p>
            <a:r>
              <a:rPr lang="en-IN" dirty="0"/>
              <a:t>Classification reports</a:t>
            </a:r>
          </a:p>
        </p:txBody>
      </p:sp>
      <p:pic>
        <p:nvPicPr>
          <p:cNvPr id="4" name="Picture 3">
            <a:extLst>
              <a:ext uri="{FF2B5EF4-FFF2-40B4-BE49-F238E27FC236}">
                <a16:creationId xmlns:a16="http://schemas.microsoft.com/office/drawing/2014/main" id="{F851C7CA-6B28-CAFC-2DDB-9AF56251A48A}"/>
              </a:ext>
            </a:extLst>
          </p:cNvPr>
          <p:cNvPicPr>
            <a:picLocks noChangeAspect="1"/>
          </p:cNvPicPr>
          <p:nvPr/>
        </p:nvPicPr>
        <p:blipFill>
          <a:blip r:embed="rId2"/>
          <a:stretch>
            <a:fillRect/>
          </a:stretch>
        </p:blipFill>
        <p:spPr>
          <a:xfrm>
            <a:off x="980482" y="2479269"/>
            <a:ext cx="3741744" cy="1348857"/>
          </a:xfrm>
          <a:prstGeom prst="rect">
            <a:avLst/>
          </a:prstGeom>
        </p:spPr>
      </p:pic>
      <p:sp>
        <p:nvSpPr>
          <p:cNvPr id="5" name="TextBox 4">
            <a:extLst>
              <a:ext uri="{FF2B5EF4-FFF2-40B4-BE49-F238E27FC236}">
                <a16:creationId xmlns:a16="http://schemas.microsoft.com/office/drawing/2014/main" id="{D1D8ACE9-132A-25EA-D0B2-492A3242420B}"/>
              </a:ext>
            </a:extLst>
          </p:cNvPr>
          <p:cNvSpPr txBox="1"/>
          <p:nvPr/>
        </p:nvSpPr>
        <p:spPr>
          <a:xfrm>
            <a:off x="980482" y="3836730"/>
            <a:ext cx="3628103" cy="369332"/>
          </a:xfrm>
          <a:prstGeom prst="rect">
            <a:avLst/>
          </a:prstGeom>
          <a:noFill/>
        </p:spPr>
        <p:txBody>
          <a:bodyPr wrap="square" rtlCol="0">
            <a:spAutoFit/>
          </a:bodyPr>
          <a:lstStyle/>
          <a:p>
            <a:pPr algn="ctr"/>
            <a:r>
              <a:rPr lang="en-IN" dirty="0"/>
              <a:t>Gradient Boost classifier</a:t>
            </a:r>
          </a:p>
        </p:txBody>
      </p:sp>
      <p:pic>
        <p:nvPicPr>
          <p:cNvPr id="7" name="Picture 6">
            <a:extLst>
              <a:ext uri="{FF2B5EF4-FFF2-40B4-BE49-F238E27FC236}">
                <a16:creationId xmlns:a16="http://schemas.microsoft.com/office/drawing/2014/main" id="{E9B1E7C5-CDFD-A9F7-9484-2B1886F122F3}"/>
              </a:ext>
            </a:extLst>
          </p:cNvPr>
          <p:cNvPicPr>
            <a:picLocks noChangeAspect="1"/>
          </p:cNvPicPr>
          <p:nvPr/>
        </p:nvPicPr>
        <p:blipFill>
          <a:blip r:embed="rId3"/>
          <a:stretch>
            <a:fillRect/>
          </a:stretch>
        </p:blipFill>
        <p:spPr>
          <a:xfrm>
            <a:off x="6963905" y="2535010"/>
            <a:ext cx="3711262" cy="1280271"/>
          </a:xfrm>
          <a:prstGeom prst="rect">
            <a:avLst/>
          </a:prstGeom>
        </p:spPr>
      </p:pic>
      <p:sp>
        <p:nvSpPr>
          <p:cNvPr id="8" name="TextBox 7">
            <a:extLst>
              <a:ext uri="{FF2B5EF4-FFF2-40B4-BE49-F238E27FC236}">
                <a16:creationId xmlns:a16="http://schemas.microsoft.com/office/drawing/2014/main" id="{D3434B7D-198C-073E-B778-C955EBAB1144}"/>
              </a:ext>
            </a:extLst>
          </p:cNvPr>
          <p:cNvSpPr txBox="1"/>
          <p:nvPr/>
        </p:nvSpPr>
        <p:spPr>
          <a:xfrm>
            <a:off x="6963905" y="3807598"/>
            <a:ext cx="3711262" cy="369332"/>
          </a:xfrm>
          <a:prstGeom prst="rect">
            <a:avLst/>
          </a:prstGeom>
          <a:noFill/>
        </p:spPr>
        <p:txBody>
          <a:bodyPr wrap="square" rtlCol="0">
            <a:spAutoFit/>
          </a:bodyPr>
          <a:lstStyle/>
          <a:p>
            <a:pPr algn="ctr"/>
            <a:r>
              <a:rPr lang="en-IN" dirty="0"/>
              <a:t>SVC</a:t>
            </a:r>
          </a:p>
        </p:txBody>
      </p:sp>
      <p:pic>
        <p:nvPicPr>
          <p:cNvPr id="10" name="Picture 9">
            <a:extLst>
              <a:ext uri="{FF2B5EF4-FFF2-40B4-BE49-F238E27FC236}">
                <a16:creationId xmlns:a16="http://schemas.microsoft.com/office/drawing/2014/main" id="{D337BC90-4661-C53E-DEED-86F050DDCE5C}"/>
              </a:ext>
            </a:extLst>
          </p:cNvPr>
          <p:cNvPicPr>
            <a:picLocks noChangeAspect="1"/>
          </p:cNvPicPr>
          <p:nvPr/>
        </p:nvPicPr>
        <p:blipFill>
          <a:blip r:embed="rId4"/>
          <a:stretch>
            <a:fillRect/>
          </a:stretch>
        </p:blipFill>
        <p:spPr>
          <a:xfrm>
            <a:off x="950668" y="4176930"/>
            <a:ext cx="3657917" cy="1303133"/>
          </a:xfrm>
          <a:prstGeom prst="rect">
            <a:avLst/>
          </a:prstGeom>
        </p:spPr>
      </p:pic>
      <p:sp>
        <p:nvSpPr>
          <p:cNvPr id="11" name="TextBox 10">
            <a:extLst>
              <a:ext uri="{FF2B5EF4-FFF2-40B4-BE49-F238E27FC236}">
                <a16:creationId xmlns:a16="http://schemas.microsoft.com/office/drawing/2014/main" id="{D5509709-80FE-D552-5644-6F11C8F4713D}"/>
              </a:ext>
            </a:extLst>
          </p:cNvPr>
          <p:cNvSpPr txBox="1"/>
          <p:nvPr/>
        </p:nvSpPr>
        <p:spPr>
          <a:xfrm>
            <a:off x="980482" y="5555226"/>
            <a:ext cx="3628103" cy="369332"/>
          </a:xfrm>
          <a:prstGeom prst="rect">
            <a:avLst/>
          </a:prstGeom>
          <a:noFill/>
        </p:spPr>
        <p:txBody>
          <a:bodyPr wrap="square" rtlCol="0">
            <a:spAutoFit/>
          </a:bodyPr>
          <a:lstStyle/>
          <a:p>
            <a:pPr algn="ctr"/>
            <a:r>
              <a:rPr lang="en-IN" dirty="0"/>
              <a:t>Naïve Bayes</a:t>
            </a:r>
          </a:p>
        </p:txBody>
      </p:sp>
      <p:pic>
        <p:nvPicPr>
          <p:cNvPr id="13" name="Picture 12">
            <a:extLst>
              <a:ext uri="{FF2B5EF4-FFF2-40B4-BE49-F238E27FC236}">
                <a16:creationId xmlns:a16="http://schemas.microsoft.com/office/drawing/2014/main" id="{CBE63623-E312-3F46-43A2-FA594C954030}"/>
              </a:ext>
            </a:extLst>
          </p:cNvPr>
          <p:cNvPicPr>
            <a:picLocks noChangeAspect="1"/>
          </p:cNvPicPr>
          <p:nvPr/>
        </p:nvPicPr>
        <p:blipFill>
          <a:blip r:embed="rId5"/>
          <a:stretch>
            <a:fillRect/>
          </a:stretch>
        </p:blipFill>
        <p:spPr>
          <a:xfrm>
            <a:off x="6963905" y="4115902"/>
            <a:ext cx="3635055" cy="1333616"/>
          </a:xfrm>
          <a:prstGeom prst="rect">
            <a:avLst/>
          </a:prstGeom>
        </p:spPr>
      </p:pic>
      <p:sp>
        <p:nvSpPr>
          <p:cNvPr id="14" name="TextBox 13">
            <a:extLst>
              <a:ext uri="{FF2B5EF4-FFF2-40B4-BE49-F238E27FC236}">
                <a16:creationId xmlns:a16="http://schemas.microsoft.com/office/drawing/2014/main" id="{E6B07B99-C5FF-F083-4C97-F387EB27F06C}"/>
              </a:ext>
            </a:extLst>
          </p:cNvPr>
          <p:cNvSpPr txBox="1"/>
          <p:nvPr/>
        </p:nvSpPr>
        <p:spPr>
          <a:xfrm>
            <a:off x="6963905" y="5555226"/>
            <a:ext cx="3711262" cy="369332"/>
          </a:xfrm>
          <a:prstGeom prst="rect">
            <a:avLst/>
          </a:prstGeom>
          <a:noFill/>
        </p:spPr>
        <p:txBody>
          <a:bodyPr wrap="square" rtlCol="0">
            <a:spAutoFit/>
          </a:bodyPr>
          <a:lstStyle/>
          <a:p>
            <a:pPr algn="ctr"/>
            <a:r>
              <a:rPr lang="en-IN" dirty="0"/>
              <a:t>Neural Networks</a:t>
            </a:r>
          </a:p>
        </p:txBody>
      </p:sp>
    </p:spTree>
    <p:extLst>
      <p:ext uri="{BB962C8B-B14F-4D97-AF65-F5344CB8AC3E}">
        <p14:creationId xmlns:p14="http://schemas.microsoft.com/office/powerpoint/2010/main" val="199369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28EF-593A-652F-1CEA-384209F2311C}"/>
              </a:ext>
            </a:extLst>
          </p:cNvPr>
          <p:cNvSpPr>
            <a:spLocks noGrp="1"/>
          </p:cNvSpPr>
          <p:nvPr>
            <p:ph type="title"/>
          </p:nvPr>
        </p:nvSpPr>
        <p:spPr/>
        <p:txBody>
          <a:bodyPr/>
          <a:lstStyle/>
          <a:p>
            <a:r>
              <a:rPr lang="en-IN" dirty="0"/>
              <a:t>Confusion matrices</a:t>
            </a:r>
          </a:p>
        </p:txBody>
      </p:sp>
      <p:pic>
        <p:nvPicPr>
          <p:cNvPr id="3074" name="Picture 2">
            <a:extLst>
              <a:ext uri="{FF2B5EF4-FFF2-40B4-BE49-F238E27FC236}">
                <a16:creationId xmlns:a16="http://schemas.microsoft.com/office/drawing/2014/main" id="{2CE686EB-02C3-BEBD-0109-26E478DA2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363" y="2540564"/>
            <a:ext cx="2890635" cy="26115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BE47B7-F5FF-E328-6CF0-F95BCAEFE40A}"/>
              </a:ext>
            </a:extLst>
          </p:cNvPr>
          <p:cNvSpPr txBox="1"/>
          <p:nvPr/>
        </p:nvSpPr>
        <p:spPr>
          <a:xfrm>
            <a:off x="1641987" y="5289755"/>
            <a:ext cx="2949678" cy="369332"/>
          </a:xfrm>
          <a:prstGeom prst="rect">
            <a:avLst/>
          </a:prstGeom>
          <a:noFill/>
        </p:spPr>
        <p:txBody>
          <a:bodyPr wrap="square" rtlCol="0">
            <a:spAutoFit/>
          </a:bodyPr>
          <a:lstStyle/>
          <a:p>
            <a:pPr algn="ctr"/>
            <a:r>
              <a:rPr lang="en-IN" dirty="0"/>
              <a:t>Gradient Boost</a:t>
            </a:r>
          </a:p>
        </p:txBody>
      </p:sp>
      <p:pic>
        <p:nvPicPr>
          <p:cNvPr id="3076" name="Picture 4">
            <a:extLst>
              <a:ext uri="{FF2B5EF4-FFF2-40B4-BE49-F238E27FC236}">
                <a16:creationId xmlns:a16="http://schemas.microsoft.com/office/drawing/2014/main" id="{5A48104C-2257-4579-0881-C37B5EBB0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714" y="2451604"/>
            <a:ext cx="3141466" cy="28381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A77D47-A362-818B-E05C-0D58F7397124}"/>
              </a:ext>
            </a:extLst>
          </p:cNvPr>
          <p:cNvSpPr txBox="1"/>
          <p:nvPr/>
        </p:nvSpPr>
        <p:spPr>
          <a:xfrm>
            <a:off x="6449961" y="5407742"/>
            <a:ext cx="3205316" cy="369332"/>
          </a:xfrm>
          <a:prstGeom prst="rect">
            <a:avLst/>
          </a:prstGeom>
          <a:noFill/>
        </p:spPr>
        <p:txBody>
          <a:bodyPr wrap="square" rtlCol="0">
            <a:spAutoFit/>
          </a:bodyPr>
          <a:lstStyle/>
          <a:p>
            <a:pPr algn="ctr"/>
            <a:r>
              <a:rPr lang="en-IN" dirty="0"/>
              <a:t>SVC</a:t>
            </a:r>
          </a:p>
        </p:txBody>
      </p:sp>
    </p:spTree>
    <p:extLst>
      <p:ext uri="{BB962C8B-B14F-4D97-AF65-F5344CB8AC3E}">
        <p14:creationId xmlns:p14="http://schemas.microsoft.com/office/powerpoint/2010/main" val="25678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a:off x="615819" y="606490"/>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Description</a:t>
            </a:r>
          </a:p>
        </p:txBody>
      </p:sp>
      <p:sp>
        <p:nvSpPr>
          <p:cNvPr id="3" name="TextBox 2">
            <a:extLst>
              <a:ext uri="{FF2B5EF4-FFF2-40B4-BE49-F238E27FC236}">
                <a16:creationId xmlns:a16="http://schemas.microsoft.com/office/drawing/2014/main" id="{5715538C-21C3-0DE1-28B9-CDA1D7048517}"/>
              </a:ext>
            </a:extLst>
          </p:cNvPr>
          <p:cNvSpPr txBox="1"/>
          <p:nvPr/>
        </p:nvSpPr>
        <p:spPr>
          <a:xfrm>
            <a:off x="5327780" y="2435289"/>
            <a:ext cx="5812971" cy="1754326"/>
          </a:xfrm>
          <a:prstGeom prst="rect">
            <a:avLst/>
          </a:prstGeom>
          <a:noFill/>
        </p:spPr>
        <p:txBody>
          <a:bodyPr wrap="square" rtlCol="0">
            <a:spAutoFit/>
          </a:bodyPr>
          <a:lstStyle/>
          <a:p>
            <a:r>
              <a:rPr lang="en-US" dirty="0"/>
              <a:t>We aim to develop a system that predicts admission outcomes for prospective students when they apply to our educational institution. The system should assess applicants based on their academic history, extracurricular activities, and other relevant factors, providing personalized insights into their likelihood of acceptance.</a:t>
            </a:r>
            <a:endParaRPr lang="en-IN" dirty="0"/>
          </a:p>
        </p:txBody>
      </p:sp>
    </p:spTree>
    <p:extLst>
      <p:ext uri="{BB962C8B-B14F-4D97-AF65-F5344CB8AC3E}">
        <p14:creationId xmlns:p14="http://schemas.microsoft.com/office/powerpoint/2010/main" val="168844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A8ACAFE-32DA-5C3A-B676-9F8C17BC3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790" y="1085390"/>
            <a:ext cx="4143375" cy="3743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3AD31B-A937-C3F5-F772-F91F7169CD4B}"/>
              </a:ext>
            </a:extLst>
          </p:cNvPr>
          <p:cNvSpPr txBox="1"/>
          <p:nvPr/>
        </p:nvSpPr>
        <p:spPr>
          <a:xfrm>
            <a:off x="1160206" y="4965290"/>
            <a:ext cx="4218039" cy="369332"/>
          </a:xfrm>
          <a:prstGeom prst="rect">
            <a:avLst/>
          </a:prstGeom>
          <a:noFill/>
        </p:spPr>
        <p:txBody>
          <a:bodyPr wrap="square" rtlCol="0">
            <a:spAutoFit/>
          </a:bodyPr>
          <a:lstStyle/>
          <a:p>
            <a:pPr algn="ctr"/>
            <a:r>
              <a:rPr lang="en-IN" dirty="0"/>
              <a:t>Naïve Bayes</a:t>
            </a:r>
          </a:p>
        </p:txBody>
      </p:sp>
      <p:pic>
        <p:nvPicPr>
          <p:cNvPr id="4100" name="Picture 4">
            <a:extLst>
              <a:ext uri="{FF2B5EF4-FFF2-40B4-BE49-F238E27FC236}">
                <a16:creationId xmlns:a16="http://schemas.microsoft.com/office/drawing/2014/main" id="{AF7026BB-34B2-CCE8-B409-D34EE3AB0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887" y="1221965"/>
            <a:ext cx="4143375"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F1D559-D705-DA36-1CEF-D629C50074B1}"/>
              </a:ext>
            </a:extLst>
          </p:cNvPr>
          <p:cNvSpPr txBox="1"/>
          <p:nvPr/>
        </p:nvSpPr>
        <p:spPr>
          <a:xfrm>
            <a:off x="6393887" y="5132439"/>
            <a:ext cx="4218039" cy="369332"/>
          </a:xfrm>
          <a:prstGeom prst="rect">
            <a:avLst/>
          </a:prstGeom>
          <a:noFill/>
        </p:spPr>
        <p:txBody>
          <a:bodyPr wrap="square" rtlCol="0">
            <a:spAutoFit/>
          </a:bodyPr>
          <a:lstStyle/>
          <a:p>
            <a:pPr algn="ctr"/>
            <a:r>
              <a:rPr lang="en-IN" dirty="0"/>
              <a:t>Neural Networks</a:t>
            </a:r>
          </a:p>
        </p:txBody>
      </p:sp>
    </p:spTree>
    <p:extLst>
      <p:ext uri="{BB962C8B-B14F-4D97-AF65-F5344CB8AC3E}">
        <p14:creationId xmlns:p14="http://schemas.microsoft.com/office/powerpoint/2010/main" val="1924353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1123C4-8622-4734-D802-14BC388172A0}"/>
              </a:ext>
            </a:extLst>
          </p:cNvPr>
          <p:cNvSpPr>
            <a:spLocks noGrp="1"/>
          </p:cNvSpPr>
          <p:nvPr>
            <p:ph type="title"/>
          </p:nvPr>
        </p:nvSpPr>
        <p:spPr/>
        <p:txBody>
          <a:bodyPr/>
          <a:lstStyle/>
          <a:p>
            <a:r>
              <a:rPr lang="en-IN" dirty="0"/>
              <a:t>ROC curve</a:t>
            </a:r>
          </a:p>
        </p:txBody>
      </p:sp>
      <p:sp>
        <p:nvSpPr>
          <p:cNvPr id="5" name="Content Placeholder 4">
            <a:extLst>
              <a:ext uri="{FF2B5EF4-FFF2-40B4-BE49-F238E27FC236}">
                <a16:creationId xmlns:a16="http://schemas.microsoft.com/office/drawing/2014/main" id="{9EC1C4AE-E627-8ABD-094A-A8A57DA40CBF}"/>
              </a:ext>
            </a:extLst>
          </p:cNvPr>
          <p:cNvSpPr>
            <a:spLocks noGrp="1"/>
          </p:cNvSpPr>
          <p:nvPr>
            <p:ph sz="half" idx="2"/>
          </p:nvPr>
        </p:nvSpPr>
        <p:spPr/>
        <p:txBody>
          <a:bodyPr/>
          <a:lstStyle/>
          <a:p>
            <a:r>
              <a:rPr lang="en-IN" dirty="0"/>
              <a:t>By observing the ROC curve we can understand that for the dataset 1 the SVC algorithm is working best as the area under the curve is more for the SVC algorithm</a:t>
            </a:r>
          </a:p>
        </p:txBody>
      </p:sp>
      <p:pic>
        <p:nvPicPr>
          <p:cNvPr id="1026" name="Picture 2">
            <a:extLst>
              <a:ext uri="{FF2B5EF4-FFF2-40B4-BE49-F238E27FC236}">
                <a16:creationId xmlns:a16="http://schemas.microsoft.com/office/drawing/2014/main" id="{E52318E2-1F3D-95EE-417D-4940EEB8AA5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98575" y="2563582"/>
            <a:ext cx="4718050" cy="330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452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7F2E-65AE-7E73-3431-2131F74A860E}"/>
              </a:ext>
            </a:extLst>
          </p:cNvPr>
          <p:cNvSpPr>
            <a:spLocks noGrp="1"/>
          </p:cNvSpPr>
          <p:nvPr>
            <p:ph type="title"/>
          </p:nvPr>
        </p:nvSpPr>
        <p:spPr/>
        <p:txBody>
          <a:bodyPr>
            <a:normAutofit/>
          </a:bodyPr>
          <a:lstStyle/>
          <a:p>
            <a:r>
              <a:rPr lang="en-IN" sz="5200" dirty="0"/>
              <a:t>For Dataset 2</a:t>
            </a:r>
          </a:p>
        </p:txBody>
      </p:sp>
      <p:sp>
        <p:nvSpPr>
          <p:cNvPr id="3" name="Text Placeholder 2">
            <a:extLst>
              <a:ext uri="{FF2B5EF4-FFF2-40B4-BE49-F238E27FC236}">
                <a16:creationId xmlns:a16="http://schemas.microsoft.com/office/drawing/2014/main" id="{6048DBC2-6B10-FC06-CE41-AA8A02A3CB9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5892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67638-A2A5-18AA-8C28-BE20BEA8529C}"/>
              </a:ext>
            </a:extLst>
          </p:cNvPr>
          <p:cNvSpPr>
            <a:spLocks noGrp="1"/>
          </p:cNvSpPr>
          <p:nvPr>
            <p:ph type="title"/>
          </p:nvPr>
        </p:nvSpPr>
        <p:spPr/>
        <p:txBody>
          <a:bodyPr>
            <a:normAutofit fontScale="90000"/>
          </a:bodyPr>
          <a:lstStyle/>
          <a:p>
            <a:r>
              <a:rPr lang="en-IN" dirty="0"/>
              <a:t>Some visualizations between target and attributes</a:t>
            </a:r>
          </a:p>
        </p:txBody>
      </p:sp>
      <p:pic>
        <p:nvPicPr>
          <p:cNvPr id="12292" name="Picture 4">
            <a:extLst>
              <a:ext uri="{FF2B5EF4-FFF2-40B4-BE49-F238E27FC236}">
                <a16:creationId xmlns:a16="http://schemas.microsoft.com/office/drawing/2014/main" id="{94661D39-A14F-5F9A-9522-E84CBBD22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599250"/>
            <a:ext cx="4234963" cy="339842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41F48C0E-3E68-6046-9071-D008A5997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448" y="2599250"/>
            <a:ext cx="4234963" cy="339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027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8B420C5-A7AC-43E5-C645-1F3381B2F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1" y="613135"/>
            <a:ext cx="3695853" cy="296580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09746D25-3DE3-00D4-82BD-BF344DADB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856" y="613135"/>
            <a:ext cx="3695853" cy="296580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C4B4132-89A8-DC5D-3F3B-AD493E878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1" y="3755924"/>
            <a:ext cx="3695853" cy="2735024"/>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299B254A-16DC-3812-E267-509E0526DE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7640" y="3755924"/>
            <a:ext cx="3690069" cy="273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375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307356-645A-2440-2DC9-BF6491FBCBB0}"/>
              </a:ext>
            </a:extLst>
          </p:cNvPr>
          <p:cNvSpPr>
            <a:spLocks noGrp="1"/>
          </p:cNvSpPr>
          <p:nvPr>
            <p:ph type="title"/>
          </p:nvPr>
        </p:nvSpPr>
        <p:spPr/>
        <p:txBody>
          <a:bodyPr/>
          <a:lstStyle/>
          <a:p>
            <a:r>
              <a:rPr lang="en-IN" dirty="0"/>
              <a:t>Heatmap</a:t>
            </a:r>
          </a:p>
        </p:txBody>
      </p:sp>
      <p:pic>
        <p:nvPicPr>
          <p:cNvPr id="10244" name="Picture 4">
            <a:extLst>
              <a:ext uri="{FF2B5EF4-FFF2-40B4-BE49-F238E27FC236}">
                <a16:creationId xmlns:a16="http://schemas.microsoft.com/office/drawing/2014/main" id="{5672785A-8B38-5524-A035-FB3639B27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026" y="1986116"/>
            <a:ext cx="7580671" cy="472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386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7841-B287-FDD4-7649-8ED49A563ABA}"/>
              </a:ext>
            </a:extLst>
          </p:cNvPr>
          <p:cNvSpPr>
            <a:spLocks noGrp="1"/>
          </p:cNvSpPr>
          <p:nvPr>
            <p:ph type="title"/>
          </p:nvPr>
        </p:nvSpPr>
        <p:spPr/>
        <p:txBody>
          <a:bodyPr/>
          <a:lstStyle/>
          <a:p>
            <a:r>
              <a:rPr lang="en-IN" dirty="0"/>
              <a:t>Classification reports</a:t>
            </a:r>
          </a:p>
        </p:txBody>
      </p:sp>
      <p:sp>
        <p:nvSpPr>
          <p:cNvPr id="5" name="TextBox 4">
            <a:extLst>
              <a:ext uri="{FF2B5EF4-FFF2-40B4-BE49-F238E27FC236}">
                <a16:creationId xmlns:a16="http://schemas.microsoft.com/office/drawing/2014/main" id="{D1D8ACE9-132A-25EA-D0B2-492A3242420B}"/>
              </a:ext>
            </a:extLst>
          </p:cNvPr>
          <p:cNvSpPr txBox="1"/>
          <p:nvPr/>
        </p:nvSpPr>
        <p:spPr>
          <a:xfrm>
            <a:off x="980482" y="3836730"/>
            <a:ext cx="3628103" cy="369332"/>
          </a:xfrm>
          <a:prstGeom prst="rect">
            <a:avLst/>
          </a:prstGeom>
          <a:noFill/>
        </p:spPr>
        <p:txBody>
          <a:bodyPr wrap="square" rtlCol="0">
            <a:spAutoFit/>
          </a:bodyPr>
          <a:lstStyle/>
          <a:p>
            <a:pPr algn="ctr"/>
            <a:r>
              <a:rPr lang="en-IN" dirty="0"/>
              <a:t>Gradient Boost classifier</a:t>
            </a:r>
          </a:p>
        </p:txBody>
      </p:sp>
      <p:sp>
        <p:nvSpPr>
          <p:cNvPr id="8" name="TextBox 7">
            <a:extLst>
              <a:ext uri="{FF2B5EF4-FFF2-40B4-BE49-F238E27FC236}">
                <a16:creationId xmlns:a16="http://schemas.microsoft.com/office/drawing/2014/main" id="{D3434B7D-198C-073E-B778-C955EBAB1144}"/>
              </a:ext>
            </a:extLst>
          </p:cNvPr>
          <p:cNvSpPr txBox="1"/>
          <p:nvPr/>
        </p:nvSpPr>
        <p:spPr>
          <a:xfrm>
            <a:off x="6963905" y="3807598"/>
            <a:ext cx="3711262" cy="369332"/>
          </a:xfrm>
          <a:prstGeom prst="rect">
            <a:avLst/>
          </a:prstGeom>
          <a:noFill/>
        </p:spPr>
        <p:txBody>
          <a:bodyPr wrap="square" rtlCol="0">
            <a:spAutoFit/>
          </a:bodyPr>
          <a:lstStyle/>
          <a:p>
            <a:pPr algn="ctr"/>
            <a:r>
              <a:rPr lang="en-IN" dirty="0"/>
              <a:t>SVC</a:t>
            </a:r>
          </a:p>
        </p:txBody>
      </p:sp>
      <p:sp>
        <p:nvSpPr>
          <p:cNvPr id="11" name="TextBox 10">
            <a:extLst>
              <a:ext uri="{FF2B5EF4-FFF2-40B4-BE49-F238E27FC236}">
                <a16:creationId xmlns:a16="http://schemas.microsoft.com/office/drawing/2014/main" id="{D5509709-80FE-D552-5644-6F11C8F4713D}"/>
              </a:ext>
            </a:extLst>
          </p:cNvPr>
          <p:cNvSpPr txBox="1"/>
          <p:nvPr/>
        </p:nvSpPr>
        <p:spPr>
          <a:xfrm>
            <a:off x="980482" y="5555226"/>
            <a:ext cx="3628103" cy="369332"/>
          </a:xfrm>
          <a:prstGeom prst="rect">
            <a:avLst/>
          </a:prstGeom>
          <a:noFill/>
        </p:spPr>
        <p:txBody>
          <a:bodyPr wrap="square" rtlCol="0">
            <a:spAutoFit/>
          </a:bodyPr>
          <a:lstStyle/>
          <a:p>
            <a:pPr algn="ctr"/>
            <a:r>
              <a:rPr lang="en-IN" dirty="0"/>
              <a:t>Naïve Bayes</a:t>
            </a:r>
          </a:p>
        </p:txBody>
      </p:sp>
      <p:sp>
        <p:nvSpPr>
          <p:cNvPr id="14" name="TextBox 13">
            <a:extLst>
              <a:ext uri="{FF2B5EF4-FFF2-40B4-BE49-F238E27FC236}">
                <a16:creationId xmlns:a16="http://schemas.microsoft.com/office/drawing/2014/main" id="{E6B07B99-C5FF-F083-4C97-F387EB27F06C}"/>
              </a:ext>
            </a:extLst>
          </p:cNvPr>
          <p:cNvSpPr txBox="1"/>
          <p:nvPr/>
        </p:nvSpPr>
        <p:spPr>
          <a:xfrm>
            <a:off x="6963905" y="5555226"/>
            <a:ext cx="3711262" cy="369332"/>
          </a:xfrm>
          <a:prstGeom prst="rect">
            <a:avLst/>
          </a:prstGeom>
          <a:noFill/>
        </p:spPr>
        <p:txBody>
          <a:bodyPr wrap="square" rtlCol="0">
            <a:spAutoFit/>
          </a:bodyPr>
          <a:lstStyle/>
          <a:p>
            <a:pPr algn="ctr"/>
            <a:r>
              <a:rPr lang="en-IN" dirty="0"/>
              <a:t>Neural Networks</a:t>
            </a:r>
          </a:p>
        </p:txBody>
      </p:sp>
      <p:pic>
        <p:nvPicPr>
          <p:cNvPr id="6" name="Picture 5">
            <a:extLst>
              <a:ext uri="{FF2B5EF4-FFF2-40B4-BE49-F238E27FC236}">
                <a16:creationId xmlns:a16="http://schemas.microsoft.com/office/drawing/2014/main" id="{1EFB1111-560C-6B2B-B396-6459F50A5FD5}"/>
              </a:ext>
            </a:extLst>
          </p:cNvPr>
          <p:cNvPicPr>
            <a:picLocks noChangeAspect="1"/>
          </p:cNvPicPr>
          <p:nvPr/>
        </p:nvPicPr>
        <p:blipFill>
          <a:blip r:embed="rId2"/>
          <a:stretch>
            <a:fillRect/>
          </a:stretch>
        </p:blipFill>
        <p:spPr>
          <a:xfrm>
            <a:off x="1166682" y="2530332"/>
            <a:ext cx="3703641" cy="1341236"/>
          </a:xfrm>
          <a:prstGeom prst="rect">
            <a:avLst/>
          </a:prstGeom>
        </p:spPr>
      </p:pic>
      <p:pic>
        <p:nvPicPr>
          <p:cNvPr id="12" name="Picture 11">
            <a:extLst>
              <a:ext uri="{FF2B5EF4-FFF2-40B4-BE49-F238E27FC236}">
                <a16:creationId xmlns:a16="http://schemas.microsoft.com/office/drawing/2014/main" id="{3714A02F-2732-8BC2-088A-03C5AE05D65B}"/>
              </a:ext>
            </a:extLst>
          </p:cNvPr>
          <p:cNvPicPr>
            <a:picLocks noChangeAspect="1"/>
          </p:cNvPicPr>
          <p:nvPr/>
        </p:nvPicPr>
        <p:blipFill>
          <a:blip r:embed="rId3"/>
          <a:stretch>
            <a:fillRect/>
          </a:stretch>
        </p:blipFill>
        <p:spPr>
          <a:xfrm>
            <a:off x="7032491" y="2519706"/>
            <a:ext cx="3574090" cy="1287892"/>
          </a:xfrm>
          <a:prstGeom prst="rect">
            <a:avLst/>
          </a:prstGeom>
        </p:spPr>
      </p:pic>
      <p:pic>
        <p:nvPicPr>
          <p:cNvPr id="16" name="Picture 15">
            <a:extLst>
              <a:ext uri="{FF2B5EF4-FFF2-40B4-BE49-F238E27FC236}">
                <a16:creationId xmlns:a16="http://schemas.microsoft.com/office/drawing/2014/main" id="{AC58C63C-E1FA-C05D-9DB2-88BA2C971442}"/>
              </a:ext>
            </a:extLst>
          </p:cNvPr>
          <p:cNvPicPr>
            <a:picLocks noChangeAspect="1"/>
          </p:cNvPicPr>
          <p:nvPr/>
        </p:nvPicPr>
        <p:blipFill>
          <a:blip r:embed="rId4"/>
          <a:stretch>
            <a:fillRect/>
          </a:stretch>
        </p:blipFill>
        <p:spPr>
          <a:xfrm>
            <a:off x="1189544" y="4333142"/>
            <a:ext cx="3680779" cy="1318374"/>
          </a:xfrm>
          <a:prstGeom prst="rect">
            <a:avLst/>
          </a:prstGeom>
        </p:spPr>
      </p:pic>
      <p:pic>
        <p:nvPicPr>
          <p:cNvPr id="18" name="Picture 17">
            <a:extLst>
              <a:ext uri="{FF2B5EF4-FFF2-40B4-BE49-F238E27FC236}">
                <a16:creationId xmlns:a16="http://schemas.microsoft.com/office/drawing/2014/main" id="{1643F2CC-5574-1C1D-3997-8978D39DBA5F}"/>
              </a:ext>
            </a:extLst>
          </p:cNvPr>
          <p:cNvPicPr>
            <a:picLocks noChangeAspect="1"/>
          </p:cNvPicPr>
          <p:nvPr/>
        </p:nvPicPr>
        <p:blipFill>
          <a:blip r:embed="rId5"/>
          <a:stretch>
            <a:fillRect/>
          </a:stretch>
        </p:blipFill>
        <p:spPr>
          <a:xfrm>
            <a:off x="6963905" y="4252615"/>
            <a:ext cx="3642676" cy="1226926"/>
          </a:xfrm>
          <a:prstGeom prst="rect">
            <a:avLst/>
          </a:prstGeom>
        </p:spPr>
      </p:pic>
    </p:spTree>
    <p:extLst>
      <p:ext uri="{BB962C8B-B14F-4D97-AF65-F5344CB8AC3E}">
        <p14:creationId xmlns:p14="http://schemas.microsoft.com/office/powerpoint/2010/main" val="1086681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28EF-593A-652F-1CEA-384209F2311C}"/>
              </a:ext>
            </a:extLst>
          </p:cNvPr>
          <p:cNvSpPr>
            <a:spLocks noGrp="1"/>
          </p:cNvSpPr>
          <p:nvPr>
            <p:ph type="title"/>
          </p:nvPr>
        </p:nvSpPr>
        <p:spPr/>
        <p:txBody>
          <a:bodyPr/>
          <a:lstStyle/>
          <a:p>
            <a:r>
              <a:rPr lang="en-IN" dirty="0"/>
              <a:t>Confusion matrices</a:t>
            </a:r>
          </a:p>
        </p:txBody>
      </p:sp>
      <p:sp>
        <p:nvSpPr>
          <p:cNvPr id="3" name="TextBox 2">
            <a:extLst>
              <a:ext uri="{FF2B5EF4-FFF2-40B4-BE49-F238E27FC236}">
                <a16:creationId xmlns:a16="http://schemas.microsoft.com/office/drawing/2014/main" id="{07BE47B7-F5FF-E328-6CF0-F95BCAEFE40A}"/>
              </a:ext>
            </a:extLst>
          </p:cNvPr>
          <p:cNvSpPr txBox="1"/>
          <p:nvPr/>
        </p:nvSpPr>
        <p:spPr>
          <a:xfrm>
            <a:off x="1641987" y="5289755"/>
            <a:ext cx="2949678" cy="369332"/>
          </a:xfrm>
          <a:prstGeom prst="rect">
            <a:avLst/>
          </a:prstGeom>
          <a:noFill/>
        </p:spPr>
        <p:txBody>
          <a:bodyPr wrap="square" rtlCol="0">
            <a:spAutoFit/>
          </a:bodyPr>
          <a:lstStyle/>
          <a:p>
            <a:pPr algn="ctr"/>
            <a:r>
              <a:rPr lang="en-IN" dirty="0"/>
              <a:t>Gradient Boost</a:t>
            </a:r>
          </a:p>
        </p:txBody>
      </p:sp>
      <p:sp>
        <p:nvSpPr>
          <p:cNvPr id="4" name="TextBox 3">
            <a:extLst>
              <a:ext uri="{FF2B5EF4-FFF2-40B4-BE49-F238E27FC236}">
                <a16:creationId xmlns:a16="http://schemas.microsoft.com/office/drawing/2014/main" id="{D2A77D47-A362-818B-E05C-0D58F7397124}"/>
              </a:ext>
            </a:extLst>
          </p:cNvPr>
          <p:cNvSpPr txBox="1"/>
          <p:nvPr/>
        </p:nvSpPr>
        <p:spPr>
          <a:xfrm>
            <a:off x="6449961" y="5407742"/>
            <a:ext cx="3205316" cy="369332"/>
          </a:xfrm>
          <a:prstGeom prst="rect">
            <a:avLst/>
          </a:prstGeom>
          <a:noFill/>
        </p:spPr>
        <p:txBody>
          <a:bodyPr wrap="square" rtlCol="0">
            <a:spAutoFit/>
          </a:bodyPr>
          <a:lstStyle/>
          <a:p>
            <a:pPr algn="ctr"/>
            <a:r>
              <a:rPr lang="en-IN" dirty="0"/>
              <a:t>SVC</a:t>
            </a:r>
          </a:p>
        </p:txBody>
      </p:sp>
      <p:pic>
        <p:nvPicPr>
          <p:cNvPr id="9218" name="Picture 2">
            <a:extLst>
              <a:ext uri="{FF2B5EF4-FFF2-40B4-BE49-F238E27FC236}">
                <a16:creationId xmlns:a16="http://schemas.microsoft.com/office/drawing/2014/main" id="{D712D284-EEE3-0D6F-2025-6436D0F31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967" y="2564691"/>
            <a:ext cx="3078698" cy="272506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03B8E87A-5BFC-7A54-5B4A-ED3CF80C4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961" y="2498889"/>
            <a:ext cx="3286338" cy="2908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08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3AD31B-A937-C3F5-F772-F91F7169CD4B}"/>
              </a:ext>
            </a:extLst>
          </p:cNvPr>
          <p:cNvSpPr txBox="1"/>
          <p:nvPr/>
        </p:nvSpPr>
        <p:spPr>
          <a:xfrm>
            <a:off x="1160206" y="4965290"/>
            <a:ext cx="4218039" cy="369332"/>
          </a:xfrm>
          <a:prstGeom prst="rect">
            <a:avLst/>
          </a:prstGeom>
          <a:noFill/>
        </p:spPr>
        <p:txBody>
          <a:bodyPr wrap="square" rtlCol="0">
            <a:spAutoFit/>
          </a:bodyPr>
          <a:lstStyle/>
          <a:p>
            <a:pPr algn="ctr"/>
            <a:r>
              <a:rPr lang="en-IN" dirty="0"/>
              <a:t>Naïve Bayes</a:t>
            </a:r>
          </a:p>
        </p:txBody>
      </p:sp>
      <p:sp>
        <p:nvSpPr>
          <p:cNvPr id="4" name="TextBox 3">
            <a:extLst>
              <a:ext uri="{FF2B5EF4-FFF2-40B4-BE49-F238E27FC236}">
                <a16:creationId xmlns:a16="http://schemas.microsoft.com/office/drawing/2014/main" id="{6BF1D559-D705-DA36-1CEF-D629C50074B1}"/>
              </a:ext>
            </a:extLst>
          </p:cNvPr>
          <p:cNvSpPr txBox="1"/>
          <p:nvPr/>
        </p:nvSpPr>
        <p:spPr>
          <a:xfrm>
            <a:off x="6393887" y="5132439"/>
            <a:ext cx="4218039" cy="369332"/>
          </a:xfrm>
          <a:prstGeom prst="rect">
            <a:avLst/>
          </a:prstGeom>
          <a:noFill/>
        </p:spPr>
        <p:txBody>
          <a:bodyPr wrap="square" rtlCol="0">
            <a:spAutoFit/>
          </a:bodyPr>
          <a:lstStyle/>
          <a:p>
            <a:pPr algn="ctr"/>
            <a:r>
              <a:rPr lang="en-IN" dirty="0"/>
              <a:t>Neural Networks</a:t>
            </a:r>
          </a:p>
        </p:txBody>
      </p:sp>
      <p:pic>
        <p:nvPicPr>
          <p:cNvPr id="8194" name="Picture 2">
            <a:extLst>
              <a:ext uri="{FF2B5EF4-FFF2-40B4-BE49-F238E27FC236}">
                <a16:creationId xmlns:a16="http://schemas.microsoft.com/office/drawing/2014/main" id="{37230107-D6AC-56BD-42BC-626048B2A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306" y="1095221"/>
            <a:ext cx="4229100" cy="37433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3AAF3B9-F74C-9AA2-88B7-DB8CFBED6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321" y="1095221"/>
            <a:ext cx="42291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794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1123C4-8622-4734-D802-14BC388172A0}"/>
              </a:ext>
            </a:extLst>
          </p:cNvPr>
          <p:cNvSpPr>
            <a:spLocks noGrp="1"/>
          </p:cNvSpPr>
          <p:nvPr>
            <p:ph type="title"/>
          </p:nvPr>
        </p:nvSpPr>
        <p:spPr/>
        <p:txBody>
          <a:bodyPr/>
          <a:lstStyle/>
          <a:p>
            <a:r>
              <a:rPr lang="en-IN" dirty="0"/>
              <a:t>ROC curve</a:t>
            </a:r>
          </a:p>
        </p:txBody>
      </p:sp>
      <p:sp>
        <p:nvSpPr>
          <p:cNvPr id="5" name="Content Placeholder 4">
            <a:extLst>
              <a:ext uri="{FF2B5EF4-FFF2-40B4-BE49-F238E27FC236}">
                <a16:creationId xmlns:a16="http://schemas.microsoft.com/office/drawing/2014/main" id="{9EC1C4AE-E627-8ABD-094A-A8A57DA40CBF}"/>
              </a:ext>
            </a:extLst>
          </p:cNvPr>
          <p:cNvSpPr>
            <a:spLocks noGrp="1"/>
          </p:cNvSpPr>
          <p:nvPr>
            <p:ph sz="half" idx="2"/>
          </p:nvPr>
        </p:nvSpPr>
        <p:spPr/>
        <p:txBody>
          <a:bodyPr/>
          <a:lstStyle/>
          <a:p>
            <a:r>
              <a:rPr lang="en-IN" dirty="0"/>
              <a:t>By observing the ROC curve we can understand that for the dataset 2 the Gradient Boosting algorithm is working best as the area under the curve is more for the Gradient Boosting algorithm</a:t>
            </a:r>
          </a:p>
        </p:txBody>
      </p:sp>
      <p:pic>
        <p:nvPicPr>
          <p:cNvPr id="7170" name="Picture 2">
            <a:extLst>
              <a:ext uri="{FF2B5EF4-FFF2-40B4-BE49-F238E27FC236}">
                <a16:creationId xmlns:a16="http://schemas.microsoft.com/office/drawing/2014/main" id="{196609D4-55C7-AD93-5E97-1DD5F8606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771" y="2560320"/>
            <a:ext cx="4619981" cy="3235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55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flipH="1">
            <a:off x="7128587" y="611155"/>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Task </a:t>
            </a:r>
          </a:p>
          <a:p>
            <a:pPr algn="ctr"/>
            <a:r>
              <a:rPr lang="en-IN" sz="4000" dirty="0">
                <a:solidFill>
                  <a:schemeClr val="tx2"/>
                </a:solidFill>
              </a:rPr>
              <a:t>Experience </a:t>
            </a:r>
          </a:p>
          <a:p>
            <a:pPr algn="ctr"/>
            <a:r>
              <a:rPr lang="en-IN" sz="4000" dirty="0">
                <a:solidFill>
                  <a:schemeClr val="tx2"/>
                </a:solidFill>
              </a:rPr>
              <a:t>Performance</a:t>
            </a:r>
          </a:p>
        </p:txBody>
      </p:sp>
      <p:sp>
        <p:nvSpPr>
          <p:cNvPr id="3" name="TextBox 2">
            <a:extLst>
              <a:ext uri="{FF2B5EF4-FFF2-40B4-BE49-F238E27FC236}">
                <a16:creationId xmlns:a16="http://schemas.microsoft.com/office/drawing/2014/main" id="{5715538C-21C3-0DE1-28B9-CDA1D7048517}"/>
              </a:ext>
            </a:extLst>
          </p:cNvPr>
          <p:cNvSpPr txBox="1"/>
          <p:nvPr/>
        </p:nvSpPr>
        <p:spPr>
          <a:xfrm>
            <a:off x="989046" y="2136338"/>
            <a:ext cx="5812971" cy="2585323"/>
          </a:xfrm>
          <a:prstGeom prst="rect">
            <a:avLst/>
          </a:prstGeom>
          <a:noFill/>
        </p:spPr>
        <p:txBody>
          <a:bodyPr wrap="square" rtlCol="0">
            <a:spAutoFit/>
          </a:bodyPr>
          <a:lstStyle/>
          <a:p>
            <a:r>
              <a:rPr lang="en-US" b="1" dirty="0"/>
              <a:t>Task (T): </a:t>
            </a:r>
            <a:r>
              <a:rPr lang="en-US" dirty="0"/>
              <a:t>Predict admission outcomes for applicants based on their academic history, extracurricular activities, and other relevant factors. </a:t>
            </a:r>
          </a:p>
          <a:p>
            <a:r>
              <a:rPr lang="en-US" b="1" dirty="0"/>
              <a:t>Experience (E): </a:t>
            </a:r>
            <a:r>
              <a:rPr lang="en-US" dirty="0"/>
              <a:t>Historical data on past admissions, including academic records, extracurricular involvement, and acceptance decisions. </a:t>
            </a:r>
          </a:p>
          <a:p>
            <a:r>
              <a:rPr lang="en-US" b="1" dirty="0"/>
              <a:t>Performance (P): </a:t>
            </a:r>
            <a:r>
              <a:rPr lang="en-US" dirty="0"/>
              <a:t>Accuracy of admission predictions, measured by how well the system forecasts acceptance outcomes aligned with the</a:t>
            </a:r>
          </a:p>
        </p:txBody>
      </p:sp>
    </p:spTree>
    <p:extLst>
      <p:ext uri="{BB962C8B-B14F-4D97-AF65-F5344CB8AC3E}">
        <p14:creationId xmlns:p14="http://schemas.microsoft.com/office/powerpoint/2010/main" val="4193298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7F2E-65AE-7E73-3431-2131F74A860E}"/>
              </a:ext>
            </a:extLst>
          </p:cNvPr>
          <p:cNvSpPr>
            <a:spLocks noGrp="1"/>
          </p:cNvSpPr>
          <p:nvPr>
            <p:ph type="title"/>
          </p:nvPr>
        </p:nvSpPr>
        <p:spPr/>
        <p:txBody>
          <a:bodyPr>
            <a:normAutofit/>
          </a:bodyPr>
          <a:lstStyle/>
          <a:p>
            <a:r>
              <a:rPr lang="en-IN" sz="5200" dirty="0"/>
              <a:t>For Dataset 3</a:t>
            </a:r>
          </a:p>
        </p:txBody>
      </p:sp>
      <p:sp>
        <p:nvSpPr>
          <p:cNvPr id="3" name="Text Placeholder 2">
            <a:extLst>
              <a:ext uri="{FF2B5EF4-FFF2-40B4-BE49-F238E27FC236}">
                <a16:creationId xmlns:a16="http://schemas.microsoft.com/office/drawing/2014/main" id="{6048DBC2-6B10-FC06-CE41-AA8A02A3CB9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21001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67638-A2A5-18AA-8C28-BE20BEA8529C}"/>
              </a:ext>
            </a:extLst>
          </p:cNvPr>
          <p:cNvSpPr>
            <a:spLocks noGrp="1"/>
          </p:cNvSpPr>
          <p:nvPr>
            <p:ph type="title"/>
          </p:nvPr>
        </p:nvSpPr>
        <p:spPr/>
        <p:txBody>
          <a:bodyPr>
            <a:normAutofit fontScale="90000"/>
          </a:bodyPr>
          <a:lstStyle/>
          <a:p>
            <a:r>
              <a:rPr lang="en-IN" dirty="0"/>
              <a:t>Some visualizations between target and attributes</a:t>
            </a:r>
          </a:p>
        </p:txBody>
      </p:sp>
      <p:pic>
        <p:nvPicPr>
          <p:cNvPr id="18434" name="Picture 2">
            <a:extLst>
              <a:ext uri="{FF2B5EF4-FFF2-40B4-BE49-F238E27FC236}">
                <a16:creationId xmlns:a16="http://schemas.microsoft.com/office/drawing/2014/main" id="{0C1AA0F7-75C4-57C7-4D15-F319FE021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68" y="2736902"/>
            <a:ext cx="4088430" cy="3014969"/>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BDA007D7-1543-03A7-EA98-14062E1FB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0304" y="2781146"/>
            <a:ext cx="3749752" cy="292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314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0056AB43-6739-90F9-470F-0A4495E21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5" y="1262063"/>
            <a:ext cx="542925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53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307356-645A-2440-2DC9-BF6491FBCBB0}"/>
              </a:ext>
            </a:extLst>
          </p:cNvPr>
          <p:cNvSpPr>
            <a:spLocks noGrp="1"/>
          </p:cNvSpPr>
          <p:nvPr>
            <p:ph type="title"/>
          </p:nvPr>
        </p:nvSpPr>
        <p:spPr/>
        <p:txBody>
          <a:bodyPr/>
          <a:lstStyle/>
          <a:p>
            <a:r>
              <a:rPr lang="en-IN" dirty="0"/>
              <a:t>Heatmap</a:t>
            </a:r>
          </a:p>
        </p:txBody>
      </p:sp>
      <p:pic>
        <p:nvPicPr>
          <p:cNvPr id="16386" name="Picture 2">
            <a:extLst>
              <a:ext uri="{FF2B5EF4-FFF2-40B4-BE49-F238E27FC236}">
                <a16:creationId xmlns:a16="http://schemas.microsoft.com/office/drawing/2014/main" id="{FE409B5D-C28D-F3E6-1C47-71AC853E0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5193" y="2285999"/>
            <a:ext cx="3991897" cy="399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10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7841-B287-FDD4-7649-8ED49A563ABA}"/>
              </a:ext>
            </a:extLst>
          </p:cNvPr>
          <p:cNvSpPr>
            <a:spLocks noGrp="1"/>
          </p:cNvSpPr>
          <p:nvPr>
            <p:ph type="title"/>
          </p:nvPr>
        </p:nvSpPr>
        <p:spPr/>
        <p:txBody>
          <a:bodyPr/>
          <a:lstStyle/>
          <a:p>
            <a:r>
              <a:rPr lang="en-IN" dirty="0"/>
              <a:t>Classification reports</a:t>
            </a:r>
          </a:p>
        </p:txBody>
      </p:sp>
      <p:sp>
        <p:nvSpPr>
          <p:cNvPr id="5" name="TextBox 4">
            <a:extLst>
              <a:ext uri="{FF2B5EF4-FFF2-40B4-BE49-F238E27FC236}">
                <a16:creationId xmlns:a16="http://schemas.microsoft.com/office/drawing/2014/main" id="{D1D8ACE9-132A-25EA-D0B2-492A3242420B}"/>
              </a:ext>
            </a:extLst>
          </p:cNvPr>
          <p:cNvSpPr txBox="1"/>
          <p:nvPr/>
        </p:nvSpPr>
        <p:spPr>
          <a:xfrm>
            <a:off x="980482" y="3836730"/>
            <a:ext cx="3628103" cy="369332"/>
          </a:xfrm>
          <a:prstGeom prst="rect">
            <a:avLst/>
          </a:prstGeom>
          <a:noFill/>
        </p:spPr>
        <p:txBody>
          <a:bodyPr wrap="square" rtlCol="0">
            <a:spAutoFit/>
          </a:bodyPr>
          <a:lstStyle/>
          <a:p>
            <a:pPr algn="ctr"/>
            <a:r>
              <a:rPr lang="en-IN" dirty="0"/>
              <a:t>Gradient Boost classifier</a:t>
            </a:r>
          </a:p>
        </p:txBody>
      </p:sp>
      <p:sp>
        <p:nvSpPr>
          <p:cNvPr id="8" name="TextBox 7">
            <a:extLst>
              <a:ext uri="{FF2B5EF4-FFF2-40B4-BE49-F238E27FC236}">
                <a16:creationId xmlns:a16="http://schemas.microsoft.com/office/drawing/2014/main" id="{D3434B7D-198C-073E-B778-C955EBAB1144}"/>
              </a:ext>
            </a:extLst>
          </p:cNvPr>
          <p:cNvSpPr txBox="1"/>
          <p:nvPr/>
        </p:nvSpPr>
        <p:spPr>
          <a:xfrm>
            <a:off x="6963905" y="3807598"/>
            <a:ext cx="3711262" cy="369332"/>
          </a:xfrm>
          <a:prstGeom prst="rect">
            <a:avLst/>
          </a:prstGeom>
          <a:noFill/>
        </p:spPr>
        <p:txBody>
          <a:bodyPr wrap="square" rtlCol="0">
            <a:spAutoFit/>
          </a:bodyPr>
          <a:lstStyle/>
          <a:p>
            <a:pPr algn="ctr"/>
            <a:r>
              <a:rPr lang="en-IN" dirty="0"/>
              <a:t>SVC</a:t>
            </a:r>
          </a:p>
        </p:txBody>
      </p:sp>
      <p:sp>
        <p:nvSpPr>
          <p:cNvPr id="11" name="TextBox 10">
            <a:extLst>
              <a:ext uri="{FF2B5EF4-FFF2-40B4-BE49-F238E27FC236}">
                <a16:creationId xmlns:a16="http://schemas.microsoft.com/office/drawing/2014/main" id="{D5509709-80FE-D552-5644-6F11C8F4713D}"/>
              </a:ext>
            </a:extLst>
          </p:cNvPr>
          <p:cNvSpPr txBox="1"/>
          <p:nvPr/>
        </p:nvSpPr>
        <p:spPr>
          <a:xfrm>
            <a:off x="980482" y="5555226"/>
            <a:ext cx="3628103" cy="369332"/>
          </a:xfrm>
          <a:prstGeom prst="rect">
            <a:avLst/>
          </a:prstGeom>
          <a:noFill/>
        </p:spPr>
        <p:txBody>
          <a:bodyPr wrap="square" rtlCol="0">
            <a:spAutoFit/>
          </a:bodyPr>
          <a:lstStyle/>
          <a:p>
            <a:pPr algn="ctr"/>
            <a:r>
              <a:rPr lang="en-IN" dirty="0"/>
              <a:t>Naïve Bayes</a:t>
            </a:r>
          </a:p>
        </p:txBody>
      </p:sp>
      <p:sp>
        <p:nvSpPr>
          <p:cNvPr id="14" name="TextBox 13">
            <a:extLst>
              <a:ext uri="{FF2B5EF4-FFF2-40B4-BE49-F238E27FC236}">
                <a16:creationId xmlns:a16="http://schemas.microsoft.com/office/drawing/2014/main" id="{E6B07B99-C5FF-F083-4C97-F387EB27F06C}"/>
              </a:ext>
            </a:extLst>
          </p:cNvPr>
          <p:cNvSpPr txBox="1"/>
          <p:nvPr/>
        </p:nvSpPr>
        <p:spPr>
          <a:xfrm>
            <a:off x="6963905" y="5555226"/>
            <a:ext cx="3711262" cy="369332"/>
          </a:xfrm>
          <a:prstGeom prst="rect">
            <a:avLst/>
          </a:prstGeom>
          <a:noFill/>
        </p:spPr>
        <p:txBody>
          <a:bodyPr wrap="square" rtlCol="0">
            <a:spAutoFit/>
          </a:bodyPr>
          <a:lstStyle/>
          <a:p>
            <a:pPr algn="ctr"/>
            <a:r>
              <a:rPr lang="en-IN" dirty="0"/>
              <a:t>Neural Networks</a:t>
            </a:r>
          </a:p>
        </p:txBody>
      </p:sp>
      <p:pic>
        <p:nvPicPr>
          <p:cNvPr id="4" name="Picture 3">
            <a:extLst>
              <a:ext uri="{FF2B5EF4-FFF2-40B4-BE49-F238E27FC236}">
                <a16:creationId xmlns:a16="http://schemas.microsoft.com/office/drawing/2014/main" id="{D7C7B6BA-8821-CBCF-1497-0BDA9CFEE76A}"/>
              </a:ext>
            </a:extLst>
          </p:cNvPr>
          <p:cNvPicPr>
            <a:picLocks noChangeAspect="1"/>
          </p:cNvPicPr>
          <p:nvPr/>
        </p:nvPicPr>
        <p:blipFill>
          <a:blip r:embed="rId2"/>
          <a:stretch>
            <a:fillRect/>
          </a:stretch>
        </p:blipFill>
        <p:spPr>
          <a:xfrm>
            <a:off x="1516833" y="2617424"/>
            <a:ext cx="3581710" cy="1219306"/>
          </a:xfrm>
          <a:prstGeom prst="rect">
            <a:avLst/>
          </a:prstGeom>
        </p:spPr>
      </p:pic>
      <p:pic>
        <p:nvPicPr>
          <p:cNvPr id="9" name="Picture 8">
            <a:extLst>
              <a:ext uri="{FF2B5EF4-FFF2-40B4-BE49-F238E27FC236}">
                <a16:creationId xmlns:a16="http://schemas.microsoft.com/office/drawing/2014/main" id="{E6E67912-AC1F-53F6-433D-760448AB4517}"/>
              </a:ext>
            </a:extLst>
          </p:cNvPr>
          <p:cNvPicPr>
            <a:picLocks noChangeAspect="1"/>
          </p:cNvPicPr>
          <p:nvPr/>
        </p:nvPicPr>
        <p:blipFill>
          <a:blip r:embed="rId3"/>
          <a:stretch>
            <a:fillRect/>
          </a:stretch>
        </p:blipFill>
        <p:spPr>
          <a:xfrm>
            <a:off x="6963905" y="2603534"/>
            <a:ext cx="3650296" cy="1204064"/>
          </a:xfrm>
          <a:prstGeom prst="rect">
            <a:avLst/>
          </a:prstGeom>
        </p:spPr>
      </p:pic>
      <p:pic>
        <p:nvPicPr>
          <p:cNvPr id="13" name="Picture 12">
            <a:extLst>
              <a:ext uri="{FF2B5EF4-FFF2-40B4-BE49-F238E27FC236}">
                <a16:creationId xmlns:a16="http://schemas.microsoft.com/office/drawing/2014/main" id="{E962AA57-B0C3-EA89-378D-BE1B6C608A26}"/>
              </a:ext>
            </a:extLst>
          </p:cNvPr>
          <p:cNvPicPr>
            <a:picLocks noChangeAspect="1"/>
          </p:cNvPicPr>
          <p:nvPr/>
        </p:nvPicPr>
        <p:blipFill>
          <a:blip r:embed="rId4"/>
          <a:stretch>
            <a:fillRect/>
          </a:stretch>
        </p:blipFill>
        <p:spPr>
          <a:xfrm>
            <a:off x="1517843" y="4339433"/>
            <a:ext cx="3627434" cy="1204064"/>
          </a:xfrm>
          <a:prstGeom prst="rect">
            <a:avLst/>
          </a:prstGeom>
        </p:spPr>
      </p:pic>
      <p:pic>
        <p:nvPicPr>
          <p:cNvPr id="17" name="Picture 16">
            <a:extLst>
              <a:ext uri="{FF2B5EF4-FFF2-40B4-BE49-F238E27FC236}">
                <a16:creationId xmlns:a16="http://schemas.microsoft.com/office/drawing/2014/main" id="{2FBB83DE-61B2-DCE3-2462-5019282458B1}"/>
              </a:ext>
            </a:extLst>
          </p:cNvPr>
          <p:cNvPicPr>
            <a:picLocks noChangeAspect="1"/>
          </p:cNvPicPr>
          <p:nvPr/>
        </p:nvPicPr>
        <p:blipFill>
          <a:blip r:embed="rId5"/>
          <a:stretch>
            <a:fillRect/>
          </a:stretch>
        </p:blipFill>
        <p:spPr>
          <a:xfrm>
            <a:off x="6963905" y="4164157"/>
            <a:ext cx="3581710" cy="1379340"/>
          </a:xfrm>
          <a:prstGeom prst="rect">
            <a:avLst/>
          </a:prstGeom>
        </p:spPr>
      </p:pic>
    </p:spTree>
    <p:extLst>
      <p:ext uri="{BB962C8B-B14F-4D97-AF65-F5344CB8AC3E}">
        <p14:creationId xmlns:p14="http://schemas.microsoft.com/office/powerpoint/2010/main" val="673734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28EF-593A-652F-1CEA-384209F2311C}"/>
              </a:ext>
            </a:extLst>
          </p:cNvPr>
          <p:cNvSpPr>
            <a:spLocks noGrp="1"/>
          </p:cNvSpPr>
          <p:nvPr>
            <p:ph type="title"/>
          </p:nvPr>
        </p:nvSpPr>
        <p:spPr/>
        <p:txBody>
          <a:bodyPr/>
          <a:lstStyle/>
          <a:p>
            <a:r>
              <a:rPr lang="en-IN" dirty="0"/>
              <a:t>Confusion matrices</a:t>
            </a:r>
          </a:p>
        </p:txBody>
      </p:sp>
      <p:sp>
        <p:nvSpPr>
          <p:cNvPr id="3" name="TextBox 2">
            <a:extLst>
              <a:ext uri="{FF2B5EF4-FFF2-40B4-BE49-F238E27FC236}">
                <a16:creationId xmlns:a16="http://schemas.microsoft.com/office/drawing/2014/main" id="{07BE47B7-F5FF-E328-6CF0-F95BCAEFE40A}"/>
              </a:ext>
            </a:extLst>
          </p:cNvPr>
          <p:cNvSpPr txBox="1"/>
          <p:nvPr/>
        </p:nvSpPr>
        <p:spPr>
          <a:xfrm>
            <a:off x="1641987" y="5289755"/>
            <a:ext cx="2949678" cy="369332"/>
          </a:xfrm>
          <a:prstGeom prst="rect">
            <a:avLst/>
          </a:prstGeom>
          <a:noFill/>
        </p:spPr>
        <p:txBody>
          <a:bodyPr wrap="square" rtlCol="0">
            <a:spAutoFit/>
          </a:bodyPr>
          <a:lstStyle/>
          <a:p>
            <a:pPr algn="ctr"/>
            <a:r>
              <a:rPr lang="en-IN" dirty="0"/>
              <a:t>Gradient Boost</a:t>
            </a:r>
          </a:p>
        </p:txBody>
      </p:sp>
      <p:sp>
        <p:nvSpPr>
          <p:cNvPr id="4" name="TextBox 3">
            <a:extLst>
              <a:ext uri="{FF2B5EF4-FFF2-40B4-BE49-F238E27FC236}">
                <a16:creationId xmlns:a16="http://schemas.microsoft.com/office/drawing/2014/main" id="{D2A77D47-A362-818B-E05C-0D58F7397124}"/>
              </a:ext>
            </a:extLst>
          </p:cNvPr>
          <p:cNvSpPr txBox="1"/>
          <p:nvPr/>
        </p:nvSpPr>
        <p:spPr>
          <a:xfrm>
            <a:off x="6449961" y="5407742"/>
            <a:ext cx="3205316" cy="369332"/>
          </a:xfrm>
          <a:prstGeom prst="rect">
            <a:avLst/>
          </a:prstGeom>
          <a:noFill/>
        </p:spPr>
        <p:txBody>
          <a:bodyPr wrap="square" rtlCol="0">
            <a:spAutoFit/>
          </a:bodyPr>
          <a:lstStyle/>
          <a:p>
            <a:pPr algn="ctr"/>
            <a:r>
              <a:rPr lang="en-IN" dirty="0"/>
              <a:t>SVC</a:t>
            </a:r>
          </a:p>
        </p:txBody>
      </p:sp>
      <p:pic>
        <p:nvPicPr>
          <p:cNvPr id="15362" name="Picture 2">
            <a:extLst>
              <a:ext uri="{FF2B5EF4-FFF2-40B4-BE49-F238E27FC236}">
                <a16:creationId xmlns:a16="http://schemas.microsoft.com/office/drawing/2014/main" id="{DF210CCF-0366-749F-458B-A63446129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987" y="2499304"/>
            <a:ext cx="3041487" cy="2692127"/>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DAF27ED2-082B-7432-A717-88026524F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679" y="2459757"/>
            <a:ext cx="3405880" cy="301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284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3AD31B-A937-C3F5-F772-F91F7169CD4B}"/>
              </a:ext>
            </a:extLst>
          </p:cNvPr>
          <p:cNvSpPr txBox="1"/>
          <p:nvPr/>
        </p:nvSpPr>
        <p:spPr>
          <a:xfrm>
            <a:off x="1160206" y="4965290"/>
            <a:ext cx="4218039" cy="369332"/>
          </a:xfrm>
          <a:prstGeom prst="rect">
            <a:avLst/>
          </a:prstGeom>
          <a:noFill/>
        </p:spPr>
        <p:txBody>
          <a:bodyPr wrap="square" rtlCol="0">
            <a:spAutoFit/>
          </a:bodyPr>
          <a:lstStyle/>
          <a:p>
            <a:pPr algn="ctr"/>
            <a:r>
              <a:rPr lang="en-IN" dirty="0"/>
              <a:t>Naïve Bayes</a:t>
            </a:r>
          </a:p>
        </p:txBody>
      </p:sp>
      <p:sp>
        <p:nvSpPr>
          <p:cNvPr id="4" name="TextBox 3">
            <a:extLst>
              <a:ext uri="{FF2B5EF4-FFF2-40B4-BE49-F238E27FC236}">
                <a16:creationId xmlns:a16="http://schemas.microsoft.com/office/drawing/2014/main" id="{6BF1D559-D705-DA36-1CEF-D629C50074B1}"/>
              </a:ext>
            </a:extLst>
          </p:cNvPr>
          <p:cNvSpPr txBox="1"/>
          <p:nvPr/>
        </p:nvSpPr>
        <p:spPr>
          <a:xfrm>
            <a:off x="6393887" y="5132439"/>
            <a:ext cx="4218039" cy="369332"/>
          </a:xfrm>
          <a:prstGeom prst="rect">
            <a:avLst/>
          </a:prstGeom>
          <a:noFill/>
        </p:spPr>
        <p:txBody>
          <a:bodyPr wrap="square" rtlCol="0">
            <a:spAutoFit/>
          </a:bodyPr>
          <a:lstStyle/>
          <a:p>
            <a:pPr algn="ctr"/>
            <a:r>
              <a:rPr lang="en-IN" dirty="0"/>
              <a:t>Neural Networks</a:t>
            </a:r>
          </a:p>
        </p:txBody>
      </p:sp>
      <p:pic>
        <p:nvPicPr>
          <p:cNvPr id="14338" name="Picture 2">
            <a:extLst>
              <a:ext uri="{FF2B5EF4-FFF2-40B4-BE49-F238E27FC236}">
                <a16:creationId xmlns:a16="http://schemas.microsoft.com/office/drawing/2014/main" id="{A03EB0C3-5171-B147-4CCC-E0AB841B6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076" y="1221965"/>
            <a:ext cx="4229100"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216F9862-79A2-F833-27EC-EAF4EEB3B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887" y="1221965"/>
            <a:ext cx="42291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913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1123C4-8622-4734-D802-14BC388172A0}"/>
              </a:ext>
            </a:extLst>
          </p:cNvPr>
          <p:cNvSpPr>
            <a:spLocks noGrp="1"/>
          </p:cNvSpPr>
          <p:nvPr>
            <p:ph type="title"/>
          </p:nvPr>
        </p:nvSpPr>
        <p:spPr/>
        <p:txBody>
          <a:bodyPr/>
          <a:lstStyle/>
          <a:p>
            <a:r>
              <a:rPr lang="en-IN" dirty="0"/>
              <a:t>ROC curve</a:t>
            </a:r>
          </a:p>
        </p:txBody>
      </p:sp>
      <p:sp>
        <p:nvSpPr>
          <p:cNvPr id="5" name="Content Placeholder 4">
            <a:extLst>
              <a:ext uri="{FF2B5EF4-FFF2-40B4-BE49-F238E27FC236}">
                <a16:creationId xmlns:a16="http://schemas.microsoft.com/office/drawing/2014/main" id="{9EC1C4AE-E627-8ABD-094A-A8A57DA40CBF}"/>
              </a:ext>
            </a:extLst>
          </p:cNvPr>
          <p:cNvSpPr>
            <a:spLocks noGrp="1"/>
          </p:cNvSpPr>
          <p:nvPr>
            <p:ph sz="half" idx="2"/>
          </p:nvPr>
        </p:nvSpPr>
        <p:spPr/>
        <p:txBody>
          <a:bodyPr/>
          <a:lstStyle/>
          <a:p>
            <a:r>
              <a:rPr lang="en-IN" dirty="0"/>
              <a:t>By observing the ROC curve we can understand that for the dataset 2 the Gradient Boosting algorithm is working best as the area under the curve is more for the Gradient Boosting algorithm</a:t>
            </a:r>
          </a:p>
        </p:txBody>
      </p:sp>
      <p:pic>
        <p:nvPicPr>
          <p:cNvPr id="13314" name="Picture 2">
            <a:extLst>
              <a:ext uri="{FF2B5EF4-FFF2-40B4-BE49-F238E27FC236}">
                <a16:creationId xmlns:a16="http://schemas.microsoft.com/office/drawing/2014/main" id="{0DDC0D98-6A02-C4D5-50D5-563DC46ED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496" y="2477532"/>
            <a:ext cx="4963167" cy="347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485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7F2E-65AE-7E73-3431-2131F74A860E}"/>
              </a:ext>
            </a:extLst>
          </p:cNvPr>
          <p:cNvSpPr>
            <a:spLocks noGrp="1"/>
          </p:cNvSpPr>
          <p:nvPr>
            <p:ph type="title"/>
          </p:nvPr>
        </p:nvSpPr>
        <p:spPr/>
        <p:txBody>
          <a:bodyPr>
            <a:normAutofit/>
          </a:bodyPr>
          <a:lstStyle/>
          <a:p>
            <a:r>
              <a:rPr lang="en-IN" sz="5200" dirty="0"/>
              <a:t>For Dataset 4</a:t>
            </a:r>
          </a:p>
        </p:txBody>
      </p:sp>
      <p:sp>
        <p:nvSpPr>
          <p:cNvPr id="3" name="Text Placeholder 2">
            <a:extLst>
              <a:ext uri="{FF2B5EF4-FFF2-40B4-BE49-F238E27FC236}">
                <a16:creationId xmlns:a16="http://schemas.microsoft.com/office/drawing/2014/main" id="{6048DBC2-6B10-FC06-CE41-AA8A02A3CB9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89024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67638-A2A5-18AA-8C28-BE20BEA8529C}"/>
              </a:ext>
            </a:extLst>
          </p:cNvPr>
          <p:cNvSpPr>
            <a:spLocks noGrp="1"/>
          </p:cNvSpPr>
          <p:nvPr>
            <p:ph type="title"/>
          </p:nvPr>
        </p:nvSpPr>
        <p:spPr/>
        <p:txBody>
          <a:bodyPr>
            <a:normAutofit fontScale="90000"/>
          </a:bodyPr>
          <a:lstStyle/>
          <a:p>
            <a:r>
              <a:rPr lang="en-IN" dirty="0"/>
              <a:t>Some visualizations between target and attributes</a:t>
            </a:r>
          </a:p>
        </p:txBody>
      </p:sp>
      <p:pic>
        <p:nvPicPr>
          <p:cNvPr id="24578" name="Picture 2">
            <a:extLst>
              <a:ext uri="{FF2B5EF4-FFF2-40B4-BE49-F238E27FC236}">
                <a16:creationId xmlns:a16="http://schemas.microsoft.com/office/drawing/2014/main" id="{074DD914-8985-45E3-BF2A-95981ABB0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441934"/>
            <a:ext cx="4614791" cy="3703227"/>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AB8A0A1D-E83A-9E9B-5942-8D6DB91AC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809" y="2441934"/>
            <a:ext cx="4488366" cy="360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49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a:off x="615819" y="606490"/>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Assumptions</a:t>
            </a:r>
          </a:p>
        </p:txBody>
      </p:sp>
      <p:sp>
        <p:nvSpPr>
          <p:cNvPr id="3" name="TextBox 2">
            <a:extLst>
              <a:ext uri="{FF2B5EF4-FFF2-40B4-BE49-F238E27FC236}">
                <a16:creationId xmlns:a16="http://schemas.microsoft.com/office/drawing/2014/main" id="{5715538C-21C3-0DE1-28B9-CDA1D7048517}"/>
              </a:ext>
            </a:extLst>
          </p:cNvPr>
          <p:cNvSpPr txBox="1"/>
          <p:nvPr/>
        </p:nvSpPr>
        <p:spPr>
          <a:xfrm>
            <a:off x="5337612" y="1854674"/>
            <a:ext cx="5812971"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Applicant Profile Stability</a:t>
            </a:r>
            <a:r>
              <a:rPr lang="en-US" dirty="0"/>
              <a:t>: Assumes that applicants' academic history and extracurricular activities will remain relatively stable during the learning period. </a:t>
            </a:r>
          </a:p>
          <a:p>
            <a:pPr marL="285750" indent="-285750">
              <a:buFont typeface="Arial" panose="020B0604020202020204" pitchFamily="34" charset="0"/>
              <a:buChar char="•"/>
            </a:pPr>
            <a:r>
              <a:rPr lang="en-US" b="1" dirty="0"/>
              <a:t>Relevant Historical Admission Data</a:t>
            </a:r>
            <a:r>
              <a:rPr lang="en-US" dirty="0"/>
              <a:t>: Assumes the availability of sufficient and relevant historical data to train the prediction system effectively. </a:t>
            </a:r>
          </a:p>
          <a:p>
            <a:pPr marL="285750" indent="-285750">
              <a:buFont typeface="Arial" panose="020B0604020202020204" pitchFamily="34" charset="0"/>
              <a:buChar char="•"/>
            </a:pPr>
            <a:r>
              <a:rPr lang="en-US" b="1" dirty="0"/>
              <a:t>Incomplete Applicant Information</a:t>
            </a:r>
            <a:r>
              <a:rPr lang="en-US" dirty="0"/>
              <a:t>: Assumes that applicants might not provide a complete overview of their qualifications, and the system can make accurate predictions based on partial data.</a:t>
            </a:r>
          </a:p>
          <a:p>
            <a:pPr marL="285750" indent="-285750">
              <a:buFont typeface="Arial" panose="020B0604020202020204" pitchFamily="34" charset="0"/>
              <a:buChar char="•"/>
            </a:pPr>
            <a:r>
              <a:rPr lang="en-US" b="1" dirty="0"/>
              <a:t>Applicant Engagement</a:t>
            </a:r>
            <a:r>
              <a:rPr lang="en-US" dirty="0"/>
              <a:t>: Assumes that applicants will appreciate and engage with admission predictions without finding them intrusive or discouraging</a:t>
            </a:r>
            <a:endParaRPr lang="en-IN" dirty="0"/>
          </a:p>
        </p:txBody>
      </p:sp>
    </p:spTree>
    <p:extLst>
      <p:ext uri="{BB962C8B-B14F-4D97-AF65-F5344CB8AC3E}">
        <p14:creationId xmlns:p14="http://schemas.microsoft.com/office/powerpoint/2010/main" val="1876962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307356-645A-2440-2DC9-BF6491FBCBB0}"/>
              </a:ext>
            </a:extLst>
          </p:cNvPr>
          <p:cNvSpPr>
            <a:spLocks noGrp="1"/>
          </p:cNvSpPr>
          <p:nvPr>
            <p:ph type="title"/>
          </p:nvPr>
        </p:nvSpPr>
        <p:spPr/>
        <p:txBody>
          <a:bodyPr/>
          <a:lstStyle/>
          <a:p>
            <a:r>
              <a:rPr lang="en-IN" dirty="0"/>
              <a:t>Heatmap</a:t>
            </a:r>
          </a:p>
        </p:txBody>
      </p:sp>
      <p:pic>
        <p:nvPicPr>
          <p:cNvPr id="22530" name="Picture 2">
            <a:extLst>
              <a:ext uri="{FF2B5EF4-FFF2-40B4-BE49-F238E27FC236}">
                <a16:creationId xmlns:a16="http://schemas.microsoft.com/office/drawing/2014/main" id="{069F28E7-3DCB-EEAE-8D88-60B57A0B4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013" y="2285999"/>
            <a:ext cx="3873910" cy="387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126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7841-B287-FDD4-7649-8ED49A563ABA}"/>
              </a:ext>
            </a:extLst>
          </p:cNvPr>
          <p:cNvSpPr>
            <a:spLocks noGrp="1"/>
          </p:cNvSpPr>
          <p:nvPr>
            <p:ph type="title"/>
          </p:nvPr>
        </p:nvSpPr>
        <p:spPr/>
        <p:txBody>
          <a:bodyPr/>
          <a:lstStyle/>
          <a:p>
            <a:r>
              <a:rPr lang="en-IN" dirty="0"/>
              <a:t>Classification reports</a:t>
            </a:r>
          </a:p>
        </p:txBody>
      </p:sp>
      <p:sp>
        <p:nvSpPr>
          <p:cNvPr id="5" name="TextBox 4">
            <a:extLst>
              <a:ext uri="{FF2B5EF4-FFF2-40B4-BE49-F238E27FC236}">
                <a16:creationId xmlns:a16="http://schemas.microsoft.com/office/drawing/2014/main" id="{D1D8ACE9-132A-25EA-D0B2-492A3242420B}"/>
              </a:ext>
            </a:extLst>
          </p:cNvPr>
          <p:cNvSpPr txBox="1"/>
          <p:nvPr/>
        </p:nvSpPr>
        <p:spPr>
          <a:xfrm>
            <a:off x="980482" y="3836730"/>
            <a:ext cx="3628103" cy="369332"/>
          </a:xfrm>
          <a:prstGeom prst="rect">
            <a:avLst/>
          </a:prstGeom>
          <a:noFill/>
        </p:spPr>
        <p:txBody>
          <a:bodyPr wrap="square" rtlCol="0">
            <a:spAutoFit/>
          </a:bodyPr>
          <a:lstStyle/>
          <a:p>
            <a:pPr algn="ctr"/>
            <a:r>
              <a:rPr lang="en-IN" dirty="0"/>
              <a:t>Gradient Boost classifier</a:t>
            </a:r>
          </a:p>
        </p:txBody>
      </p:sp>
      <p:sp>
        <p:nvSpPr>
          <p:cNvPr id="8" name="TextBox 7">
            <a:extLst>
              <a:ext uri="{FF2B5EF4-FFF2-40B4-BE49-F238E27FC236}">
                <a16:creationId xmlns:a16="http://schemas.microsoft.com/office/drawing/2014/main" id="{D3434B7D-198C-073E-B778-C955EBAB1144}"/>
              </a:ext>
            </a:extLst>
          </p:cNvPr>
          <p:cNvSpPr txBox="1"/>
          <p:nvPr/>
        </p:nvSpPr>
        <p:spPr>
          <a:xfrm>
            <a:off x="6963905" y="3807598"/>
            <a:ext cx="3711262" cy="369332"/>
          </a:xfrm>
          <a:prstGeom prst="rect">
            <a:avLst/>
          </a:prstGeom>
          <a:noFill/>
        </p:spPr>
        <p:txBody>
          <a:bodyPr wrap="square" rtlCol="0">
            <a:spAutoFit/>
          </a:bodyPr>
          <a:lstStyle/>
          <a:p>
            <a:pPr algn="ctr"/>
            <a:r>
              <a:rPr lang="en-IN" dirty="0"/>
              <a:t>SVC</a:t>
            </a:r>
          </a:p>
        </p:txBody>
      </p:sp>
      <p:sp>
        <p:nvSpPr>
          <p:cNvPr id="11" name="TextBox 10">
            <a:extLst>
              <a:ext uri="{FF2B5EF4-FFF2-40B4-BE49-F238E27FC236}">
                <a16:creationId xmlns:a16="http://schemas.microsoft.com/office/drawing/2014/main" id="{D5509709-80FE-D552-5644-6F11C8F4713D}"/>
              </a:ext>
            </a:extLst>
          </p:cNvPr>
          <p:cNvSpPr txBox="1"/>
          <p:nvPr/>
        </p:nvSpPr>
        <p:spPr>
          <a:xfrm>
            <a:off x="980482" y="5555226"/>
            <a:ext cx="3628103" cy="369332"/>
          </a:xfrm>
          <a:prstGeom prst="rect">
            <a:avLst/>
          </a:prstGeom>
          <a:noFill/>
        </p:spPr>
        <p:txBody>
          <a:bodyPr wrap="square" rtlCol="0">
            <a:spAutoFit/>
          </a:bodyPr>
          <a:lstStyle/>
          <a:p>
            <a:pPr algn="ctr"/>
            <a:r>
              <a:rPr lang="en-IN" dirty="0"/>
              <a:t>Naïve Bayes</a:t>
            </a:r>
          </a:p>
        </p:txBody>
      </p:sp>
      <p:sp>
        <p:nvSpPr>
          <p:cNvPr id="14" name="TextBox 13">
            <a:extLst>
              <a:ext uri="{FF2B5EF4-FFF2-40B4-BE49-F238E27FC236}">
                <a16:creationId xmlns:a16="http://schemas.microsoft.com/office/drawing/2014/main" id="{E6B07B99-C5FF-F083-4C97-F387EB27F06C}"/>
              </a:ext>
            </a:extLst>
          </p:cNvPr>
          <p:cNvSpPr txBox="1"/>
          <p:nvPr/>
        </p:nvSpPr>
        <p:spPr>
          <a:xfrm>
            <a:off x="6963905" y="5555226"/>
            <a:ext cx="3711262" cy="369332"/>
          </a:xfrm>
          <a:prstGeom prst="rect">
            <a:avLst/>
          </a:prstGeom>
          <a:noFill/>
        </p:spPr>
        <p:txBody>
          <a:bodyPr wrap="square" rtlCol="0">
            <a:spAutoFit/>
          </a:bodyPr>
          <a:lstStyle/>
          <a:p>
            <a:pPr algn="ctr"/>
            <a:r>
              <a:rPr lang="en-IN" dirty="0"/>
              <a:t>Neural Networks</a:t>
            </a:r>
          </a:p>
        </p:txBody>
      </p:sp>
      <p:pic>
        <p:nvPicPr>
          <p:cNvPr id="6" name="Picture 5">
            <a:extLst>
              <a:ext uri="{FF2B5EF4-FFF2-40B4-BE49-F238E27FC236}">
                <a16:creationId xmlns:a16="http://schemas.microsoft.com/office/drawing/2014/main" id="{8D37D2F8-A8B4-4E1D-EE1D-2F383C279671}"/>
              </a:ext>
            </a:extLst>
          </p:cNvPr>
          <p:cNvPicPr>
            <a:picLocks noChangeAspect="1"/>
          </p:cNvPicPr>
          <p:nvPr/>
        </p:nvPicPr>
        <p:blipFill>
          <a:blip r:embed="rId2"/>
          <a:stretch>
            <a:fillRect/>
          </a:stretch>
        </p:blipFill>
        <p:spPr>
          <a:xfrm>
            <a:off x="1516833" y="2609804"/>
            <a:ext cx="3756986" cy="1226926"/>
          </a:xfrm>
          <a:prstGeom prst="rect">
            <a:avLst/>
          </a:prstGeom>
        </p:spPr>
      </p:pic>
      <p:pic>
        <p:nvPicPr>
          <p:cNvPr id="10" name="Picture 9">
            <a:extLst>
              <a:ext uri="{FF2B5EF4-FFF2-40B4-BE49-F238E27FC236}">
                <a16:creationId xmlns:a16="http://schemas.microsoft.com/office/drawing/2014/main" id="{28AE3E08-0C70-CB0B-00C1-0D0319706233}"/>
              </a:ext>
            </a:extLst>
          </p:cNvPr>
          <p:cNvPicPr>
            <a:picLocks noChangeAspect="1"/>
          </p:cNvPicPr>
          <p:nvPr/>
        </p:nvPicPr>
        <p:blipFill>
          <a:blip r:embed="rId3"/>
          <a:stretch>
            <a:fillRect/>
          </a:stretch>
        </p:blipFill>
        <p:spPr>
          <a:xfrm>
            <a:off x="7102542" y="2564080"/>
            <a:ext cx="3650296" cy="1272650"/>
          </a:xfrm>
          <a:prstGeom prst="rect">
            <a:avLst/>
          </a:prstGeom>
        </p:spPr>
      </p:pic>
      <p:pic>
        <p:nvPicPr>
          <p:cNvPr id="15" name="Picture 14">
            <a:extLst>
              <a:ext uri="{FF2B5EF4-FFF2-40B4-BE49-F238E27FC236}">
                <a16:creationId xmlns:a16="http://schemas.microsoft.com/office/drawing/2014/main" id="{28E98669-C760-7261-89F1-9EC2313A7A44}"/>
              </a:ext>
            </a:extLst>
          </p:cNvPr>
          <p:cNvPicPr>
            <a:picLocks noChangeAspect="1"/>
          </p:cNvPicPr>
          <p:nvPr/>
        </p:nvPicPr>
        <p:blipFill>
          <a:blip r:embed="rId4"/>
          <a:stretch>
            <a:fillRect/>
          </a:stretch>
        </p:blipFill>
        <p:spPr>
          <a:xfrm>
            <a:off x="1516833" y="4244319"/>
            <a:ext cx="3703641" cy="1272650"/>
          </a:xfrm>
          <a:prstGeom prst="rect">
            <a:avLst/>
          </a:prstGeom>
        </p:spPr>
      </p:pic>
      <p:pic>
        <p:nvPicPr>
          <p:cNvPr id="18" name="Picture 17">
            <a:extLst>
              <a:ext uri="{FF2B5EF4-FFF2-40B4-BE49-F238E27FC236}">
                <a16:creationId xmlns:a16="http://schemas.microsoft.com/office/drawing/2014/main" id="{B2A7C504-3254-288F-551D-4BED433CFDA8}"/>
              </a:ext>
            </a:extLst>
          </p:cNvPr>
          <p:cNvPicPr>
            <a:picLocks noChangeAspect="1"/>
          </p:cNvPicPr>
          <p:nvPr/>
        </p:nvPicPr>
        <p:blipFill>
          <a:blip r:embed="rId5"/>
          <a:stretch>
            <a:fillRect/>
          </a:stretch>
        </p:blipFill>
        <p:spPr>
          <a:xfrm>
            <a:off x="6963905" y="4133819"/>
            <a:ext cx="3581710" cy="1493649"/>
          </a:xfrm>
          <a:prstGeom prst="rect">
            <a:avLst/>
          </a:prstGeom>
        </p:spPr>
      </p:pic>
    </p:spTree>
    <p:extLst>
      <p:ext uri="{BB962C8B-B14F-4D97-AF65-F5344CB8AC3E}">
        <p14:creationId xmlns:p14="http://schemas.microsoft.com/office/powerpoint/2010/main" val="2527876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28EF-593A-652F-1CEA-384209F2311C}"/>
              </a:ext>
            </a:extLst>
          </p:cNvPr>
          <p:cNvSpPr>
            <a:spLocks noGrp="1"/>
          </p:cNvSpPr>
          <p:nvPr>
            <p:ph type="title"/>
          </p:nvPr>
        </p:nvSpPr>
        <p:spPr/>
        <p:txBody>
          <a:bodyPr/>
          <a:lstStyle/>
          <a:p>
            <a:r>
              <a:rPr lang="en-IN" dirty="0"/>
              <a:t>Confusion matrices</a:t>
            </a:r>
          </a:p>
        </p:txBody>
      </p:sp>
      <p:sp>
        <p:nvSpPr>
          <p:cNvPr id="3" name="TextBox 2">
            <a:extLst>
              <a:ext uri="{FF2B5EF4-FFF2-40B4-BE49-F238E27FC236}">
                <a16:creationId xmlns:a16="http://schemas.microsoft.com/office/drawing/2014/main" id="{07BE47B7-F5FF-E328-6CF0-F95BCAEFE40A}"/>
              </a:ext>
            </a:extLst>
          </p:cNvPr>
          <p:cNvSpPr txBox="1"/>
          <p:nvPr/>
        </p:nvSpPr>
        <p:spPr>
          <a:xfrm>
            <a:off x="1641987" y="5289755"/>
            <a:ext cx="2949678" cy="369332"/>
          </a:xfrm>
          <a:prstGeom prst="rect">
            <a:avLst/>
          </a:prstGeom>
          <a:noFill/>
        </p:spPr>
        <p:txBody>
          <a:bodyPr wrap="square" rtlCol="0">
            <a:spAutoFit/>
          </a:bodyPr>
          <a:lstStyle/>
          <a:p>
            <a:pPr algn="ctr"/>
            <a:r>
              <a:rPr lang="en-IN" dirty="0"/>
              <a:t>Gradient Boost</a:t>
            </a:r>
          </a:p>
        </p:txBody>
      </p:sp>
      <p:sp>
        <p:nvSpPr>
          <p:cNvPr id="4" name="TextBox 3">
            <a:extLst>
              <a:ext uri="{FF2B5EF4-FFF2-40B4-BE49-F238E27FC236}">
                <a16:creationId xmlns:a16="http://schemas.microsoft.com/office/drawing/2014/main" id="{D2A77D47-A362-818B-E05C-0D58F7397124}"/>
              </a:ext>
            </a:extLst>
          </p:cNvPr>
          <p:cNvSpPr txBox="1"/>
          <p:nvPr/>
        </p:nvSpPr>
        <p:spPr>
          <a:xfrm>
            <a:off x="6449961" y="5407742"/>
            <a:ext cx="3205316" cy="369332"/>
          </a:xfrm>
          <a:prstGeom prst="rect">
            <a:avLst/>
          </a:prstGeom>
          <a:noFill/>
        </p:spPr>
        <p:txBody>
          <a:bodyPr wrap="square" rtlCol="0">
            <a:spAutoFit/>
          </a:bodyPr>
          <a:lstStyle/>
          <a:p>
            <a:pPr algn="ctr"/>
            <a:r>
              <a:rPr lang="en-IN" dirty="0"/>
              <a:t>SVC</a:t>
            </a:r>
          </a:p>
        </p:txBody>
      </p:sp>
      <p:pic>
        <p:nvPicPr>
          <p:cNvPr id="21506" name="Picture 2">
            <a:extLst>
              <a:ext uri="{FF2B5EF4-FFF2-40B4-BE49-F238E27FC236}">
                <a16:creationId xmlns:a16="http://schemas.microsoft.com/office/drawing/2014/main" id="{52426148-F322-7554-6CC4-B4092F1FE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987" y="2554883"/>
            <a:ext cx="3089779" cy="2734872"/>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06ADEE11-E303-1A63-64D3-3FF8057A0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0062" y="2672870"/>
            <a:ext cx="3089779" cy="273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462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3AD31B-A937-C3F5-F772-F91F7169CD4B}"/>
              </a:ext>
            </a:extLst>
          </p:cNvPr>
          <p:cNvSpPr txBox="1"/>
          <p:nvPr/>
        </p:nvSpPr>
        <p:spPr>
          <a:xfrm>
            <a:off x="1160206" y="4965290"/>
            <a:ext cx="4218039" cy="369332"/>
          </a:xfrm>
          <a:prstGeom prst="rect">
            <a:avLst/>
          </a:prstGeom>
          <a:noFill/>
        </p:spPr>
        <p:txBody>
          <a:bodyPr wrap="square" rtlCol="0">
            <a:spAutoFit/>
          </a:bodyPr>
          <a:lstStyle/>
          <a:p>
            <a:pPr algn="ctr"/>
            <a:r>
              <a:rPr lang="en-IN" dirty="0"/>
              <a:t>Naïve Bayes</a:t>
            </a:r>
          </a:p>
        </p:txBody>
      </p:sp>
      <p:sp>
        <p:nvSpPr>
          <p:cNvPr id="4" name="TextBox 3">
            <a:extLst>
              <a:ext uri="{FF2B5EF4-FFF2-40B4-BE49-F238E27FC236}">
                <a16:creationId xmlns:a16="http://schemas.microsoft.com/office/drawing/2014/main" id="{6BF1D559-D705-DA36-1CEF-D629C50074B1}"/>
              </a:ext>
            </a:extLst>
          </p:cNvPr>
          <p:cNvSpPr txBox="1"/>
          <p:nvPr/>
        </p:nvSpPr>
        <p:spPr>
          <a:xfrm>
            <a:off x="6393887" y="5132439"/>
            <a:ext cx="4218039" cy="369332"/>
          </a:xfrm>
          <a:prstGeom prst="rect">
            <a:avLst/>
          </a:prstGeom>
          <a:noFill/>
        </p:spPr>
        <p:txBody>
          <a:bodyPr wrap="square" rtlCol="0">
            <a:spAutoFit/>
          </a:bodyPr>
          <a:lstStyle/>
          <a:p>
            <a:pPr algn="ctr"/>
            <a:r>
              <a:rPr lang="en-IN" dirty="0"/>
              <a:t>Neural Networks</a:t>
            </a:r>
          </a:p>
        </p:txBody>
      </p:sp>
      <p:pic>
        <p:nvPicPr>
          <p:cNvPr id="20482" name="Picture 2">
            <a:extLst>
              <a:ext uri="{FF2B5EF4-FFF2-40B4-BE49-F238E27FC236}">
                <a16:creationId xmlns:a16="http://schemas.microsoft.com/office/drawing/2014/main" id="{F5406BD8-023A-22FD-3E15-7CB4FCD70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870" y="1221965"/>
            <a:ext cx="414337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10F1431E-9394-06A6-8821-22FD2CA1A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719" y="1356229"/>
            <a:ext cx="42291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455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1123C4-8622-4734-D802-14BC388172A0}"/>
              </a:ext>
            </a:extLst>
          </p:cNvPr>
          <p:cNvSpPr>
            <a:spLocks noGrp="1"/>
          </p:cNvSpPr>
          <p:nvPr>
            <p:ph type="title"/>
          </p:nvPr>
        </p:nvSpPr>
        <p:spPr/>
        <p:txBody>
          <a:bodyPr/>
          <a:lstStyle/>
          <a:p>
            <a:r>
              <a:rPr lang="en-IN" dirty="0"/>
              <a:t>ROC curve</a:t>
            </a:r>
          </a:p>
        </p:txBody>
      </p:sp>
      <p:sp>
        <p:nvSpPr>
          <p:cNvPr id="5" name="Content Placeholder 4">
            <a:extLst>
              <a:ext uri="{FF2B5EF4-FFF2-40B4-BE49-F238E27FC236}">
                <a16:creationId xmlns:a16="http://schemas.microsoft.com/office/drawing/2014/main" id="{9EC1C4AE-E627-8ABD-094A-A8A57DA40CBF}"/>
              </a:ext>
            </a:extLst>
          </p:cNvPr>
          <p:cNvSpPr>
            <a:spLocks noGrp="1"/>
          </p:cNvSpPr>
          <p:nvPr>
            <p:ph sz="half" idx="2"/>
          </p:nvPr>
        </p:nvSpPr>
        <p:spPr/>
        <p:txBody>
          <a:bodyPr/>
          <a:lstStyle/>
          <a:p>
            <a:r>
              <a:rPr lang="en-IN" dirty="0"/>
              <a:t>By observing the ROC curve we can understand that for the dataset 2 the Gradient Boosting algorithm is working best as the area under the curve is more for the Gradient Boosting algorithm</a:t>
            </a:r>
          </a:p>
        </p:txBody>
      </p:sp>
      <p:pic>
        <p:nvPicPr>
          <p:cNvPr id="19458" name="Picture 2">
            <a:extLst>
              <a:ext uri="{FF2B5EF4-FFF2-40B4-BE49-F238E27FC236}">
                <a16:creationId xmlns:a16="http://schemas.microsoft.com/office/drawing/2014/main" id="{1C366645-FEBE-261A-748F-C98CA90F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70" y="2450232"/>
            <a:ext cx="5332374" cy="373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635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5FD9EF-0B6A-2693-8F83-71A992BBD2B7}"/>
              </a:ext>
            </a:extLst>
          </p:cNvPr>
          <p:cNvSpPr txBox="1"/>
          <p:nvPr/>
        </p:nvSpPr>
        <p:spPr>
          <a:xfrm>
            <a:off x="1735393" y="2644170"/>
            <a:ext cx="8721213" cy="1569660"/>
          </a:xfrm>
          <a:prstGeom prst="rect">
            <a:avLst/>
          </a:prstGeom>
          <a:noFill/>
        </p:spPr>
        <p:txBody>
          <a:bodyPr wrap="square" rtlCol="0">
            <a:spAutoFit/>
          </a:bodyPr>
          <a:lstStyle/>
          <a:p>
            <a:pPr algn="ctr"/>
            <a:r>
              <a:rPr lang="en-IN" sz="9600" dirty="0"/>
              <a:t>Thank you</a:t>
            </a:r>
          </a:p>
        </p:txBody>
      </p:sp>
    </p:spTree>
    <p:extLst>
      <p:ext uri="{BB962C8B-B14F-4D97-AF65-F5344CB8AC3E}">
        <p14:creationId xmlns:p14="http://schemas.microsoft.com/office/powerpoint/2010/main" val="32128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flipH="1">
            <a:off x="7128587" y="611155"/>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Introduction</a:t>
            </a:r>
          </a:p>
        </p:txBody>
      </p:sp>
      <p:sp>
        <p:nvSpPr>
          <p:cNvPr id="4" name="TextBox 3">
            <a:extLst>
              <a:ext uri="{FF2B5EF4-FFF2-40B4-BE49-F238E27FC236}">
                <a16:creationId xmlns:a16="http://schemas.microsoft.com/office/drawing/2014/main" id="{425FEA12-20DC-1BEB-3FA1-98A985ABAC04}"/>
              </a:ext>
            </a:extLst>
          </p:cNvPr>
          <p:cNvSpPr txBox="1"/>
          <p:nvPr/>
        </p:nvSpPr>
        <p:spPr>
          <a:xfrm>
            <a:off x="875071" y="983226"/>
            <a:ext cx="5712542" cy="4524315"/>
          </a:xfrm>
          <a:prstGeom prst="rect">
            <a:avLst/>
          </a:prstGeom>
          <a:noFill/>
        </p:spPr>
        <p:txBody>
          <a:bodyPr wrap="square" rtlCol="0">
            <a:spAutoFit/>
          </a:bodyPr>
          <a:lstStyle/>
          <a:p>
            <a:r>
              <a:rPr lang="en-IN" b="1" dirty="0"/>
              <a:t>Motivation: </a:t>
            </a:r>
            <a:r>
              <a:rPr lang="en-US" dirty="0"/>
              <a:t>The primary motivation for solving the Admission Prediction System for an educational institution is to streamline the admissions process and provide valuable insights to both applicants and the institution</a:t>
            </a:r>
          </a:p>
          <a:p>
            <a:r>
              <a:rPr lang="en-IN" b="1" dirty="0"/>
              <a:t>Benefits of Solution: </a:t>
            </a:r>
            <a:r>
              <a:rPr lang="en-US" dirty="0"/>
              <a:t>Applicants will gain valuable insights into their likelihood of acceptance, enabling them to make informed decisions and potentially improve their profiles, e institution's perspective, the system can optimize the admissions process, ensuring a more efficient and data-driven selection of candidates</a:t>
            </a:r>
          </a:p>
          <a:p>
            <a:r>
              <a:rPr lang="en-US" b="1" dirty="0"/>
              <a:t>Solution Use: </a:t>
            </a:r>
            <a:r>
              <a:rPr lang="en-US" dirty="0"/>
              <a:t>The solution will be integrated into the educational institution's admission process, operating in real time to offer predictions based on applicant profiles and relevant factors, The ultimate goal is to create a dynamic and self-improving system that becomes an integral part of the admissions process</a:t>
            </a:r>
            <a:endParaRPr lang="en-US" b="1" dirty="0"/>
          </a:p>
        </p:txBody>
      </p:sp>
    </p:spTree>
    <p:extLst>
      <p:ext uri="{BB962C8B-B14F-4D97-AF65-F5344CB8AC3E}">
        <p14:creationId xmlns:p14="http://schemas.microsoft.com/office/powerpoint/2010/main" val="1873219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a:off x="615819" y="606490"/>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Dataset 1 </a:t>
            </a:r>
          </a:p>
        </p:txBody>
      </p:sp>
      <p:sp>
        <p:nvSpPr>
          <p:cNvPr id="3" name="TextBox 2">
            <a:extLst>
              <a:ext uri="{FF2B5EF4-FFF2-40B4-BE49-F238E27FC236}">
                <a16:creationId xmlns:a16="http://schemas.microsoft.com/office/drawing/2014/main" id="{5715538C-21C3-0DE1-28B9-CDA1D7048517}"/>
              </a:ext>
            </a:extLst>
          </p:cNvPr>
          <p:cNvSpPr txBox="1"/>
          <p:nvPr/>
        </p:nvSpPr>
        <p:spPr>
          <a:xfrm>
            <a:off x="5066522" y="1023678"/>
            <a:ext cx="5812971" cy="4801314"/>
          </a:xfrm>
          <a:prstGeom prst="rect">
            <a:avLst/>
          </a:prstGeom>
          <a:noFill/>
        </p:spPr>
        <p:txBody>
          <a:bodyPr wrap="square" rtlCol="0">
            <a:spAutoFit/>
          </a:bodyPr>
          <a:lstStyle/>
          <a:p>
            <a:r>
              <a:rPr lang="en-IN" b="1" dirty="0"/>
              <a:t>About: </a:t>
            </a:r>
            <a:r>
              <a:rPr lang="en-US" dirty="0"/>
              <a:t>The data appears to be related to graduate admissions, possibly for master's or doctoral programs. The columns suggest various attributes that might be considered during the admission process, such as GRE score, TOEFL score, university rating, SOP, LOR, CGPA and whether the applicant has research experience. The target variable seems to be 'Chance of Admit,' indicating the likelihood of admission.</a:t>
            </a:r>
          </a:p>
          <a:p>
            <a:r>
              <a:rPr lang="en-US" b="1" dirty="0"/>
              <a:t>Features: </a:t>
            </a:r>
            <a:r>
              <a:rPr lang="en-US" dirty="0"/>
              <a:t>Serial number, GRE score, TOEFL score, University rating, SOP, LOR, CGPA, Research, Chance of Admit</a:t>
            </a:r>
          </a:p>
          <a:p>
            <a:r>
              <a:rPr lang="en-US" b="1" dirty="0"/>
              <a:t>Importance of Features: </a:t>
            </a:r>
            <a:r>
              <a:rPr lang="en-US" dirty="0"/>
              <a:t>GRE and TOEFL scores, CGPA, and research experience are likely crucial factors in the admission process, reflecting academic proficiency and research background. SOP and LOR might provide insights into the applicant's motivations and character, influencing the decision. University Rating could be a proxy for the reputation of the applicant's undergraduate institution</a:t>
            </a:r>
            <a:endParaRPr lang="en-US" b="1" dirty="0"/>
          </a:p>
        </p:txBody>
      </p:sp>
    </p:spTree>
    <p:extLst>
      <p:ext uri="{BB962C8B-B14F-4D97-AF65-F5344CB8AC3E}">
        <p14:creationId xmlns:p14="http://schemas.microsoft.com/office/powerpoint/2010/main" val="358361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flipH="1">
            <a:off x="7128587" y="611155"/>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Dataset 2</a:t>
            </a:r>
          </a:p>
        </p:txBody>
      </p:sp>
      <p:sp>
        <p:nvSpPr>
          <p:cNvPr id="4" name="TextBox 3">
            <a:extLst>
              <a:ext uri="{FF2B5EF4-FFF2-40B4-BE49-F238E27FC236}">
                <a16:creationId xmlns:a16="http://schemas.microsoft.com/office/drawing/2014/main" id="{425FEA12-20DC-1BEB-3FA1-98A985ABAC04}"/>
              </a:ext>
            </a:extLst>
          </p:cNvPr>
          <p:cNvSpPr txBox="1"/>
          <p:nvPr/>
        </p:nvSpPr>
        <p:spPr>
          <a:xfrm>
            <a:off x="875071" y="983226"/>
            <a:ext cx="5712542" cy="4801314"/>
          </a:xfrm>
          <a:prstGeom prst="rect">
            <a:avLst/>
          </a:prstGeom>
          <a:noFill/>
        </p:spPr>
        <p:txBody>
          <a:bodyPr wrap="square" rtlCol="0">
            <a:spAutoFit/>
          </a:bodyPr>
          <a:lstStyle/>
          <a:p>
            <a:r>
              <a:rPr lang="en-US" b="1" dirty="0"/>
              <a:t>About: </a:t>
            </a:r>
            <a:r>
              <a:rPr lang="en-US" dirty="0"/>
              <a:t>The dataset seems to be related to individuals and their academic details, potentially for admission purposes. The columns include information such as name, age, date of birth (dob), nationality, gender, mother tongue, academic scores, entrance rank, SAT scores, and admission status.</a:t>
            </a:r>
          </a:p>
          <a:p>
            <a:r>
              <a:rPr lang="en-US" b="1" dirty="0"/>
              <a:t>Features: </a:t>
            </a:r>
            <a:r>
              <a:rPr lang="en-US" dirty="0"/>
              <a:t>id, name, age, DOB, nationality, gender, </a:t>
            </a:r>
            <a:r>
              <a:rPr lang="en-US" dirty="0" err="1"/>
              <a:t>mother_tongue</a:t>
            </a:r>
            <a:r>
              <a:rPr lang="en-US" dirty="0"/>
              <a:t>, 10th_score, 12th_score, </a:t>
            </a:r>
            <a:r>
              <a:rPr lang="en-US" dirty="0" err="1"/>
              <a:t>main_score</a:t>
            </a:r>
            <a:r>
              <a:rPr lang="en-US" dirty="0"/>
              <a:t>, </a:t>
            </a:r>
            <a:r>
              <a:rPr lang="en-US" dirty="0" err="1"/>
              <a:t>entrance_rank</a:t>
            </a:r>
            <a:r>
              <a:rPr lang="en-US" dirty="0"/>
              <a:t>, </a:t>
            </a:r>
            <a:r>
              <a:rPr lang="en-US" dirty="0" err="1"/>
              <a:t>sat_score</a:t>
            </a:r>
            <a:r>
              <a:rPr lang="en-US" dirty="0"/>
              <a:t>, </a:t>
            </a:r>
            <a:r>
              <a:rPr lang="en-US" dirty="0" err="1"/>
              <a:t>Admission_Status</a:t>
            </a:r>
            <a:endParaRPr lang="en-US" dirty="0"/>
          </a:p>
          <a:p>
            <a:r>
              <a:rPr lang="en-US" b="1" dirty="0"/>
              <a:t>Applications: </a:t>
            </a:r>
            <a:r>
              <a:rPr lang="en-US" dirty="0"/>
              <a:t>The dataset appears to be relevant for educational institutions or organizations involved in the admission process. It could be used for predicting admission outcomes based on various factors like academic scores, entrance ranks, and SAT scores. Educational research focused on the correlation between academic performance and admission status could leverage this dataset. It might be used for creating models to understand the factors influencing admission decisions. </a:t>
            </a:r>
            <a:endParaRPr lang="en-US" b="1" dirty="0"/>
          </a:p>
        </p:txBody>
      </p:sp>
    </p:spTree>
    <p:extLst>
      <p:ext uri="{BB962C8B-B14F-4D97-AF65-F5344CB8AC3E}">
        <p14:creationId xmlns:p14="http://schemas.microsoft.com/office/powerpoint/2010/main" val="333280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a:off x="615819" y="606490"/>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Dataset 3</a:t>
            </a:r>
          </a:p>
        </p:txBody>
      </p:sp>
      <p:sp>
        <p:nvSpPr>
          <p:cNvPr id="3" name="TextBox 2">
            <a:extLst>
              <a:ext uri="{FF2B5EF4-FFF2-40B4-BE49-F238E27FC236}">
                <a16:creationId xmlns:a16="http://schemas.microsoft.com/office/drawing/2014/main" id="{5715538C-21C3-0DE1-28B9-CDA1D7048517}"/>
              </a:ext>
            </a:extLst>
          </p:cNvPr>
          <p:cNvSpPr txBox="1"/>
          <p:nvPr/>
        </p:nvSpPr>
        <p:spPr>
          <a:xfrm>
            <a:off x="5066522" y="1023678"/>
            <a:ext cx="5812971" cy="5078313"/>
          </a:xfrm>
          <a:prstGeom prst="rect">
            <a:avLst/>
          </a:prstGeom>
          <a:noFill/>
        </p:spPr>
        <p:txBody>
          <a:bodyPr wrap="square" rtlCol="0">
            <a:spAutoFit/>
          </a:bodyPr>
          <a:lstStyle/>
          <a:p>
            <a:r>
              <a:rPr lang="en-IN" b="1" dirty="0"/>
              <a:t>About: </a:t>
            </a:r>
            <a:r>
              <a:rPr lang="en-US" dirty="0"/>
              <a:t>This dataset revolves around the admission process in a university, focusing on aspects like gender, admission fee, preferred branch, loan requirements, campus preferences, entrance exam ranks, and the final admission acceptance status. It essentially captures the details of students applying for admission and the factors influencing their admission outcomes. </a:t>
            </a:r>
          </a:p>
          <a:p>
            <a:r>
              <a:rPr lang="en-US" b="1" dirty="0"/>
              <a:t>Features: </a:t>
            </a:r>
            <a:r>
              <a:rPr lang="en-US" dirty="0" err="1"/>
              <a:t>Admission_id</a:t>
            </a:r>
            <a:r>
              <a:rPr lang="en-US" dirty="0"/>
              <a:t>, </a:t>
            </a:r>
            <a:r>
              <a:rPr lang="en-US" dirty="0" err="1"/>
              <a:t>fee_range</a:t>
            </a:r>
            <a:r>
              <a:rPr lang="en-US" dirty="0"/>
              <a:t>, </a:t>
            </a:r>
            <a:r>
              <a:rPr lang="en-US" dirty="0" err="1"/>
              <a:t>fee_range</a:t>
            </a:r>
            <a:r>
              <a:rPr lang="en-US" dirty="0"/>
              <a:t>, </a:t>
            </a:r>
            <a:r>
              <a:rPr lang="en-US" dirty="0" err="1"/>
              <a:t>fee_slab</a:t>
            </a:r>
            <a:r>
              <a:rPr lang="en-US" dirty="0"/>
              <a:t>, </a:t>
            </a:r>
            <a:r>
              <a:rPr lang="en-US" dirty="0" err="1"/>
              <a:t>req_branch</a:t>
            </a:r>
            <a:r>
              <a:rPr lang="en-US" dirty="0"/>
              <a:t>, </a:t>
            </a:r>
            <a:r>
              <a:rPr lang="en-US" dirty="0" err="1"/>
              <a:t>allotted_branch</a:t>
            </a:r>
            <a:r>
              <a:rPr lang="en-US" dirty="0"/>
              <a:t>, </a:t>
            </a:r>
            <a:r>
              <a:rPr lang="en-US" dirty="0" err="1"/>
              <a:t>campus_req</a:t>
            </a:r>
            <a:r>
              <a:rPr lang="en-US" dirty="0"/>
              <a:t>, </a:t>
            </a:r>
            <a:r>
              <a:rPr lang="en-US" dirty="0" err="1"/>
              <a:t>campus_allotted</a:t>
            </a:r>
            <a:r>
              <a:rPr lang="en-US" dirty="0"/>
              <a:t>, </a:t>
            </a:r>
            <a:r>
              <a:rPr lang="en-US" dirty="0" err="1"/>
              <a:t>entrance_rank</a:t>
            </a:r>
            <a:r>
              <a:rPr lang="en-US" dirty="0"/>
              <a:t>, </a:t>
            </a:r>
            <a:r>
              <a:rPr lang="en-US" dirty="0" err="1"/>
              <a:t>admission_acceptance</a:t>
            </a:r>
            <a:endParaRPr lang="en-US" dirty="0"/>
          </a:p>
          <a:p>
            <a:r>
              <a:rPr lang="en-US" b="1" dirty="0"/>
              <a:t>Importance of Features: </a:t>
            </a:r>
            <a:r>
              <a:rPr lang="en-US" dirty="0"/>
              <a:t>Utilized to develop predictive models to forecast admission outcomes based on historical data, Assisting in planning for the allocation of resources, including faculty and infrastructure, based on branch preferences, Analyzing the distribution of fee ranges and loan applications to understand the financial dynamics of the student population, Exploring gender-based trends to enhance diversity and inclusion initiatives within the university</a:t>
            </a:r>
            <a:endParaRPr lang="en-US" b="1" dirty="0"/>
          </a:p>
        </p:txBody>
      </p:sp>
    </p:spTree>
    <p:extLst>
      <p:ext uri="{BB962C8B-B14F-4D97-AF65-F5344CB8AC3E}">
        <p14:creationId xmlns:p14="http://schemas.microsoft.com/office/powerpoint/2010/main" val="2642099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D99B60E1-F2E9-18A1-04AD-04948A64592C}"/>
              </a:ext>
            </a:extLst>
          </p:cNvPr>
          <p:cNvSpPr/>
          <p:nvPr/>
        </p:nvSpPr>
        <p:spPr>
          <a:xfrm flipH="1">
            <a:off x="7128587" y="611155"/>
            <a:ext cx="4450703" cy="5635690"/>
          </a:xfrm>
          <a:prstGeom prst="flowChartDelay">
            <a:avLst/>
          </a:prstGeom>
          <a:solidFill>
            <a:srgbClr val="EED7AE"/>
          </a:solidFill>
          <a:ln>
            <a:solidFill>
              <a:srgbClr val="E5CD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rPr>
              <a:t>Dataset 4</a:t>
            </a:r>
          </a:p>
        </p:txBody>
      </p:sp>
      <p:sp>
        <p:nvSpPr>
          <p:cNvPr id="4" name="TextBox 3">
            <a:extLst>
              <a:ext uri="{FF2B5EF4-FFF2-40B4-BE49-F238E27FC236}">
                <a16:creationId xmlns:a16="http://schemas.microsoft.com/office/drawing/2014/main" id="{425FEA12-20DC-1BEB-3FA1-98A985ABAC04}"/>
              </a:ext>
            </a:extLst>
          </p:cNvPr>
          <p:cNvSpPr txBox="1"/>
          <p:nvPr/>
        </p:nvSpPr>
        <p:spPr>
          <a:xfrm>
            <a:off x="1101213" y="1582340"/>
            <a:ext cx="5712542" cy="3693319"/>
          </a:xfrm>
          <a:prstGeom prst="rect">
            <a:avLst/>
          </a:prstGeom>
          <a:noFill/>
        </p:spPr>
        <p:txBody>
          <a:bodyPr wrap="square" rtlCol="0">
            <a:spAutoFit/>
          </a:bodyPr>
          <a:lstStyle/>
          <a:p>
            <a:r>
              <a:rPr lang="en-US" b="1" dirty="0"/>
              <a:t>About: </a:t>
            </a:r>
            <a:r>
              <a:rPr lang="en-US" dirty="0"/>
              <a:t>This dataset revolves around the admission process for the Indian Institutes of Technology (IITs). It encompasses various factors that are considered during the admission procedure. </a:t>
            </a:r>
            <a:endParaRPr lang="en-US" b="1" dirty="0"/>
          </a:p>
          <a:p>
            <a:r>
              <a:rPr lang="en-US" b="1" dirty="0"/>
              <a:t>Features: </a:t>
            </a:r>
            <a:r>
              <a:rPr lang="en-US" dirty="0"/>
              <a:t>Year, 10</a:t>
            </a:r>
            <a:r>
              <a:rPr lang="en-US" baseline="30000" dirty="0"/>
              <a:t>th</a:t>
            </a:r>
            <a:r>
              <a:rPr lang="en-US" dirty="0"/>
              <a:t> marks, 12</a:t>
            </a:r>
            <a:r>
              <a:rPr lang="en-US" baseline="30000" dirty="0"/>
              <a:t>th</a:t>
            </a:r>
            <a:r>
              <a:rPr lang="en-US" dirty="0"/>
              <a:t> marks, 12</a:t>
            </a:r>
            <a:r>
              <a:rPr lang="en-US" baseline="30000" dirty="0"/>
              <a:t>th</a:t>
            </a:r>
            <a:r>
              <a:rPr lang="en-US" dirty="0"/>
              <a:t> </a:t>
            </a:r>
            <a:r>
              <a:rPr lang="en-US" dirty="0" err="1"/>
              <a:t>divison</a:t>
            </a:r>
            <a:r>
              <a:rPr lang="en-US" dirty="0"/>
              <a:t>, AIEEE rank, collage</a:t>
            </a:r>
          </a:p>
          <a:p>
            <a:r>
              <a:rPr lang="en-US" b="1" dirty="0"/>
              <a:t>Applications: </a:t>
            </a:r>
            <a:r>
              <a:rPr lang="en-US" dirty="0"/>
              <a:t>Developing models to predict the likelihood of admission based on historical data, helping prospective students understand their chances, Analyzing trends over the years to assess the impact of changes in admission criteria or educational policies, Studying the correlation between different academic factors (10th marks, 12th marks, AIEEE rank) and success in IIT admissions.</a:t>
            </a:r>
            <a:endParaRPr lang="en-US" b="1" dirty="0"/>
          </a:p>
        </p:txBody>
      </p:sp>
    </p:spTree>
    <p:extLst>
      <p:ext uri="{BB962C8B-B14F-4D97-AF65-F5344CB8AC3E}">
        <p14:creationId xmlns:p14="http://schemas.microsoft.com/office/powerpoint/2010/main" val="3898857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263</TotalTime>
  <Words>1869</Words>
  <Application>Microsoft Office PowerPoint</Application>
  <PresentationFormat>Widescreen</PresentationFormat>
  <Paragraphs>118</Paragraphs>
  <Slides>45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Garamond</vt:lpstr>
      <vt:lpstr>Roboto</vt:lpstr>
      <vt:lpstr>Organic</vt:lpstr>
      <vt:lpstr>University Admission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Dataset 1</vt:lpstr>
      <vt:lpstr>Some visualizations between target and attributes</vt:lpstr>
      <vt:lpstr>PowerPoint Presentation</vt:lpstr>
      <vt:lpstr>Heatmap</vt:lpstr>
      <vt:lpstr>Classification reports</vt:lpstr>
      <vt:lpstr>Confusion matrices</vt:lpstr>
      <vt:lpstr>PowerPoint Presentation</vt:lpstr>
      <vt:lpstr>ROC curve</vt:lpstr>
      <vt:lpstr>For Dataset 2</vt:lpstr>
      <vt:lpstr>Some visualizations between target and attributes</vt:lpstr>
      <vt:lpstr>PowerPoint Presentation</vt:lpstr>
      <vt:lpstr>Heatmap</vt:lpstr>
      <vt:lpstr>Classification reports</vt:lpstr>
      <vt:lpstr>Confusion matrices</vt:lpstr>
      <vt:lpstr>PowerPoint Presentation</vt:lpstr>
      <vt:lpstr>ROC curve</vt:lpstr>
      <vt:lpstr>For Dataset 3</vt:lpstr>
      <vt:lpstr>Some visualizations between target and attributes</vt:lpstr>
      <vt:lpstr>PowerPoint Presentation</vt:lpstr>
      <vt:lpstr>Heatmap</vt:lpstr>
      <vt:lpstr>Classification reports</vt:lpstr>
      <vt:lpstr>Confusion matrices</vt:lpstr>
      <vt:lpstr>PowerPoint Presentation</vt:lpstr>
      <vt:lpstr>ROC curve</vt:lpstr>
      <vt:lpstr>For Dataset 4</vt:lpstr>
      <vt:lpstr>Some visualizations between target and attributes</vt:lpstr>
      <vt:lpstr>Heatmap</vt:lpstr>
      <vt:lpstr>Classification reports</vt:lpstr>
      <vt:lpstr>Confusion matrices</vt:lpstr>
      <vt:lpstr>PowerPoint Presentation</vt:lpstr>
      <vt:lpstr>ROC curve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Admission prediction</dc:title>
  <dc:creator>bhargava sai</dc:creator>
  <cp:lastModifiedBy>bhargava sai</cp:lastModifiedBy>
  <cp:revision>2</cp:revision>
  <dcterms:created xsi:type="dcterms:W3CDTF">2024-01-14T04:46:01Z</dcterms:created>
  <dcterms:modified xsi:type="dcterms:W3CDTF">2024-01-14T12:55:53Z</dcterms:modified>
</cp:coreProperties>
</file>