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6FB6D3-DB75-CD68-CAF7-DB5D501C0EAF}" v="11" dt="2021-12-06T05:01:47.091"/>
    <p1510:client id="{4A14E5F2-3BDA-34DE-8656-0EAFE9A38FFE}" v="132" dt="2021-12-06T04:17:39.562"/>
    <p1510:client id="{9FAF234B-0DB3-D7DC-84FF-4B00865AA4AE}" v="24" dt="2021-12-06T04:25:17.377"/>
    <p1510:client id="{CD7B3589-7A82-9F1A-FAB9-FF67C0F58A40}" v="143" dt="2021-12-06T03:00:08.772"/>
    <p1510:client id="{EBA3FE3A-B43F-3F3A-44F4-6D1814666BFF}" v="437" dt="2021-12-06T04:02:22.979"/>
    <p1510:client id="{FC0DE0FA-25DE-4451-AB56-27379D72B80F}" v="121" dt="2021-12-06T02:28:29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68" d="100"/>
          <a:sy n="68" d="100"/>
        </p:scale>
        <p:origin x="4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82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15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8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651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18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07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155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08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70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01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7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12/5/2021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68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1" r:id="rId6"/>
    <p:sldLayoutId id="2147483747" r:id="rId7"/>
    <p:sldLayoutId id="2147483748" r:id="rId8"/>
    <p:sldLayoutId id="2147483749" r:id="rId9"/>
    <p:sldLayoutId id="2147483750" r:id="rId10"/>
    <p:sldLayoutId id="214748375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atisfyingretirement.blogspot.com/2013/02/health-care-costs-revisted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d/3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tuaries.digital/2015/07/15/compulsory-health-insurance-should-government-still-be-the-health-insurer-of-first-resort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nd/3.0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traight Connector 97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7" name="Rectangle 99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1">
            <a:extLst>
              <a:ext uri="{FF2B5EF4-FFF2-40B4-BE49-F238E27FC236}">
                <a16:creationId xmlns:a16="http://schemas.microsoft.com/office/drawing/2014/main" id="{18EE42F0-2470-417A-8666-6E3266FEB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8105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7E79A07-142E-45CE-9FC6-6A2D5492EE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9488" r="15085" b="-1"/>
          <a:stretch/>
        </p:blipFill>
        <p:spPr>
          <a:xfrm>
            <a:off x="2553" y="10"/>
            <a:ext cx="7807947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0"/>
            <a:ext cx="5181600" cy="41113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Predicting the Health care Insurance costs</a:t>
            </a:r>
          </a:p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(Team 2)</a:t>
            </a:r>
          </a:p>
          <a:p>
            <a:endParaRPr lang="en-US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09" name="Straight Connector 103">
            <a:extLst>
              <a:ext uri="{FF2B5EF4-FFF2-40B4-BE49-F238E27FC236}">
                <a16:creationId xmlns:a16="http://schemas.microsoft.com/office/drawing/2014/main" id="{2B808FA7-8D8C-4B9F-8206-75CF61031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582869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95360" y="1001864"/>
            <a:ext cx="2757913" cy="493996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Jitesh Bhavsar</a:t>
            </a:r>
          </a:p>
          <a:p>
            <a:pPr>
              <a:lnSpc>
                <a:spcPct val="120000"/>
              </a:lnSpc>
            </a:pPr>
            <a:r>
              <a:rPr lang="en-US" dirty="0"/>
              <a:t>Pranay Joshi</a:t>
            </a:r>
          </a:p>
          <a:p>
            <a:pPr>
              <a:lnSpc>
                <a:spcPct val="120000"/>
              </a:lnSpc>
            </a:pPr>
            <a:r>
              <a:rPr lang="en-US" dirty="0"/>
              <a:t>Venkat Naren</a:t>
            </a:r>
          </a:p>
          <a:p>
            <a:pPr>
              <a:lnSpc>
                <a:spcPct val="120000"/>
              </a:lnSpc>
            </a:pPr>
            <a:r>
              <a:rPr lang="en-US" dirty="0"/>
              <a:t>Asra Munawar</a:t>
            </a:r>
          </a:p>
          <a:p>
            <a:pPr>
              <a:lnSpc>
                <a:spcPct val="120000"/>
              </a:lnSpc>
            </a:pPr>
            <a:r>
              <a:rPr lang="en-US" dirty="0"/>
              <a:t>Poorvi </a:t>
            </a:r>
            <a:r>
              <a:rPr lang="en-US"/>
              <a:t>Suhane</a:t>
            </a:r>
          </a:p>
          <a:p>
            <a:pPr>
              <a:lnSpc>
                <a:spcPct val="120000"/>
              </a:lnSpc>
            </a:pP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925812-447F-4CD2-A800-B168BB5939EB}"/>
              </a:ext>
            </a:extLst>
          </p:cNvPr>
          <p:cNvSpPr txBox="1"/>
          <p:nvPr/>
        </p:nvSpPr>
        <p:spPr>
          <a:xfrm>
            <a:off x="5304686" y="6657945"/>
            <a:ext cx="250581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BY-ND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4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5BBFD7-FC3F-4027-82D7-1009D665EAEC}"/>
              </a:ext>
            </a:extLst>
          </p:cNvPr>
          <p:cNvSpPr txBox="1"/>
          <p:nvPr/>
        </p:nvSpPr>
        <p:spPr>
          <a:xfrm>
            <a:off x="473868" y="962025"/>
            <a:ext cx="5841207" cy="143077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Checking missing values</a:t>
            </a:r>
            <a:endParaRPr lang="en-US" sz="4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EC849E24-AB76-482A-9F29-C9004B98A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41" y="1854361"/>
            <a:ext cx="4806291" cy="889163"/>
          </a:xfrm>
          <a:prstGeom prst="rect">
            <a:avLst/>
          </a:prstGeom>
        </p:spPr>
      </p:pic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46C63C31-B504-4F8F-A3E7-B551BD15A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5" y="3281839"/>
            <a:ext cx="9404064" cy="10496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As per our analysis, </a:t>
            </a:r>
            <a:r>
              <a:rPr lang="en-US" sz="3200" dirty="0">
                <a:ea typeface="+mn-lt"/>
                <a:cs typeface="+mn-lt"/>
              </a:rPr>
              <a:t> there are no missing values. </a:t>
            </a: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13" name="Straight Connector 16">
            <a:extLst>
              <a:ext uri="{FF2B5EF4-FFF2-40B4-BE49-F238E27FC236}">
                <a16:creationId xmlns:a16="http://schemas.microsoft.com/office/drawing/2014/main" id="{61AF2F3F-06F0-42E3-8F72-36BEDCB69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2570" y="5821999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379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63A57-AD8F-4FD7-B384-335F78A50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Checking Data Types</a:t>
            </a:r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E6E50E21-E857-4EAB-B53B-14FF6AB37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399" y="2534422"/>
            <a:ext cx="10363200" cy="2892917"/>
          </a:xfrm>
        </p:spPr>
      </p:pic>
    </p:spTree>
    <p:extLst>
      <p:ext uri="{BB962C8B-B14F-4D97-AF65-F5344CB8AC3E}">
        <p14:creationId xmlns:p14="http://schemas.microsoft.com/office/powerpoint/2010/main" val="1512515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1FAD84-676F-4A37-8306-7A3F9B7B1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837" y="252412"/>
            <a:ext cx="8273118" cy="1314443"/>
          </a:xfrm>
        </p:spPr>
        <p:txBody>
          <a:bodyPr>
            <a:normAutofit/>
          </a:bodyPr>
          <a:lstStyle/>
          <a:p>
            <a:r>
              <a:rPr lang="en-US" sz="3700" b="1">
                <a:ea typeface="+mj-lt"/>
                <a:cs typeface="+mj-lt"/>
              </a:rPr>
              <a:t>Using skim function for summary</a:t>
            </a:r>
            <a:endParaRPr lang="en-US" sz="3700"/>
          </a:p>
        </p:txBody>
      </p:sp>
      <p:cxnSp>
        <p:nvCxnSpPr>
          <p:cNvPr id="8" name="Straight Connector 13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>
            <a:extLst>
              <a:ext uri="{FF2B5EF4-FFF2-40B4-BE49-F238E27FC236}">
                <a16:creationId xmlns:a16="http://schemas.microsoft.com/office/drawing/2014/main" id="{86443A62-F598-44D1-8EE8-4D2E4C051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052" y="3757543"/>
            <a:ext cx="8970104" cy="2853621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6315B77A-3A39-4D43-B2C1-381235149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240" y="1217899"/>
            <a:ext cx="5118008" cy="240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984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3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5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2EBB17-5B32-4BB1-B340-D30CFC319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7814" y="1371600"/>
            <a:ext cx="4250665" cy="26968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Medical Charges per region</a:t>
            </a:r>
            <a:endParaRPr lang="en-US" dirty="0"/>
          </a:p>
        </p:txBody>
      </p:sp>
      <p:pic>
        <p:nvPicPr>
          <p:cNvPr id="4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A3F5EABD-1CBA-40D7-869D-6371FDB904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070" r="-2" b="-2"/>
          <a:stretch/>
        </p:blipFill>
        <p:spPr>
          <a:xfrm>
            <a:off x="730665" y="572029"/>
            <a:ext cx="5054067" cy="3434288"/>
          </a:xfrm>
          <a:prstGeom prst="rect">
            <a:avLst/>
          </a:prstGeom>
        </p:spPr>
      </p:pic>
      <p:cxnSp>
        <p:nvCxnSpPr>
          <p:cNvPr id="43" name="Straight Connector 47">
            <a:extLst>
              <a:ext uri="{FF2B5EF4-FFF2-40B4-BE49-F238E27FC236}">
                <a16:creationId xmlns:a16="http://schemas.microsoft.com/office/drawing/2014/main" id="{8CED01B4-40F2-4CAE-8062-1D4CE8454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15786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9" descr="Table&#10;&#10;Description automatically generated">
            <a:extLst>
              <a:ext uri="{FF2B5EF4-FFF2-40B4-BE49-F238E27FC236}">
                <a16:creationId xmlns:a16="http://schemas.microsoft.com/office/drawing/2014/main" id="{175BB5FA-80E9-4D76-B040-D1910E60A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748" y="4208991"/>
            <a:ext cx="9693306" cy="244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649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91422F5-4221-4812-AFD9-5479C6D60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37121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6" descr="A picture containing letter&#10;&#10;Description automatically generated">
            <a:extLst>
              <a:ext uri="{FF2B5EF4-FFF2-40B4-BE49-F238E27FC236}">
                <a16:creationId xmlns:a16="http://schemas.microsoft.com/office/drawing/2014/main" id="{232FCD5D-0AE1-4DA5-AD94-9588C81E6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4" y="4123771"/>
            <a:ext cx="9410697" cy="21466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8277FC4-F70C-48EC-B6FB-99FE909B561D}"/>
              </a:ext>
            </a:extLst>
          </p:cNvPr>
          <p:cNvSpPr txBox="1"/>
          <p:nvPr/>
        </p:nvSpPr>
        <p:spPr>
          <a:xfrm>
            <a:off x="7427119" y="1152525"/>
            <a:ext cx="3731418" cy="16158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300" b="1">
                <a:solidFill>
                  <a:srgbClr val="424242"/>
                </a:solidFill>
                <a:latin typeface="Maven Pro"/>
              </a:rPr>
              <a:t>Boxplot of Medical Charges as per smoking status </a:t>
            </a:r>
            <a:endParaRPr lang="en-US"/>
          </a:p>
        </p:txBody>
      </p:sp>
      <p:pic>
        <p:nvPicPr>
          <p:cNvPr id="11" name="Picture 12" descr="Chart, box and whisker chart&#10;&#10;Description automatically generated">
            <a:extLst>
              <a:ext uri="{FF2B5EF4-FFF2-40B4-BE49-F238E27FC236}">
                <a16:creationId xmlns:a16="http://schemas.microsoft.com/office/drawing/2014/main" id="{AEC7BB5F-872B-43B4-8CEB-7C600B31E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463" y="333841"/>
            <a:ext cx="5672136" cy="378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601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702E36-8B2C-4D21-A93D-DB555244B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3038" y="1371600"/>
            <a:ext cx="3924562" cy="131444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>
                <a:ea typeface="+mj-lt"/>
                <a:cs typeface="+mj-lt"/>
              </a:rPr>
              <a:t>Boxplot of Medical Charges versus Gender </a:t>
            </a:r>
            <a:endParaRPr lang="en-US" sz="28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91422F5-4221-4812-AFD9-5479C6D60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37121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D75D866A-69E4-455E-9562-93672EFE60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8354" y="495932"/>
            <a:ext cx="4902458" cy="3874272"/>
          </a:xfrm>
        </p:spPr>
      </p:pic>
      <p:pic>
        <p:nvPicPr>
          <p:cNvPr id="7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060E77A5-5E62-4196-92C9-A18B93C47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7" y="4597923"/>
            <a:ext cx="11196635" cy="163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156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87E961-2D5E-4B50-9C96-386BCB37B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7814" y="1371600"/>
            <a:ext cx="4250665" cy="26968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Medical Charges by Number of Children</a:t>
            </a:r>
            <a:endParaRPr lang="en-US" dirty="0"/>
          </a:p>
        </p:txBody>
      </p:sp>
      <p:pic>
        <p:nvPicPr>
          <p:cNvPr id="4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64CE55BB-CCD0-4DA8-8FC4-7C6B6C64F6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4139" y="643472"/>
            <a:ext cx="5699290" cy="557105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ED01B4-40F2-4CAE-8062-1D4CE8454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15786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670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4AFE-3879-48F5-A43C-E812B32CE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Hypothesis Testing (Smoking)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9DED5-F32D-4AB8-BA1E-41A39950E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496182"/>
            <a:ext cx="10363200" cy="34456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/>
              <a:t>Smoking</a:t>
            </a:r>
          </a:p>
          <a:p>
            <a:pPr marL="0" indent="0">
              <a:buNone/>
            </a:pPr>
            <a:r>
              <a:rPr lang="en-US" dirty="0"/>
              <a:t>EDA has indicated that smoking has an effect on charges</a:t>
            </a:r>
          </a:p>
          <a:p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7EC4822A-7771-4639-96B4-2B1C1F933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877633"/>
            <a:ext cx="9315449" cy="162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629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D4F46-A355-433D-93DC-603DD32B9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Hypothesis Testing (Region)</a:t>
            </a:r>
            <a:endParaRPr lang="en-US" dirty="0">
              <a:ea typeface="+mj-lt"/>
              <a:cs typeface="+mj-lt"/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CC213-41D9-4B9C-A121-131CD5013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198527"/>
            <a:ext cx="10363200" cy="4064770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/>
              <a:t>There was also some difference in medical charges between regions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ea typeface="+mn-lt"/>
                <a:cs typeface="+mn-lt"/>
              </a:rPr>
              <a:t>#H0: There is no difference between the medians.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#HA: There is a difference between the medians.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#The test showed that the difference between the median medical charges in different regions is not significant, H(3) = 4.73, p = 0.19. A significant level of 0.19 indicates a 19% risk of concluding that a difference exists when there is no actual difference. The null hypothesis is accepted.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7CEB81AD-C6FD-4C5D-9F35-1B811F6C1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306" y="2591639"/>
            <a:ext cx="7612858" cy="134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162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300DA-AEE1-4930-8FC5-46CFFF598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Train Test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60D08-A0DF-4D01-8145-2489431C3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Determine row to split on: split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  split &lt;- round(</a:t>
            </a:r>
            <a:r>
              <a:rPr lang="en-US" dirty="0" err="1">
                <a:ea typeface="+mn-lt"/>
                <a:cs typeface="+mn-lt"/>
              </a:rPr>
              <a:t>nrow</a:t>
            </a:r>
            <a:r>
              <a:rPr lang="en-US" dirty="0">
                <a:ea typeface="+mn-lt"/>
                <a:cs typeface="+mn-lt"/>
              </a:rPr>
              <a:t>(data)*0.80)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Create train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 train &lt;- data[1:split, ]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Create test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test &lt;- data[(split + 1):</a:t>
            </a:r>
            <a:r>
              <a:rPr lang="en-US" dirty="0" err="1">
                <a:ea typeface="+mn-lt"/>
                <a:cs typeface="+mn-lt"/>
              </a:rPr>
              <a:t>nrow</a:t>
            </a:r>
            <a:r>
              <a:rPr lang="en-US" dirty="0">
                <a:ea typeface="+mn-lt"/>
                <a:cs typeface="+mn-lt"/>
              </a:rPr>
              <a:t>(data), ]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15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sky, person&#10;&#10;Description automatically generated">
            <a:extLst>
              <a:ext uri="{FF2B5EF4-FFF2-40B4-BE49-F238E27FC236}">
                <a16:creationId xmlns:a16="http://schemas.microsoft.com/office/drawing/2014/main" id="{A2132D5E-0A1D-47F2-944D-B9E3A67F1D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16445" b="1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36136311-C81B-47C5-AE0A-5641A5A59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3225" y="1066800"/>
            <a:ext cx="4708175" cy="47244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6729" y="1562101"/>
            <a:ext cx="3551402" cy="27385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>
                <a:ea typeface="+mj-lt"/>
                <a:cs typeface="+mj-lt"/>
              </a:rPr>
              <a:t>Healthcare </a:t>
            </a:r>
            <a:r>
              <a:rPr lang="en-US" sz="2800" b="1" kern="1200">
                <a:ea typeface="+mj-lt"/>
                <a:cs typeface="+mj-lt"/>
              </a:rPr>
              <a:t>Insurance</a:t>
            </a:r>
            <a:endParaRPr lang="en-US" sz="2800" b="1">
              <a:ea typeface="+mj-lt"/>
              <a:cs typeface="+mj-lt"/>
            </a:endParaRPr>
          </a:p>
          <a:p>
            <a:endParaRPr lang="en-US" sz="2800" kern="1200"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46729" y="4358566"/>
            <a:ext cx="3579790" cy="87582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400" b="0">
                <a:ea typeface="+mn-lt"/>
                <a:cs typeface="+mn-lt"/>
              </a:rPr>
              <a:t>Healthcare Insurance Business and Involvement of Data Science</a:t>
            </a:r>
            <a:endParaRPr lang="en-US" sz="1400"/>
          </a:p>
          <a:p>
            <a:pPr>
              <a:lnSpc>
                <a:spcPct val="120000"/>
              </a:lnSpc>
            </a:pPr>
            <a:endParaRPr lang="en-US" sz="1400"/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7CC73A33-65FF-41A9-A3B0-006753CD1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8844675" y="3418676"/>
            <a:ext cx="0" cy="47244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D375891-2821-412E-91F0-ED19106BB5BC}"/>
              </a:ext>
            </a:extLst>
          </p:cNvPr>
          <p:cNvSpPr txBox="1"/>
          <p:nvPr/>
        </p:nvSpPr>
        <p:spPr>
          <a:xfrm>
            <a:off x="9524284" y="6657945"/>
            <a:ext cx="2667717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777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4FDDF1-5AF7-468A-A940-2D9193FAA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4079987" cy="1314443"/>
          </a:xfrm>
        </p:spPr>
        <p:txBody>
          <a:bodyPr>
            <a:normAutofit/>
          </a:bodyPr>
          <a:lstStyle/>
          <a:p>
            <a:r>
              <a:rPr lang="en-US" dirty="0"/>
              <a:t>Model Building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16E6491-774E-425A-8F7D-7F86782EF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53369"/>
            <a:ext cx="4079988" cy="30884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model explains 75% variance, which is good based on the data.</a:t>
            </a:r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96D4D521-E33A-41A4-922B-2E48C09D3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569" y="1232264"/>
            <a:ext cx="5799963" cy="439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410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90F9-8224-40C6-8C53-BF5372C4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Continuation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9A5B4-4999-4AD0-B12C-EF3F12D3F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448557"/>
            <a:ext cx="10363200" cy="349327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# Train RMSE</a:t>
            </a:r>
            <a:endParaRPr lang="en-US" b="1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sqrt(mean((</a:t>
            </a:r>
            <a:r>
              <a:rPr lang="en-US" dirty="0" err="1">
                <a:ea typeface="+mn-lt"/>
                <a:cs typeface="+mn-lt"/>
              </a:rPr>
              <a:t>train$charges</a:t>
            </a:r>
            <a:r>
              <a:rPr lang="en-US" dirty="0">
                <a:ea typeface="+mn-lt"/>
                <a:cs typeface="+mn-lt"/>
              </a:rPr>
              <a:t> - predict(mod, train)) ^ 2))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RMSE = 6010.902</a:t>
            </a:r>
            <a:endParaRPr lang="en-US" b="1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>
                <a:ea typeface="+mn-lt"/>
                <a:cs typeface="+mn-lt"/>
              </a:rPr>
              <a:t>error = </a:t>
            </a:r>
            <a:r>
              <a:rPr lang="en-US" dirty="0" err="1">
                <a:ea typeface="+mn-lt"/>
                <a:cs typeface="+mn-lt"/>
              </a:rPr>
              <a:t>test$charges</a:t>
            </a:r>
            <a:r>
              <a:rPr lang="en-US" dirty="0">
                <a:ea typeface="+mn-lt"/>
                <a:cs typeface="+mn-lt"/>
              </a:rPr>
              <a:t> - p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# Test RMSE</a:t>
            </a:r>
            <a:endParaRPr lang="en-US" b="1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RMSE &lt;- sqrt(mean(error^2))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RMSE = 6130.572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992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00853-F775-480D-A4B3-71A62E996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1681" y="1531775"/>
            <a:ext cx="4079988" cy="308846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sz="4000" b="1" dirty="0"/>
              <a:t>Thank You</a:t>
            </a:r>
          </a:p>
          <a:p>
            <a:pPr marL="0" indent="0">
              <a:buNone/>
            </a:pPr>
            <a:endParaRPr lang="en-US" sz="4000" b="1" dirty="0"/>
          </a:p>
          <a:p>
            <a:pPr marL="0" indent="0">
              <a:buNone/>
            </a:pPr>
            <a:r>
              <a:rPr lang="en-US" sz="4000" b="1" dirty="0"/>
              <a:t>Any Questions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78728121-3198-4BD6-9A93-4E3975004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63018" y="643467"/>
            <a:ext cx="5571065" cy="557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876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914399"/>
            <a:ext cx="3543300" cy="45786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 10 Private health Insurances in USA </a:t>
            </a:r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endParaRPr lang="en-US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209265E-E0D7-493B-97CE-2263D50C3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583125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6900" y="960120"/>
            <a:ext cx="5524499" cy="483108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b="0"/>
              <a:t>1.United Health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 b="0"/>
              <a:t>2.Kaiser Foundation</a:t>
            </a:r>
          </a:p>
          <a:p>
            <a:pPr>
              <a:lnSpc>
                <a:spcPct val="120000"/>
              </a:lnSpc>
            </a:pPr>
            <a:r>
              <a:rPr lang="en-US" b="0"/>
              <a:t>3.Anthem, Inc</a:t>
            </a:r>
          </a:p>
          <a:p>
            <a:pPr>
              <a:lnSpc>
                <a:spcPct val="120000"/>
              </a:lnSpc>
            </a:pPr>
            <a:r>
              <a:rPr lang="en-US" b="0"/>
              <a:t>4.Centene Corp</a:t>
            </a:r>
          </a:p>
          <a:p>
            <a:pPr>
              <a:lnSpc>
                <a:spcPct val="120000"/>
              </a:lnSpc>
            </a:pPr>
            <a:r>
              <a:rPr lang="en-US" b="0"/>
              <a:t>5.Humana</a:t>
            </a:r>
          </a:p>
          <a:p>
            <a:pPr>
              <a:lnSpc>
                <a:spcPct val="120000"/>
              </a:lnSpc>
            </a:pPr>
            <a:r>
              <a:rPr lang="en-US" b="0"/>
              <a:t>6.CVS</a:t>
            </a:r>
          </a:p>
          <a:p>
            <a:pPr>
              <a:lnSpc>
                <a:spcPct val="120000"/>
              </a:lnSpc>
            </a:pPr>
            <a:r>
              <a:rPr lang="en-US" b="0"/>
              <a:t>7.HCSC</a:t>
            </a:r>
          </a:p>
          <a:p>
            <a:pPr>
              <a:lnSpc>
                <a:spcPct val="120000"/>
              </a:lnSpc>
              <a:buFont typeface="Arial"/>
            </a:pPr>
            <a:r>
              <a:rPr lang="en-US" b="0"/>
              <a:t>8.Cigna Health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 b="0"/>
              <a:t>9.Molina Healthcare</a:t>
            </a:r>
          </a:p>
          <a:p>
            <a:pPr>
              <a:lnSpc>
                <a:spcPct val="120000"/>
              </a:lnSpc>
            </a:pPr>
            <a:r>
              <a:rPr lang="en-US" b="0"/>
              <a:t>10.Independence Health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6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8" name="Rectangle 138">
            <a:extLst>
              <a:ext uri="{FF2B5EF4-FFF2-40B4-BE49-F238E27FC236}">
                <a16:creationId xmlns:a16="http://schemas.microsoft.com/office/drawing/2014/main" id="{59A9681A-2486-4655-A876-E26402CA2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4" name="Picture 133" descr="Light bulb on yellow background with sketched light beams and cord">
            <a:extLst>
              <a:ext uri="{FF2B5EF4-FFF2-40B4-BE49-F238E27FC236}">
                <a16:creationId xmlns:a16="http://schemas.microsoft.com/office/drawing/2014/main" id="{FA3D0403-7FCF-49C1-B91B-AC311C2D5F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8539"/>
          <a:stretch/>
        </p:blipFill>
        <p:spPr>
          <a:xfrm>
            <a:off x="20" y="152"/>
            <a:ext cx="12191980" cy="6857848"/>
          </a:xfrm>
          <a:prstGeom prst="rect">
            <a:avLst/>
          </a:prstGeom>
        </p:spPr>
      </p:pic>
      <p:sp>
        <p:nvSpPr>
          <p:cNvPr id="140" name="Rectangle 140">
            <a:extLst>
              <a:ext uri="{FF2B5EF4-FFF2-40B4-BE49-F238E27FC236}">
                <a16:creationId xmlns:a16="http://schemas.microsoft.com/office/drawing/2014/main" id="{C9BB6818-31C2-4340-98F8-64FF7F46A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758628" cy="26968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solidFill>
                  <a:srgbClr val="FFFFFF"/>
                </a:solidFill>
                <a:ea typeface="+mj-lt"/>
                <a:cs typeface="+mj-lt"/>
              </a:rPr>
              <a:t>Problem statement</a:t>
            </a:r>
            <a:r>
              <a:rPr lang="en-US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 </a:t>
            </a:r>
            <a:endParaRPr lang="en-US" kern="1200">
              <a:solidFill>
                <a:srgbClr val="FFFFFF"/>
              </a:solidFill>
              <a:latin typeface="+mj-lt"/>
            </a:endParaRPr>
          </a:p>
          <a:p>
            <a:endParaRPr lang="en-US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endParaRPr lang="en-US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9285" y="2727504"/>
            <a:ext cx="5935540" cy="220466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600" b="0" dirty="0">
                <a:solidFill>
                  <a:srgbClr val="FFFFFF"/>
                </a:solidFill>
                <a:ea typeface="+mn-lt"/>
                <a:cs typeface="+mn-lt"/>
              </a:rPr>
              <a:t>The problem of insurance companies earning insufficient revenues from people's health care spending can be remedied by developing models that use linear regression to properly calculate health costs.</a:t>
            </a:r>
            <a:endParaRPr lang="en-US" sz="1600" dirty="0">
              <a:solidFill>
                <a:srgbClr val="FFFFFF"/>
              </a:solidFill>
              <a:ea typeface="+mn-lt"/>
              <a:cs typeface="+mn-lt"/>
            </a:endParaRPr>
          </a:p>
        </p:txBody>
      </p:sp>
      <p:cxnSp>
        <p:nvCxnSpPr>
          <p:cNvPr id="142" name="Straight Connector 142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626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914399"/>
            <a:ext cx="3543300" cy="45786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Set- Variables</a:t>
            </a:r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endParaRPr lang="en-US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209265E-E0D7-493B-97CE-2263D50C3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583125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6900" y="1781651"/>
            <a:ext cx="5524499" cy="400954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b="0" dirty="0"/>
              <a:t>● Age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b="0" dirty="0"/>
              <a:t>● </a:t>
            </a:r>
            <a:r>
              <a:rPr lang="en-US" b="0" dirty="0" err="1"/>
              <a:t>SeX</a:t>
            </a:r>
            <a:r>
              <a:rPr lang="en-US" b="0" dirty="0"/>
              <a:t> 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b="0" dirty="0"/>
              <a:t>● BMI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b="0" dirty="0"/>
              <a:t>● Smoker </a:t>
            </a:r>
            <a:r>
              <a:rPr lang="en-US" b="0" dirty="0" err="1"/>
              <a:t>StatuS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b="0" dirty="0"/>
              <a:t>● Children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b="0" dirty="0"/>
              <a:t>● </a:t>
            </a:r>
            <a:r>
              <a:rPr lang="en-US" b="0" dirty="0" err="1"/>
              <a:t>RegioN</a:t>
            </a:r>
            <a:r>
              <a:rPr lang="en-US" b="0" dirty="0"/>
              <a:t> of </a:t>
            </a:r>
            <a:r>
              <a:rPr lang="en-US" b="0" dirty="0" err="1"/>
              <a:t>residenCE</a:t>
            </a:r>
            <a:endParaRPr lang="en-US" b="0" dirty="0"/>
          </a:p>
          <a:p>
            <a:pPr>
              <a:lnSpc>
                <a:spcPct val="120000"/>
              </a:lnSpc>
            </a:pPr>
            <a:r>
              <a:rPr lang="en-US" b="0" dirty="0"/>
              <a:t>● Charges</a:t>
            </a:r>
          </a:p>
        </p:txBody>
      </p:sp>
    </p:spTree>
    <p:extLst>
      <p:ext uri="{BB962C8B-B14F-4D97-AF65-F5344CB8AC3E}">
        <p14:creationId xmlns:p14="http://schemas.microsoft.com/office/powerpoint/2010/main" val="15827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399" y="914401"/>
            <a:ext cx="4876801" cy="14664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Analysis Performed</a:t>
            </a:r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7" name="Graphic 106" descr="Checkmark">
            <a:extLst>
              <a:ext uri="{FF2B5EF4-FFF2-40B4-BE49-F238E27FC236}">
                <a16:creationId xmlns:a16="http://schemas.microsoft.com/office/drawing/2014/main" id="{26AB029B-57D1-4D4A-9CD3-E46234EC3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28415" y="2610928"/>
            <a:ext cx="2519280" cy="251928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924402"/>
            <a:ext cx="4677696" cy="3657124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120000"/>
              </a:lnSpc>
              <a:buChar char="•"/>
            </a:pPr>
            <a:r>
              <a:rPr lang="en-US" b="0"/>
              <a:t>Preprocessing</a:t>
            </a:r>
            <a:endParaRPr lang="en-US"/>
          </a:p>
          <a:p>
            <a:pPr marL="285750" indent="-285750">
              <a:lnSpc>
                <a:spcPct val="120000"/>
              </a:lnSpc>
              <a:buChar char="•"/>
            </a:pPr>
            <a:r>
              <a:rPr lang="en-US" b="0"/>
              <a:t>Exploratory Data Analysis </a:t>
            </a:r>
          </a:p>
          <a:p>
            <a:pPr marL="285750" indent="-285750">
              <a:lnSpc>
                <a:spcPct val="120000"/>
              </a:lnSpc>
              <a:buChar char="•"/>
            </a:pPr>
            <a:r>
              <a:rPr lang="en-US" b="0"/>
              <a:t>Hypothesis testing</a:t>
            </a:r>
          </a:p>
          <a:p>
            <a:pPr marL="285750" indent="-285750">
              <a:lnSpc>
                <a:spcPct val="120000"/>
              </a:lnSpc>
              <a:buChar char="•"/>
            </a:pPr>
            <a:r>
              <a:rPr lang="en-US" b="0"/>
              <a:t>Multiple linear Regression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1AF2F3F-06F0-42E3-8F72-36BEDCB69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2570" y="5821999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88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76F08-6C0B-4F2C-9F9D-86D503380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4533900" cy="15613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Insurance</a:t>
            </a:r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BBF191-9CC8-4313-B1CA-8DF1A53AE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phic 28" descr="Financial">
            <a:extLst>
              <a:ext uri="{FF2B5EF4-FFF2-40B4-BE49-F238E27FC236}">
                <a16:creationId xmlns:a16="http://schemas.microsoft.com/office/drawing/2014/main" id="{CF85E7B1-C6CA-40C1-9BD9-E06457F00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4720" y="3209026"/>
            <a:ext cx="2745660" cy="274566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4F33A-2B27-4545-9281-7014398F6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5080" y="2403547"/>
            <a:ext cx="4795405" cy="435205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b="1" cap="all" spc="300"/>
              <a:t>Insurance is something that protects you against the possibility of anything bad happening.</a:t>
            </a:r>
          </a:p>
        </p:txBody>
      </p:sp>
    </p:spTree>
    <p:extLst>
      <p:ext uri="{BB962C8B-B14F-4D97-AF65-F5344CB8AC3E}">
        <p14:creationId xmlns:p14="http://schemas.microsoft.com/office/powerpoint/2010/main" val="291365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Magnifying glass showing decling performance">
            <a:extLst>
              <a:ext uri="{FF2B5EF4-FFF2-40B4-BE49-F238E27FC236}">
                <a16:creationId xmlns:a16="http://schemas.microsoft.com/office/drawing/2014/main" id="{AC1356AD-49C1-4029-A7FD-91B99EEF44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1" r="-2" b="15002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3" name="Rectangle 18">
            <a:extLst>
              <a:ext uri="{FF2B5EF4-FFF2-40B4-BE49-F238E27FC236}">
                <a16:creationId xmlns:a16="http://schemas.microsoft.com/office/drawing/2014/main" id="{9E9D00D9-C4F5-471E-BE2C-126CB112A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820C7C5-6E6F-4844-B1A6-3DA59D521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4892948" cy="34278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Analysis</a:t>
            </a:r>
          </a:p>
        </p:txBody>
      </p:sp>
      <p:cxnSp>
        <p:nvCxnSpPr>
          <p:cNvPr id="14" name="Straight Connector 20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52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A86E2-BC22-493A-88F7-DB5C06B6D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Reading Data and factoring variables </a:t>
            </a:r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548FB083-D3CF-4E6C-8DFE-0F68950436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399" y="3238412"/>
            <a:ext cx="10363200" cy="2318373"/>
          </a:xfrm>
        </p:spPr>
      </p:pic>
    </p:spTree>
    <p:extLst>
      <p:ext uri="{BB962C8B-B14F-4D97-AF65-F5344CB8AC3E}">
        <p14:creationId xmlns:p14="http://schemas.microsoft.com/office/powerpoint/2010/main" val="2851137558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480</Words>
  <Application>Microsoft Office PowerPoint</Application>
  <PresentationFormat>Widescreen</PresentationFormat>
  <Paragraphs>81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Grandview Display</vt:lpstr>
      <vt:lpstr>Maven Pro</vt:lpstr>
      <vt:lpstr>DashVTI</vt:lpstr>
      <vt:lpstr>Predicting the Health care Insurance costs (Team 2) </vt:lpstr>
      <vt:lpstr>Healthcare Insurance </vt:lpstr>
      <vt:lpstr>Top 10 Private health Insurances in USA   </vt:lpstr>
      <vt:lpstr>Problem statement   </vt:lpstr>
      <vt:lpstr>Data Set- Variables  </vt:lpstr>
      <vt:lpstr>Analysis Performed</vt:lpstr>
      <vt:lpstr>Insurance</vt:lpstr>
      <vt:lpstr>Analysis</vt:lpstr>
      <vt:lpstr>Reading Data and factoring variables </vt:lpstr>
      <vt:lpstr>PowerPoint Presentation</vt:lpstr>
      <vt:lpstr>Checking Data Types</vt:lpstr>
      <vt:lpstr>Using skim function for summary</vt:lpstr>
      <vt:lpstr>Medical Charges per region</vt:lpstr>
      <vt:lpstr>PowerPoint Presentation</vt:lpstr>
      <vt:lpstr>Boxplot of Medical Charges versus Gender </vt:lpstr>
      <vt:lpstr>Medical Charges by Number of Children</vt:lpstr>
      <vt:lpstr>Hypothesis Testing (Smoking)</vt:lpstr>
      <vt:lpstr>Hypothesis Testing (Region) </vt:lpstr>
      <vt:lpstr>Train Test Split</vt:lpstr>
      <vt:lpstr>Model Building</vt:lpstr>
      <vt:lpstr>Output Continuation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zz-Joshi, Pranay</cp:lastModifiedBy>
  <cp:revision>397</cp:revision>
  <dcterms:created xsi:type="dcterms:W3CDTF">2021-12-06T02:10:34Z</dcterms:created>
  <dcterms:modified xsi:type="dcterms:W3CDTF">2021-12-06T05:04:52Z</dcterms:modified>
</cp:coreProperties>
</file>