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embeddedFontLst>
    <p:embeddedFont>
      <p:font typeface="AJSFRC+ArialMT"/>
      <p:regular r:id="rId17"/>
    </p:embeddedFont>
    <p:embeddedFont>
      <p:font typeface="CLVJRU+Wingdings-Regular"/>
      <p:regular r:id="rId18"/>
    </p:embeddedFont>
    <p:embeddedFont>
      <p:font typeface="AFJSNA+Arial-BoldMT"/>
      <p:regular r:id="rId19"/>
    </p:embeddedFont>
    <p:embeddedFont>
      <p:font typeface="SJLVNT+BaskOldFace"/>
      <p:regular r:id="rId20"/>
    </p:embeddedFont>
    <p:embeddedFont>
      <p:font typeface="KCDPOC+Elephant-Regular"/>
      <p:regular r:id="rId21"/>
    </p:embeddedFont>
    <p:embeddedFont>
      <p:font typeface="VTTRRD+BodoniMTBlack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45318" y="2522166"/>
            <a:ext cx="2504430" cy="1918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51362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lgerian"/>
                <a:cs typeface="Algerian"/>
              </a:rPr>
              <a:t>of</a:t>
            </a:r>
          </a:p>
          <a:p>
            <a:pPr marL="288776" marR="0">
              <a:lnSpc>
                <a:spcPts val="3113"/>
              </a:lnSpc>
              <a:spcBef>
                <a:spcPts val="1119"/>
              </a:spcBef>
              <a:spcAft>
                <a:spcPts val="0"/>
              </a:spcAft>
            </a:pPr>
            <a:r>
              <a:rPr dirty="0" sz="2800">
                <a:solidFill>
                  <a:srgbClr val="d6dce5"/>
                </a:solidFill>
                <a:latin typeface="Algerian"/>
                <a:cs typeface="Algerian"/>
              </a:rPr>
              <a:t>artificial</a:t>
            </a:r>
          </a:p>
          <a:p>
            <a:pPr marL="0" marR="0">
              <a:lnSpc>
                <a:spcPts val="3113"/>
              </a:lnSpc>
              <a:spcBef>
                <a:spcPts val="921"/>
              </a:spcBef>
              <a:spcAft>
                <a:spcPts val="0"/>
              </a:spcAft>
            </a:pPr>
            <a:r>
              <a:rPr dirty="0" sz="2800">
                <a:solidFill>
                  <a:srgbClr val="dae3f3"/>
                </a:solidFill>
                <a:latin typeface="Algerian"/>
                <a:cs typeface="Algerian"/>
              </a:rPr>
              <a:t>intelligence</a:t>
            </a:r>
          </a:p>
          <a:p>
            <a:pPr marL="1008982" marR="0">
              <a:lnSpc>
                <a:spcPts val="2668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lgerian"/>
                <a:cs typeface="Algerian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6011" y="234986"/>
            <a:ext cx="2135733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Entertainment: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262" y="964279"/>
            <a:ext cx="9656635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We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currently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some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based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applications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our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daily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life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some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entertainment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7012" y="1242855"/>
            <a:ext cx="377125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services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such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Netflix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Amazon.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262" y="1787238"/>
            <a:ext cx="911241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machine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learning,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behavior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demographic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details,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music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videos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7012" y="2065816"/>
            <a:ext cx="561247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recommended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what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kind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movies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1262" y="2610198"/>
            <a:ext cx="10380457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develop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AR/VR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interactive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content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based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storyline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themes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content,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gaming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87012" y="2888775"/>
            <a:ext cx="133376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events.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38689" y="3217456"/>
            <a:ext cx="1682157" cy="4534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VTTRRD+BodoniMTBlack"/>
                <a:cs typeface="VTTRRD+BodoniMTBlack"/>
              </a:rPr>
              <a:t>The</a:t>
            </a:r>
            <a:r>
              <a:rPr dirty="0" sz="2800">
                <a:solidFill>
                  <a:srgbClr val="ffffff"/>
                </a:solidFill>
                <a:latin typeface="VTTRRD+BodoniMTBlack"/>
                <a:cs typeface="VTTRRD+BodoniMTBlack"/>
              </a:rPr>
              <a:t> </a:t>
            </a:r>
            <a:r>
              <a:rPr dirty="0" sz="2800">
                <a:solidFill>
                  <a:srgbClr val="ffffff"/>
                </a:solidFill>
                <a:latin typeface="VTTRRD+BodoniMTBlack"/>
                <a:cs typeface="VTTRRD+BodoniMTBlack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861" y="206852"/>
            <a:ext cx="1609278" cy="744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Agriculture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088" y="700568"/>
            <a:ext cx="1067215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Agriculture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area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which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requires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various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resources,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labor,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money,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time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best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result.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Now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088" y="979144"/>
            <a:ext cx="10996224" cy="1939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75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day’s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agriculture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becoming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digital,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emerging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field.</a:t>
            </a:r>
          </a:p>
          <a:p>
            <a:pPr marL="0" marR="0">
              <a:lnSpc>
                <a:spcPts val="205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addition,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drones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also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spraying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insecticides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detecting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weed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formation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large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farms.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getting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firms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FJSNA+Arial-BoldMT"/>
                <a:cs typeface="AFJSNA+Arial-BoldMT"/>
              </a:rPr>
              <a:t>Blue</a:t>
            </a:r>
            <a:r>
              <a:rPr dirty="0" sz="1800" b="1">
                <a:solidFill>
                  <a:srgbClr val="ffffff"/>
                </a:solidFill>
                <a:latin typeface="AFJSNA+Arial-BoldMT"/>
                <a:cs typeface="AFJSNA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FJSNA+Arial-BoldMT"/>
                <a:cs typeface="AFJSNA+Arial-BoldMT"/>
              </a:rPr>
              <a:t>River</a:t>
            </a:r>
            <a:r>
              <a:rPr dirty="0" sz="1800" b="1">
                <a:solidFill>
                  <a:srgbClr val="ffffff"/>
                </a:solidFill>
                <a:latin typeface="AFJSNA+Arial-BoldMT"/>
                <a:cs typeface="AFJSNA+Arial-Bold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FJSNA+Arial-BoldMT"/>
                <a:cs typeface="AFJSNA+Arial-BoldMT"/>
              </a:rPr>
              <a:t>Technologies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,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Naio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Technologies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&amp;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etc…</a:t>
            </a:r>
            <a:r>
              <a:rPr dirty="0" sz="1800" spc="-17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better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manage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</a:p>
          <a:p>
            <a:pPr marL="28575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farms.</a:t>
            </a:r>
          </a:p>
          <a:p>
            <a:pPr marL="0" marR="0">
              <a:lnSpc>
                <a:spcPts val="205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Agriculture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applying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agriculture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robotics,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solid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crop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monitoring,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predictive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analysis</a:t>
            </a:r>
          </a:p>
          <a:p>
            <a:pPr marL="0" marR="0">
              <a:lnSpc>
                <a:spcPts val="2053"/>
              </a:lnSpc>
              <a:spcBef>
                <a:spcPts val="56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also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enhanced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crop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production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improved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real-time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monitoring,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harvesting,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processing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</a:p>
          <a:p>
            <a:pPr marL="285750" marR="0">
              <a:lnSpc>
                <a:spcPts val="2010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marke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088" y="2895127"/>
            <a:ext cx="108535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89536" y="2899385"/>
            <a:ext cx="26670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01926" y="6275295"/>
            <a:ext cx="204497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Naio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Technologies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178" y="6302474"/>
            <a:ext cx="72713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Drone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183" y="234986"/>
            <a:ext cx="101664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2f2f2"/>
                </a:solidFill>
                <a:latin typeface="AJSFRC+ArialMT"/>
                <a:cs typeface="AJSFRC+ArialMT"/>
              </a:rPr>
              <a:t>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183" y="600745"/>
            <a:ext cx="1743087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2f2f2"/>
                </a:solidFill>
                <a:latin typeface="AJSFRC+ArialMT"/>
                <a:cs typeface="AJSFRC+ArialMT"/>
              </a:rPr>
              <a:t>Exploration</a:t>
            </a:r>
            <a:r>
              <a:rPr dirty="0" sz="1800">
                <a:solidFill>
                  <a:srgbClr val="f2f2f2"/>
                </a:solidFill>
                <a:latin typeface="AJSFRC+ArialMT"/>
                <a:cs typeface="AJSFRC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42" y="746119"/>
            <a:ext cx="1017761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systems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being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developed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scale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back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danger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human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life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venture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into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vast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8042" y="1024697"/>
            <a:ext cx="10761988" cy="24880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75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realms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undiscovered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unraveled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universe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which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very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risky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task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astronauts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need</a:t>
            </a:r>
          </a:p>
          <a:p>
            <a:pPr marL="28575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take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up.</a:t>
            </a:r>
          </a:p>
          <a:p>
            <a:pPr marL="0" marR="0">
              <a:lnSpc>
                <a:spcPts val="2053"/>
              </a:lnSpc>
              <a:spcBef>
                <a:spcPts val="65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As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result,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unmanned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space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exploration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missions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just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the</a:t>
            </a:r>
            <a:r>
              <a:rPr dirty="0" sz="180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AJSFRC+ArialMT"/>
                <a:cs typeface="AJSFRC+ArialMT"/>
              </a:rPr>
              <a:t>Mars</a:t>
            </a:r>
            <a:r>
              <a:rPr dirty="0" sz="1800" spc="49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00000"/>
                </a:solidFill>
                <a:latin typeface="AJSFRC+ArialMT"/>
                <a:cs typeface="AJSFRC+ArialMT"/>
              </a:rPr>
              <a:t>Rover</a:t>
            </a:r>
            <a:r>
              <a:rPr dirty="0" sz="1800" spc="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possible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due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to</a:t>
            </a:r>
          </a:p>
          <a:p>
            <a:pPr marL="285750" marR="0">
              <a:lnSpc>
                <a:spcPts val="2010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utilization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AI.</a:t>
            </a:r>
          </a:p>
          <a:p>
            <a:pPr marL="0" marR="0">
              <a:lnSpc>
                <a:spcPts val="205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It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has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helped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discover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numerous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exoplanets,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stars,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galaxies,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recently,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two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new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planets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in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our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very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own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system.</a:t>
            </a:r>
          </a:p>
          <a:p>
            <a:pPr marL="0" marR="0">
              <a:lnSpc>
                <a:spcPts val="205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NASA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also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working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applications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space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exploration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automate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image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analysis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to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develop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autonomous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spacecraft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would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avoid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space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debris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without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human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intervention,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create</a:t>
            </a:r>
          </a:p>
          <a:p>
            <a:pPr marL="28575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communication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networks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efficient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distortion-free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using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AI-base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device.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9821" y="6101289"/>
            <a:ext cx="252015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Perseverance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Rover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522" y="259550"/>
            <a:ext cx="1777944" cy="744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Health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Care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864" y="746121"/>
            <a:ext cx="1142172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last,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ten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years,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becoming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advantageous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healthcare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going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9614" y="1024697"/>
            <a:ext cx="356787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significant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impact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864" y="1294760"/>
            <a:ext cx="11307640" cy="16693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Healthcare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applying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make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better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faster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diagnosis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humans.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doctors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diagnoses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inform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when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patients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worsening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medical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reach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</a:p>
          <a:p>
            <a:pPr marL="28575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patient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before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hospitalization.</a:t>
            </a:r>
          </a:p>
          <a:p>
            <a:pPr marL="0" marR="0">
              <a:lnSpc>
                <a:spcPts val="2053"/>
              </a:lnSpc>
              <a:spcBef>
                <a:spcPts val="65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device,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common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Fitbit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iwatch</a:t>
            </a:r>
            <a:r>
              <a:rPr dirty="0" sz="18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collect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lot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data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sleep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patterns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individual,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</a:p>
          <a:p>
            <a:pPr marL="285750" marR="0">
              <a:lnSpc>
                <a:spcPts val="2010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calories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burnt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him,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heart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rate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lot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which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early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detection,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personalization,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even</a:t>
            </a:r>
          </a:p>
          <a:p>
            <a:pPr marL="28575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disease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6722" y="6190155"/>
            <a:ext cx="63560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Fitbit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32997" y="6365799"/>
            <a:ext cx="1495350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Apple</a:t>
            </a:r>
            <a:r>
              <a:rPr dirty="0" sz="1800" spc="1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iwatch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9064" y="305544"/>
            <a:ext cx="301350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Automobile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Industry</a:t>
            </a:r>
            <a:r>
              <a:rPr dirty="0" sz="24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433" y="830458"/>
            <a:ext cx="951563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Some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Automotive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provide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virtual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assistant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their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better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7183" y="1109035"/>
            <a:ext cx="149922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performance.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1433" y="1379097"/>
            <a:ext cx="5708782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Such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Te</a:t>
            </a:r>
            <a:r>
              <a:rPr dirty="0" sz="1800" spc="85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</a:t>
            </a:r>
            <a:r>
              <a:rPr dirty="0" sz="18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</a:t>
            </a:r>
            <a:r>
              <a:rPr dirty="0" sz="1800" spc="13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</a:t>
            </a:r>
            <a:r>
              <a:rPr dirty="0" sz="1800" spc="6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odu</a:t>
            </a:r>
            <a:r>
              <a:rPr dirty="0"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ed</a:t>
            </a:r>
            <a:r>
              <a:rPr dirty="0" sz="1800" spc="1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e</a:t>
            </a:r>
            <a:r>
              <a:rPr dirty="0" sz="1800" spc="8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</a:t>
            </a:r>
            <a:r>
              <a:rPr dirty="0" sz="1800" spc="7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</a:t>
            </a:r>
            <a:r>
              <a:rPr dirty="0" sz="1800" spc="8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</a:t>
            </a:r>
            <a:r>
              <a:rPr dirty="0" sz="1800" spc="4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ntelligen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8920" y="1383355"/>
            <a:ext cx="64781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ua</a:t>
            </a:r>
            <a:r>
              <a:rPr dirty="0" sz="1800" spc="4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88369" y="1383355"/>
            <a:ext cx="27953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613" y="3899297"/>
            <a:ext cx="977166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Various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currently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working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developing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self-driven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which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make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your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0363" y="4177875"/>
            <a:ext cx="323868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journey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safe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secure.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29836" y="6351237"/>
            <a:ext cx="109046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JLVNT+BaskOldFace"/>
                <a:cs typeface="SJLVNT+BaskOldFace"/>
              </a:rPr>
              <a:t>WAYMO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72597" y="6535903"/>
            <a:ext cx="828823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JLVNT+BaskOldFace"/>
                <a:cs typeface="SJLVNT+BaskOldFace"/>
              </a:rPr>
              <a:t>ZOOX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2794" y="234986"/>
            <a:ext cx="191437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Meteorology: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59" y="964279"/>
            <a:ext cx="10494912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reduce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workload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meteorologists,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thereby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improving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accuracy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weather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forecasts.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959" y="1512918"/>
            <a:ext cx="1027960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speed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accuracy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technologies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when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comes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processing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data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extreme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weather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709" y="1791496"/>
            <a:ext cx="885104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conditions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means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scientists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will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better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chance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alerting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people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danger.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59" y="2335879"/>
            <a:ext cx="10939383" cy="84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Researchers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collecting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information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about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AI’s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potential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detect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some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hard-to-notice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clouds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concurrent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cyclone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formation.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proposed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model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was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99%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accurate,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worked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just</a:t>
            </a:r>
          </a:p>
          <a:p>
            <a:pPr marL="28575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40seconds.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59" y="3433158"/>
            <a:ext cx="1096498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Scientists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doing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system,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machine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learning,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neural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networks,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deep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learning,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because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8709" y="3711735"/>
            <a:ext cx="648869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their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pattern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recognition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capabilities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tailor-made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job.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2959" y="4256118"/>
            <a:ext cx="1026592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system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massive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amount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data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learn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how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spot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storm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might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produce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8709" y="4534696"/>
            <a:ext cx="254031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lightening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tornadoes.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658" y="277188"/>
            <a:ext cx="216857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Manufacturing: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206" y="1006481"/>
            <a:ext cx="9720943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Defect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detection,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predictive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maintenance,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liquid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level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analysis,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asset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inspection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1206" y="1285058"/>
            <a:ext cx="8857677" cy="842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75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shaped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solutions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based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on</a:t>
            </a:r>
            <a:r>
              <a:rPr dirty="0" sz="18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computer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vision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machine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learning.</a:t>
            </a:r>
          </a:p>
          <a:p>
            <a:pPr marL="0" marR="0">
              <a:lnSpc>
                <a:spcPts val="205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AI-enabled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software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create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several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optimized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designs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single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product.</a:t>
            </a:r>
          </a:p>
          <a:p>
            <a:pPr marL="285750" marR="0">
              <a:lnSpc>
                <a:spcPts val="2010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Engineers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provide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certain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input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parameters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such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0813" y="2222707"/>
            <a:ext cx="3895978" cy="1129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v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materials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v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Weight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v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</a:p>
          <a:p>
            <a:pPr marL="0" marR="0">
              <a:lnSpc>
                <a:spcPts val="205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CLVJRU+Wingdings-Regular"/>
                <a:cs typeface="CLVJRU+Wingdings-Regular"/>
              </a:rPr>
              <a:t>v</a:t>
            </a:r>
            <a:r>
              <a:rPr dirty="0" sz="1850" spc="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Costs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1800" spc="40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1206" y="3523902"/>
            <a:ext cx="976826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Cars,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Bikes,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Trucks,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Airplanes,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Tiers,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Home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Appliances,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etc..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Were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develop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6956" y="3802480"/>
            <a:ext cx="972639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never-seen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before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blink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eye.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Humans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takes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several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months,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even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years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do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1206" y="4346862"/>
            <a:ext cx="1015139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Technology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pick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right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recipes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leads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least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amount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raw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material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6956" y="4625440"/>
            <a:ext cx="15114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energy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waste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3131" y="305325"/>
            <a:ext cx="2116175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E-Commerce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110" y="914932"/>
            <a:ext cx="989830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giving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e-commerce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competitive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advantage,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becoming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increasingly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7860" y="1193509"/>
            <a:ext cx="10411741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demanded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market.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Shoppers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related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products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their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preferred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size,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color,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or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brand.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2110" y="2010617"/>
            <a:ext cx="10694500" cy="298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CLVJRU+Wingdings-Regular"/>
                <a:cs typeface="CLVJRU+Wingdings-Regular"/>
              </a:rPr>
              <a:t>Ø</a:t>
            </a:r>
            <a:r>
              <a:rPr dirty="0" sz="1650" spc="5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Personalized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Shopping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:</a:t>
            </a:r>
            <a:r>
              <a:rPr dirty="0" sz="1600" spc="31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construct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recommendation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engines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that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help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you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engage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7860" y="2290789"/>
            <a:ext cx="96637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customers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effectively.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These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suggestions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browsing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behavior,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preferences,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interests.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2110" y="2833577"/>
            <a:ext cx="10750257" cy="8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CLVJRU+Wingdings-Regular"/>
                <a:cs typeface="CLVJRU+Wingdings-Regular"/>
              </a:rPr>
              <a:t>Ø</a:t>
            </a:r>
            <a:r>
              <a:rPr dirty="0" sz="1650" spc="52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AI-Powered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assistants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KCDPOC+Elephant-Regular"/>
                <a:cs typeface="KCDPOC+Elephant-Regular"/>
              </a:rPr>
              <a:t>:</a:t>
            </a:r>
            <a:r>
              <a:rPr dirty="0" sz="1600" spc="46">
                <a:solidFill>
                  <a:srgbClr val="ffffff"/>
                </a:solidFill>
                <a:latin typeface="KCDPOC+Elephant-Regular"/>
                <a:cs typeface="KCDPOC+Elephant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Virtual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shopping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assistants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chatbots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enhancement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online</a:t>
            </a:r>
          </a:p>
          <a:p>
            <a:pPr marL="285750" marR="0">
              <a:lnSpc>
                <a:spcPts val="2010"/>
              </a:lnSpc>
              <a:spcBef>
                <a:spcPts val="15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buying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experience.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NLP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used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to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make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dialogue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sound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more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human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personal.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It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can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interact</a:t>
            </a:r>
          </a:p>
          <a:p>
            <a:pPr marL="28575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with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your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consumers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real-time.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9741" y="178715"/>
            <a:ext cx="132144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AJSFRC+ArialMT"/>
                <a:cs typeface="AJSFRC+ArialMT"/>
              </a:rPr>
              <a:t>Finance: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5501" y="908009"/>
            <a:ext cx="10443776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finance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industries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are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best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matches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for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each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other.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finance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industry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implementing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251" y="1186586"/>
            <a:ext cx="9829072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automation,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chatbot,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adaptive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intelligence,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algorithm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trading,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machine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learning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into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financial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processes.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5501" y="2005289"/>
            <a:ext cx="1095172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6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Artificial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Intelligence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provides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features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risk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assessment,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fraud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detection,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management,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financial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251" y="2283866"/>
            <a:ext cx="507937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advisory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services,</a:t>
            </a:r>
            <a:r>
              <a:rPr dirty="0"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Automated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trading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Finance.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5501" y="2828249"/>
            <a:ext cx="1088173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Leading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Indian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banks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such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as</a:t>
            </a:r>
            <a:r>
              <a:rPr dirty="0" sz="18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STATE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BANK</a:t>
            </a:r>
            <a:r>
              <a:rPr dirty="0" sz="1800" spc="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OF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INDIA,ICIC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BANK,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HDFC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BANK,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AXIS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BANK,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KOTAK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251" y="3106826"/>
            <a:ext cx="209431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MAHINDRA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BANL.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5501" y="3651208"/>
            <a:ext cx="996291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LVJRU+Wingdings-Regular"/>
                <a:cs typeface="CLVJRU+Wingdings-Regular"/>
              </a:rPr>
              <a:t>q</a:t>
            </a:r>
            <a:r>
              <a:rPr dirty="0" sz="1850" spc="1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In</a:t>
            </a:r>
            <a:r>
              <a:rPr dirty="0" sz="18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Abroad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Banks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like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the</a:t>
            </a:r>
            <a:r>
              <a:rPr dirty="0" sz="18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City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National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of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Florida</a:t>
            </a:r>
            <a:r>
              <a:rPr dirty="0" sz="1800" spc="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JPMorgan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Chase</a:t>
            </a:r>
            <a:r>
              <a:rPr dirty="0" sz="1800" spc="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&amp;</a:t>
            </a:r>
            <a:r>
              <a:rPr dirty="0" sz="18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AJSFRC+ArialMT"/>
                <a:cs typeface="AJSFRC+ArialMT"/>
              </a:rPr>
              <a:t>Co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have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tested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facial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1251" y="3929786"/>
            <a:ext cx="334022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recognition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and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AI</a:t>
            </a:r>
            <a:r>
              <a:rPr dirty="0" sz="1800" spc="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AJSFRC+ArialMT"/>
                <a:cs typeface="AJSFRC+ArialMT"/>
              </a:rPr>
              <a:t>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2022-09-18T08:44:14-05:00</dcterms:modified>
</cp:coreProperties>
</file>