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81" r:id="rId5"/>
    <p:sldId id="282" r:id="rId6"/>
    <p:sldId id="268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3" r:id="rId25"/>
    <p:sldId id="304" r:id="rId26"/>
    <p:sldId id="300" r:id="rId27"/>
    <p:sldId id="305" r:id="rId28"/>
    <p:sldId id="306" r:id="rId29"/>
    <p:sldId id="30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439-7561-D872-4C0B-085203F1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BF94-6B75-EC0A-398F-4A225E5D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CD30-0637-114E-9C8A-503217B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DD38-4B0A-15CF-86E9-F8CB34A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4CC3-EBE9-7E16-FC3E-E839163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1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1F4C-549F-78DB-67CE-3BB8584B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BE7D-DAF7-F1CC-BB59-E44680B4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8613-8C61-205C-EB9F-6E6A8904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2999-E48F-3BCB-CDFF-486C3C8C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1C83-8AAB-FDBD-39EA-52DECC56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691DE-BB97-5A8E-C7BE-1A80DE249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551-277E-BB88-A0F3-6E587136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317B-CD99-AD09-11A7-6D2D116C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BACC-DF9F-2749-21B4-BA1C9B5D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1129-C1F0-2D71-8C92-AC42AB2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8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458F-4782-8839-D5E1-BE95028B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53C6-1162-9BA5-F123-D7C6D95A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34CC-7712-0D8C-9E46-2E190C9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4B4-F26C-C1D3-E330-ABFE2D89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753-6471-8044-B952-51560ACC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19C-E4CA-0329-A32F-DB74CD0A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04A60-66FE-A893-5C0D-88F0CCC5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725D-C48B-8DD4-28FF-93A4F9B0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4506-2435-E51B-559A-38EF32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B14F-8DD3-D46A-B557-623C4048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4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0C97-422A-30B3-18BB-1A3FCE2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75DF-3097-416F-7A39-BEA0CEDC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C43D4-4985-1C78-D168-AE18F988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C89A-A180-CA5D-2DDA-F2D7384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2A4B-B03E-49A1-781D-F7DCAF30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5DD80-168A-263C-8AAD-AC8A62E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FEC7-7ADE-0F5F-B2D2-870A5B4A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B405C-D6B6-CA23-35A8-4A1013D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3882-1611-E67E-2F4C-EFC703D0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1D57-DBDC-FC69-B642-81AAACA1F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0A295-A59A-4BB0-E8E6-7DE344A9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59F61-843B-25A8-B2AA-86EA27F7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4E5E5-6B9A-7066-5DC6-074B311A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CE58-F625-0A96-011C-F7BE5F10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57C9-F334-A135-3716-E9BA848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BE558-91AA-8224-13ED-8624FA90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B5A2F-248E-70B5-2DB9-86528779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EB7F3-D93A-AAA0-727F-B367C09E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E05AC-4C32-ABA5-093A-E3C7ADE5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548EC-36E1-9785-2389-D5C8D80A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4F630-D3A2-FEA5-5688-FA85212D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373C-0C7B-3138-2B71-BE0206BF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B040-0532-55A0-899E-F1A0058C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5DE-273B-D486-B977-6F6E9A84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08DA-B383-4687-B5AA-28620729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D456-D4BD-D260-6F88-B0135E2E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90C7A-C3AB-3293-EE28-D96275A0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485-8066-90B9-E725-2CEC5CC0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A955-DF1A-1F44-7425-DB06EF34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78DF3-E237-5801-55EA-C8F04D7E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E79D-FF3E-BD71-36CE-6173E9E1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2ABD-A46E-5275-0F11-D6B9634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D063-8891-ABDA-EE17-207E7E31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6C1A3-B44B-5F46-D23F-04FB158A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F5DB-0D66-D177-53B7-C1F28000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7576-6BC9-43C8-A570-061272C7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C035-B6B8-4A26-9262-14CC58B9C04B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36A3-3AF3-889E-96AD-FD051640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E2B-397A-6648-D0F7-CC0E414C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7" y="576942"/>
            <a:ext cx="9144000" cy="606399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Topics to be Covered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7B95A-CC59-4F62-C5F2-F44F99A59FBE}"/>
              </a:ext>
            </a:extLst>
          </p:cNvPr>
          <p:cNvSpPr txBox="1"/>
          <p:nvPr/>
        </p:nvSpPr>
        <p:spPr>
          <a:xfrm>
            <a:off x="1479176" y="1810871"/>
            <a:ext cx="94039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Introduction to Object-Oriented programming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Features of Object-Oriented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Features of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Difference between C++ and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JDK, JRE, JVM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JVM – Java Virtual Machine Architecture</a:t>
            </a:r>
            <a:endParaRPr lang="en-IN" b="1" dirty="0"/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CA379A7A-DD95-2716-89DD-27E69486B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12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908154"/>
            <a:ext cx="10913315" cy="36968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Inheritance: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When one object acquires all the properties and behaviors of a parent object, it is known as inheritance.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Polymorphism: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If one task is performed in different ways, it is known as polymorphism. For example: to convince the customer differently, to draw something, for example, shape, triangle, rectangle, etc.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In Java, we use </a:t>
            </a:r>
            <a:r>
              <a:rPr lang="en-US" sz="2100" b="1" i="1" dirty="0">
                <a:latin typeface="Calibri" panose="020F0502020204030204" pitchFamily="34" charset="0"/>
                <a:ea typeface="Calibri" panose="020F0502020204030204" pitchFamily="34" charset="0"/>
              </a:rPr>
              <a:t>method overloading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2100" b="1" i="1" dirty="0">
                <a:latin typeface="Calibri" panose="020F0502020204030204" pitchFamily="34" charset="0"/>
                <a:ea typeface="Calibri" panose="020F0502020204030204" pitchFamily="34" charset="0"/>
              </a:rPr>
              <a:t>method overriding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to achieve polymorphism.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Another example can be to speak something; for example, a cat speaks meow, a dog barks woof, etc.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E3D3C-2E96-964D-B75A-1ED9FB53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53" y="4437529"/>
            <a:ext cx="4354606" cy="23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4" y="1965372"/>
            <a:ext cx="10040471" cy="1815633"/>
          </a:xfrm>
        </p:spPr>
        <p:txBody>
          <a:bodyPr>
            <a:normAutofit/>
          </a:bodyPr>
          <a:lstStyle/>
          <a:p>
            <a:r>
              <a:rPr lang="en-IN" sz="7200" b="1" dirty="0"/>
              <a:t>Features of Java</a:t>
            </a:r>
          </a:p>
        </p:txBody>
      </p:sp>
      <p:pic>
        <p:nvPicPr>
          <p:cNvPr id="3" name="Picture 4" descr="F:\HIREMEE\GIET University HD Logo.jpg">
            <a:extLst>
              <a:ext uri="{FF2B5EF4-FFF2-40B4-BE49-F238E27FC236}">
                <a16:creationId xmlns:a16="http://schemas.microsoft.com/office/drawing/2014/main" id="{0448207D-3EED-BA61-071E-48848086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27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908154"/>
            <a:ext cx="10913315" cy="58325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</a:rPr>
              <a:t>Features of Java: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A list of the most important features of the Java language is given below.</a:t>
            </a:r>
            <a:endParaRPr lang="en-US" sz="2000" b="1" dirty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Object-Oriented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Simple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Secured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Platform independent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Robust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Portable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Architecture Neutral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Dynamic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Interpreted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High Performance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Multithreaded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b="1" dirty="0"/>
              <a:t>Distributed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D2D30-F8DB-7EE1-AFC4-DF4FCAF8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76" y="1704694"/>
            <a:ext cx="5880848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5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1006764"/>
            <a:ext cx="10913315" cy="5501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1) Object Oriented: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an object-oriented programming language. Everything in Java is an object. Object-oriented means we organize our software as a combination of different types of objects that incorporate both data and behavior.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Object-oriented programming (OOPs) is a methodology that simplifies software development and maintenance by providing some rules.</a:t>
            </a:r>
          </a:p>
          <a:p>
            <a:pPr lvl="1" algn="just">
              <a:spcAft>
                <a:spcPts val="6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2) Simple: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very easy to learn, and its syntax is simple, clean, and easy to understand. 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syntax is based on C++ (so easier for programmers to learn it after C++).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has removed many complicated and rarely-used features, for example, explicit pointers, operator overloading, etc.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There is no need to remove unreferenced objects because there is an Automatic Garbage Collection in Java.</a:t>
            </a:r>
          </a:p>
          <a:p>
            <a:pPr marL="457200" lvl="1" indent="0" algn="just">
              <a:spcAft>
                <a:spcPts val="600"/>
              </a:spcAft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580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1006764"/>
            <a:ext cx="10913315" cy="5501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3) Secured: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best known for its security. With Java, we can develop virus-free systems. 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No explicit pointer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Programs run inside a virtual machine sandbox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 algn="just">
              <a:spcAft>
                <a:spcPts val="600"/>
              </a:spcAft>
              <a:buNone/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C9A04E-254B-2D63-F8FF-EDBC9B07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88" y="2833687"/>
            <a:ext cx="7566212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1006765"/>
            <a:ext cx="10913315" cy="27046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4) Platform Independent: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A platform is the hardware or software environment in which a program runs.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platform-independent because, Java code can be executed on multiple platforms, for example, Windows, Linux, Sun Solaris, Mac/OS, etc. 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code is compiled by the compiler and converted into </a:t>
            </a:r>
            <a:r>
              <a:rPr lang="en-US" sz="2100" b="1" i="1" dirty="0">
                <a:latin typeface="Calibri" panose="020F0502020204030204" pitchFamily="34" charset="0"/>
                <a:ea typeface="Calibri" panose="020F0502020204030204" pitchFamily="34" charset="0"/>
              </a:rPr>
              <a:t>bytecode (class file)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. This bytecode is a platform-independent code because it can be run on multiple platforms, i.e., Write Once and Run Anywhere (</a:t>
            </a:r>
            <a:r>
              <a:rPr lang="en-US" sz="2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WORA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).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E6815-1C73-A810-9B3E-15D072F7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929" y="3711389"/>
            <a:ext cx="6087036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1006764"/>
            <a:ext cx="10913315" cy="5501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5) Robust: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It uses strong memory management.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provides </a:t>
            </a:r>
            <a:r>
              <a:rPr lang="en-US" sz="2100" b="1" i="1" dirty="0">
                <a:latin typeface="Calibri" panose="020F0502020204030204" pitchFamily="34" charset="0"/>
                <a:ea typeface="Calibri" panose="020F0502020204030204" pitchFamily="34" charset="0"/>
              </a:rPr>
              <a:t>automatic garbage collection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which runs on the Java Virtual Machine to get rid of objects which are not being used by a Java application anymore.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There are </a:t>
            </a:r>
            <a:r>
              <a:rPr lang="en-US" sz="2100" b="1" i="1" dirty="0">
                <a:latin typeface="Calibri" panose="020F0502020204030204" pitchFamily="34" charset="0"/>
                <a:ea typeface="Calibri" panose="020F0502020204030204" pitchFamily="34" charset="0"/>
              </a:rPr>
              <a:t>exception handling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2100" b="1" i="1" dirty="0">
                <a:latin typeface="Calibri" panose="020F0502020204030204" pitchFamily="34" charset="0"/>
                <a:ea typeface="Calibri" panose="020F0502020204030204" pitchFamily="34" charset="0"/>
              </a:rPr>
              <a:t>type checking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mechanisms in Java.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6) Portable: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portable because it facilitates you to carry the Java bytecode to any platform. It doesn't require any implementation.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7) Architectural Neutral: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architecture neutral because there are no implementation-dependent features, for example, the </a:t>
            </a:r>
            <a:r>
              <a:rPr lang="en-US" sz="2100" b="1" i="1" dirty="0">
                <a:latin typeface="Calibri" panose="020F0502020204030204" pitchFamily="34" charset="0"/>
                <a:ea typeface="Calibri" panose="020F0502020204030204" pitchFamily="34" charset="0"/>
              </a:rPr>
              <a:t>size of primitive types is fixed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In C programming, int data type occupies 2 bytes of memory for 32-bit architecture and 4 bytes of memory for 64-bit architecture. However, it occupies 4 bytes of memory for both 32 and 64-bit architectures in Java.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516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1006764"/>
            <a:ext cx="10913315" cy="5501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8) Dynamic: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a dynamic language. It supports the dynamic loading of classes. It means classes are loaded on demand. It also supports functions from its native languages, i.e., C and C++.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supports dynamic compilation and automatic memory management (garbage collection).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9) Interpreted: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both compiled and interpreted language.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code is first compiled into byte-code and later it is interpreted by JVM for execution.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10) High Performance: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faster than other traditional interpreted programming languages because Java bytecode is "close" to native code. 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It is still a little bit slower than a compiled language (e.g., C++). Java is an interpreted language that is why it is slower than compiled languages, e.g., C, C++, etc..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95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1239076"/>
            <a:ext cx="10913315" cy="46955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11) Multithreaded: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A thread is like a separate program, executing concurrently. 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We can write Java programs that deal with many tasks at once by defining multiple threads. 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The main advantage of multi-threading is that it doesn't occupy memory for each thread. It shares a common memory area. 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Threads are important for multi-media, Web applications, et.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12) Distributed: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Java is distributed because it facilitates users to create distributed applications in Java. 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RMI and EJB are used for creating distributed applications. 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This feature of Java makes us able to access files by calling the methods from any machine on the internet.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136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58" y="2521183"/>
            <a:ext cx="10040471" cy="1815633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Difference between </a:t>
            </a:r>
            <a:br>
              <a:rPr lang="en-IN" sz="7200" b="1" dirty="0"/>
            </a:br>
            <a:r>
              <a:rPr lang="en-IN" sz="7200" b="1" dirty="0"/>
              <a:t>C++ and Java</a:t>
            </a:r>
          </a:p>
        </p:txBody>
      </p:sp>
      <p:pic>
        <p:nvPicPr>
          <p:cNvPr id="3" name="Picture 4" descr="F:\HIREMEE\GIET University HD Logo.jpg">
            <a:extLst>
              <a:ext uri="{FF2B5EF4-FFF2-40B4-BE49-F238E27FC236}">
                <a16:creationId xmlns:a16="http://schemas.microsoft.com/office/drawing/2014/main" id="{0448207D-3EED-BA61-071E-48848086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284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58" y="2521183"/>
            <a:ext cx="10040471" cy="1815633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Introduction to </a:t>
            </a:r>
            <a:br>
              <a:rPr lang="en-IN" sz="7200" b="1" dirty="0"/>
            </a:br>
            <a:r>
              <a:rPr lang="en-IN" sz="7200" b="1" dirty="0"/>
              <a:t>Object Oriented Programming</a:t>
            </a:r>
          </a:p>
        </p:txBody>
      </p:sp>
      <p:pic>
        <p:nvPicPr>
          <p:cNvPr id="3" name="Picture 4" descr="F:\HIREMEE\GIET University HD Logo.jpg">
            <a:extLst>
              <a:ext uri="{FF2B5EF4-FFF2-40B4-BE49-F238E27FC236}">
                <a16:creationId xmlns:a16="http://schemas.microsoft.com/office/drawing/2014/main" id="{0448207D-3EED-BA61-071E-48848086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4144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Difference between C++ and Java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ABEEFF-14AC-B1BC-17A1-8A619658E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061990"/>
              </p:ext>
            </p:extLst>
          </p:nvPr>
        </p:nvGraphicFramePr>
        <p:xfrm>
          <a:off x="448235" y="905435"/>
          <a:ext cx="11295530" cy="550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189">
                  <a:extLst>
                    <a:ext uri="{9D8B030D-6E8A-4147-A177-3AD203B41FA5}">
                      <a16:colId xmlns:a16="http://schemas.microsoft.com/office/drawing/2014/main" val="3391289173"/>
                    </a:ext>
                  </a:extLst>
                </a:gridCol>
                <a:gridCol w="3868168">
                  <a:extLst>
                    <a:ext uri="{9D8B030D-6E8A-4147-A177-3AD203B41FA5}">
                      <a16:colId xmlns:a16="http://schemas.microsoft.com/office/drawing/2014/main" val="4235845267"/>
                    </a:ext>
                  </a:extLst>
                </a:gridCol>
                <a:gridCol w="4935173">
                  <a:extLst>
                    <a:ext uri="{9D8B030D-6E8A-4147-A177-3AD203B41FA5}">
                      <a16:colId xmlns:a16="http://schemas.microsoft.com/office/drawing/2014/main" val="1781159857"/>
                    </a:ext>
                  </a:extLst>
                </a:gridCol>
              </a:tblGrid>
              <a:tr h="66182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Comparison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33587"/>
                  </a:ext>
                </a:extLst>
              </a:tr>
              <a:tr h="488264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Platform-independent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C++ is platform-dependent.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 is platform-independent.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73954"/>
                  </a:ext>
                </a:extLst>
              </a:tr>
              <a:tr h="488264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supports the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statement.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doesn’t support the </a:t>
                      </a:r>
                      <a:r>
                        <a:rPr lang="en-US" dirty="0" err="1"/>
                        <a:t>goto</a:t>
                      </a:r>
                      <a:r>
                        <a:rPr lang="en-US" dirty="0"/>
                        <a:t> statement.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11173"/>
                  </a:ext>
                </a:extLst>
              </a:tr>
              <a:tr h="1203937">
                <a:tc>
                  <a:txBody>
                    <a:bodyPr/>
                    <a:lstStyle/>
                    <a:p>
                      <a:pPr algn="ctr"/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supports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pointers.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write a pointer program in C++.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supports pointer internally. However, you can't write the pointer program in java. It means java has restricted pointer support in java.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66474"/>
                  </a:ext>
                </a:extLst>
              </a:tr>
              <a:tr h="488264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 Overloading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C++ supports operator overloading.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doesn't support operator overloading.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80547"/>
                  </a:ext>
                </a:extLst>
              </a:tr>
              <a:tr h="84275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inheritance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C++ supports multiple inheritance.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doesn't support multiple inheritance through class. It can be achieved by using interfaces in java.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0577"/>
                  </a:ext>
                </a:extLst>
              </a:tr>
              <a:tr h="488264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and Union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supports structures and unions.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 structures and unions.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66137"/>
                  </a:ext>
                </a:extLst>
              </a:tr>
              <a:tr h="84275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Support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 doesn't have built-in support for threads.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has built-in thread support.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7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4" y="1965372"/>
            <a:ext cx="10040471" cy="1815633"/>
          </a:xfrm>
        </p:spPr>
        <p:txBody>
          <a:bodyPr>
            <a:normAutofit/>
          </a:bodyPr>
          <a:lstStyle/>
          <a:p>
            <a:r>
              <a:rPr lang="en-IN" sz="7200" b="1" dirty="0"/>
              <a:t>JDK, JRE and JVM</a:t>
            </a:r>
          </a:p>
        </p:txBody>
      </p:sp>
      <p:pic>
        <p:nvPicPr>
          <p:cNvPr id="3" name="Picture 4" descr="F:\HIREMEE\GIET University HD Logo.jpg">
            <a:extLst>
              <a:ext uri="{FF2B5EF4-FFF2-40B4-BE49-F238E27FC236}">
                <a16:creationId xmlns:a16="http://schemas.microsoft.com/office/drawing/2014/main" id="{0448207D-3EED-BA61-071E-48848086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854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JDK, JRE and JVM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44188-01A1-D100-9DD0-97E0D6812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3" y="1026826"/>
            <a:ext cx="9439834" cy="55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70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JDK, JRE and JVM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2D807-D75B-5E06-7D0D-9C7B83EE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2" y="1253331"/>
            <a:ext cx="11075895" cy="4600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JDK</a:t>
            </a:r>
          </a:p>
          <a:p>
            <a:pPr algn="just"/>
            <a:r>
              <a:rPr lang="en-US" dirty="0"/>
              <a:t>JDK is an acronym for </a:t>
            </a:r>
            <a:r>
              <a:rPr lang="en-US" b="1" i="1" dirty="0"/>
              <a:t>Java Development Kit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Java Development Kit (JDK) is a software development environment that is used to develop Java applications and applets. It physically exists and it contains JRE + development tools.</a:t>
            </a:r>
          </a:p>
          <a:p>
            <a:pPr algn="just"/>
            <a:r>
              <a:rPr lang="en-US" dirty="0"/>
              <a:t>JDK is an implementation of any one of the below given Java Platforms released by Oracle Corporation:</a:t>
            </a:r>
          </a:p>
          <a:p>
            <a:pPr lvl="1" algn="just"/>
            <a:r>
              <a:rPr lang="en-US" sz="2800" dirty="0"/>
              <a:t>Standard Edition Java Platform</a:t>
            </a:r>
          </a:p>
          <a:p>
            <a:pPr lvl="1" algn="just"/>
            <a:r>
              <a:rPr lang="en-US" sz="2800" dirty="0"/>
              <a:t>Enterprise Edition Java Platform</a:t>
            </a:r>
          </a:p>
          <a:p>
            <a:pPr lvl="1" algn="just"/>
            <a:r>
              <a:rPr lang="en-US" sz="2800" dirty="0"/>
              <a:t>Micro Edition Java Platform</a:t>
            </a:r>
          </a:p>
          <a:p>
            <a:pPr algn="just"/>
            <a:r>
              <a:rPr lang="en-US" dirty="0"/>
              <a:t>The JDK contains a private Java Virtual Machine (JVM) and a few other resources such as an interpreter/loader (java), a compiler (</a:t>
            </a:r>
            <a:r>
              <a:rPr lang="en-US" dirty="0" err="1"/>
              <a:t>javac</a:t>
            </a:r>
            <a:r>
              <a:rPr lang="en-US" dirty="0"/>
              <a:t>), an archiver (jar), a documentation generator (Javadoc), etc. to complete the development of a Java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11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JDK, JRE and JVM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2D807-D75B-5E06-7D0D-9C7B83EE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2" y="1410354"/>
            <a:ext cx="11075895" cy="40372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JRE</a:t>
            </a:r>
          </a:p>
          <a:p>
            <a:pPr algn="just"/>
            <a:r>
              <a:rPr lang="en-US" sz="2600" dirty="0"/>
              <a:t>JRE is an acronym for </a:t>
            </a:r>
            <a:r>
              <a:rPr lang="en-US" sz="2600" b="1" i="1" dirty="0"/>
              <a:t>Java Runtime Environment</a:t>
            </a:r>
            <a:r>
              <a:rPr lang="en-US" sz="2600" dirty="0"/>
              <a:t>. </a:t>
            </a:r>
          </a:p>
          <a:p>
            <a:pPr algn="just"/>
            <a:r>
              <a:rPr lang="en-US" sz="2600" dirty="0"/>
              <a:t>It is also written as Java RTE. </a:t>
            </a:r>
          </a:p>
          <a:p>
            <a:pPr algn="just"/>
            <a:r>
              <a:rPr lang="en-US" sz="2600" dirty="0"/>
              <a:t>The Java Runtime Environment is a set of software tools that are used for developing Java applications. </a:t>
            </a:r>
          </a:p>
          <a:p>
            <a:pPr algn="just"/>
            <a:r>
              <a:rPr lang="en-US" sz="2600" dirty="0"/>
              <a:t>It is used to provide the runtime environment. It is the implementation of JVM. </a:t>
            </a:r>
          </a:p>
          <a:p>
            <a:pPr algn="just"/>
            <a:r>
              <a:rPr lang="en-US" sz="2600" dirty="0"/>
              <a:t>It physically exists. It contains a set of libraries + other files that JVM uses at runtime.</a:t>
            </a:r>
          </a:p>
          <a:p>
            <a:pPr algn="just"/>
            <a:r>
              <a:rPr lang="en-US" sz="2600" dirty="0"/>
              <a:t>The implementation of JVM is also actively released by other companies besides Sun Micro Systems.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14478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JDK, JRE and JVM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2D807-D75B-5E06-7D0D-9C7B83EE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3" y="1099483"/>
            <a:ext cx="11075895" cy="45034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JVM</a:t>
            </a:r>
          </a:p>
          <a:p>
            <a:pPr algn="just"/>
            <a:r>
              <a:rPr lang="en-US" sz="2600" dirty="0"/>
              <a:t>JVM (Java Virtual Machine) is an abstract machine. It is called a virtual machine because it doesn't physically exist. </a:t>
            </a:r>
          </a:p>
          <a:p>
            <a:pPr algn="just"/>
            <a:r>
              <a:rPr lang="en-US" sz="2600" dirty="0"/>
              <a:t>It is a specification that provides a runtime environment in which Java bytecode can be executed. It can also run those programs which are written in other languages and compiled to Java bytecode.</a:t>
            </a:r>
          </a:p>
          <a:p>
            <a:pPr algn="just"/>
            <a:r>
              <a:rPr lang="en-US" sz="2600" dirty="0"/>
              <a:t>JVMs are available for many hardware and software platforms. JVM, JRE, and JDK are platform dependent because the configuration of each OS is different from each other. </a:t>
            </a:r>
          </a:p>
          <a:p>
            <a:pPr algn="just"/>
            <a:r>
              <a:rPr lang="en-US" sz="2600" dirty="0"/>
              <a:t>The JVM performs the following main tasks:</a:t>
            </a:r>
          </a:p>
          <a:p>
            <a:pPr lvl="1"/>
            <a:r>
              <a:rPr lang="en-US" sz="2600" dirty="0"/>
              <a:t>Loads code</a:t>
            </a:r>
          </a:p>
          <a:p>
            <a:pPr lvl="1"/>
            <a:r>
              <a:rPr lang="en-US" sz="2600" dirty="0"/>
              <a:t>Verifies code</a:t>
            </a:r>
          </a:p>
          <a:p>
            <a:pPr lvl="1"/>
            <a:r>
              <a:rPr lang="en-US" sz="2600" dirty="0"/>
              <a:t>Executes code</a:t>
            </a:r>
          </a:p>
          <a:p>
            <a:pPr lvl="1"/>
            <a:r>
              <a:rPr lang="en-US" sz="2600" dirty="0"/>
              <a:t>Provides a runtime environment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27946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4" y="1965372"/>
            <a:ext cx="10040471" cy="1815633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Java Virtual Machine ( JVM) Architecture </a:t>
            </a:r>
          </a:p>
        </p:txBody>
      </p:sp>
      <p:pic>
        <p:nvPicPr>
          <p:cNvPr id="3" name="Picture 4" descr="F:\HIREMEE\GIET University HD Logo.jpg">
            <a:extLst>
              <a:ext uri="{FF2B5EF4-FFF2-40B4-BE49-F238E27FC236}">
                <a16:creationId xmlns:a16="http://schemas.microsoft.com/office/drawing/2014/main" id="{0448207D-3EED-BA61-071E-48848086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556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JVM Architecture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2D807-D75B-5E06-7D0D-9C7B83EE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56" y="797218"/>
            <a:ext cx="10634210" cy="1137850"/>
          </a:xfrm>
        </p:spPr>
        <p:txBody>
          <a:bodyPr>
            <a:normAutofit/>
          </a:bodyPr>
          <a:lstStyle/>
          <a:p>
            <a:r>
              <a:rPr lang="en-US" sz="2000" dirty="0"/>
              <a:t>JVM (Java Virtual Machine) is an abstract machine. It is a specification that provides a runtime environment in which Java bytecode can be executed.</a:t>
            </a:r>
            <a:endParaRPr lang="en-US" sz="300" dirty="0"/>
          </a:p>
          <a:p>
            <a:r>
              <a:rPr lang="en-US" sz="2000" dirty="0"/>
              <a:t>JVMs are available for many hardware and software platforms (i.e. JVM is platform dependent).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C5CE8-8E41-54F4-33B6-A799E10F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0" y="2124634"/>
            <a:ext cx="8229600" cy="44733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429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JVM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1006764"/>
            <a:ext cx="10913315" cy="55016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>
                <a:solidFill>
                  <a:srgbClr val="FF0000"/>
                </a:solidFill>
              </a:rPr>
              <a:t>1) Classloader: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Classloader is a subsystem of JVM that is used to load class files. Whenever we run the java program, it is loaded first by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classloader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 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200" b="1" dirty="0">
                <a:solidFill>
                  <a:srgbClr val="FF0000"/>
                </a:solidFill>
              </a:rPr>
              <a:t>2) Class Area: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Class(Method) Area stores per-class structures such as the runtime constant pool, field and method data, and the code for methods.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FF0000"/>
                </a:solidFill>
              </a:rPr>
              <a:t>3) Heap: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It is the runtime data area in which objects are allocated.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FF0000"/>
                </a:solidFill>
              </a:rPr>
              <a:t>4) Stack: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Java Stack stores frames. It holds local variables and partial results and plays a part in method invocation and return.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FF0000"/>
                </a:solidFill>
              </a:rPr>
              <a:t>5</a:t>
            </a:r>
            <a:r>
              <a:rPr lang="en-US" sz="2200" b="1">
                <a:solidFill>
                  <a:srgbClr val="FF0000"/>
                </a:solidFill>
              </a:rPr>
              <a:t>) PC </a:t>
            </a:r>
            <a:r>
              <a:rPr lang="en-US" sz="2200" b="1" dirty="0">
                <a:solidFill>
                  <a:srgbClr val="FF0000"/>
                </a:solidFill>
              </a:rPr>
              <a:t>Register:</a:t>
            </a:r>
          </a:p>
          <a:p>
            <a:pPr lvl="1" algn="just"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PC (program counter) register contains the address of the Java virtual machine instruction currently being executed.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spcAft>
                <a:spcPts val="600"/>
              </a:spcAft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35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JVM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797218"/>
            <a:ext cx="10913315" cy="550161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6) Native Method Stack:</a:t>
            </a:r>
          </a:p>
          <a:p>
            <a:pPr lvl="1" algn="just"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It contains all the native methods used in the application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7) Execution Engine:</a:t>
            </a:r>
          </a:p>
          <a:p>
            <a:pPr marL="457200" lvl="1" indent="0" algn="just">
              <a:spcAft>
                <a:spcPts val="600"/>
              </a:spcAft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It contains:</a:t>
            </a:r>
          </a:p>
          <a:p>
            <a:pPr lvl="1" algn="just"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A virtual processor</a:t>
            </a:r>
          </a:p>
          <a:p>
            <a:pPr lvl="1" algn="just"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Interpreter: Read bytecode stream then execute the instructions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lvl="1" algn="just">
              <a:spcAft>
                <a:spcPts val="600"/>
              </a:spcAft>
            </a:pPr>
            <a:r>
              <a:rPr lang="en-US" sz="2200" b="1" i="1" dirty="0">
                <a:latin typeface="Calibri" panose="020F0502020204030204" pitchFamily="34" charset="0"/>
                <a:ea typeface="Calibri" panose="020F0502020204030204" pitchFamily="34" charset="0"/>
              </a:rPr>
              <a:t>Just-In-Time(JIT) compiler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pPr lvl="2" algn="just">
              <a:spcAft>
                <a:spcPts val="600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</a:rPr>
              <a:t>It is used to improve performance. </a:t>
            </a:r>
          </a:p>
          <a:p>
            <a:pPr lvl="2" algn="just">
              <a:spcAft>
                <a:spcPts val="600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</a:rPr>
              <a:t>JIT compiles parts of the byte code that have similar functionality at the same time and hence reduces the amount of time needed for compilation. </a:t>
            </a:r>
          </a:p>
          <a:p>
            <a:pPr lvl="2" algn="just">
              <a:spcAft>
                <a:spcPts val="600"/>
              </a:spcAft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</a:rPr>
              <a:t>Here, the term "compiler" refers to a translator from the instruction set of a Java virtual machine (JVM) to the instruction set of a specific CPU.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8) Java Native Interface:</a:t>
            </a:r>
          </a:p>
          <a:p>
            <a:pPr lvl="1" algn="just"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Java Native Interface (JNI) is a framework that provides an interface to communicate with another application written in another language like C, C++, Assembly etc. Java uses the JNI framework to send output to the Console or interact with OS libraries.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99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Introduction to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1284673"/>
            <a:ext cx="11081657" cy="5277492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There are three types of programming methodology :</a:t>
            </a:r>
          </a:p>
          <a:p>
            <a:pPr lvl="1" algn="just"/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Monolithic Programming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/>
            <a:r>
              <a:rPr lang="en-US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Procedure-oriented</a:t>
            </a:r>
            <a:r>
              <a:rPr lang="en-US" sz="2400" b="1" spc="-105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Programming</a:t>
            </a:r>
            <a:endParaRPr lang="en-IN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/>
            <a:r>
              <a:rPr lang="en-US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Object-oriented</a:t>
            </a:r>
            <a:r>
              <a:rPr lang="en-US" sz="2400" b="1" spc="13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Programming</a:t>
            </a:r>
          </a:p>
          <a:p>
            <a:pPr algn="just"/>
            <a:endParaRPr lang="en-IN" sz="11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Monolithic Programming</a:t>
            </a:r>
            <a:endParaRPr lang="en-IN" sz="2400" b="1" dirty="0">
              <a:solidFill>
                <a:srgbClr val="FF0000"/>
              </a:solidFill>
            </a:endParaRP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It</a:t>
            </a:r>
            <a:r>
              <a:rPr lang="en-US" sz="1800" spc="2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indicates</a:t>
            </a:r>
            <a:r>
              <a:rPr lang="en-US" sz="1800" spc="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</a:t>
            </a:r>
            <a:r>
              <a:rPr lang="en-US" sz="1800" spc="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contains</a:t>
            </a:r>
            <a:r>
              <a:rPr lang="en-US" sz="18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1800" b="1" i="1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</a:t>
            </a:r>
            <a:r>
              <a:rPr lang="en-US" sz="1800" b="1" i="1" spc="2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 program.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spcBef>
                <a:spcPts val="585"/>
              </a:spcBef>
              <a:tabLst>
                <a:tab pos="955675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A program is not divided into parts and hence is the name.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marR="767080" lvl="1" indent="-342900">
              <a:lnSpc>
                <a:spcPct val="88000"/>
              </a:lnSpc>
              <a:spcBef>
                <a:spcPts val="745"/>
              </a:spcBef>
              <a:tabLst>
                <a:tab pos="955675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When the program size increases it leads inconvenience and is difficult to maintain.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marR="766445" lvl="1" indent="-342900">
              <a:lnSpc>
                <a:spcPct val="88000"/>
              </a:lnSpc>
              <a:spcBef>
                <a:spcPts val="810"/>
              </a:spcBef>
              <a:tabLst>
                <a:tab pos="955675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The global data can be accessed and modified from any part of the program and hence posing a serious threat.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spcBef>
                <a:spcPts val="585"/>
              </a:spcBef>
              <a:tabLst>
                <a:tab pos="955675" algn="l"/>
              </a:tabLs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It is suitable to develop simple and small applications.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spcBef>
                <a:spcPts val="515"/>
              </a:spcBef>
              <a:buNone/>
              <a:tabLst>
                <a:tab pos="955675" algn="l"/>
              </a:tabLs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: Basic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IN" sz="2400" dirty="0"/>
          </a:p>
          <a:p>
            <a:pPr lvl="1"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2216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4" y="2513319"/>
            <a:ext cx="10040471" cy="1104220"/>
          </a:xfrm>
        </p:spPr>
        <p:txBody>
          <a:bodyPr>
            <a:normAutofit/>
          </a:bodyPr>
          <a:lstStyle/>
          <a:p>
            <a:r>
              <a:rPr lang="en-IN" sz="7200" b="1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92834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Introduction to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872296"/>
            <a:ext cx="11081657" cy="240430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Procedure Oriented Programming</a:t>
            </a:r>
            <a:endParaRPr lang="en-IN" sz="2400" b="1" dirty="0">
              <a:solidFill>
                <a:srgbClr val="FF0000"/>
              </a:solidFill>
            </a:endParaRP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basically consists of writing a list of instructions organized into groups known as functions.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primary focus is on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rather than data.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Larger programs are divided into smaller programs known as functions.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Most of the functions share global data.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moves openly around the system from function to function.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Examples: COBOL, Fortran, C</a:t>
            </a:r>
          </a:p>
          <a:p>
            <a:pPr algn="just"/>
            <a:endParaRPr lang="en-IN" sz="2400" dirty="0"/>
          </a:p>
          <a:p>
            <a:pPr lvl="1" algn="just"/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CDDBA-977A-A41F-A45A-28DCAC13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1" y="3581401"/>
            <a:ext cx="4193068" cy="2330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AAFA7-FEEB-8B51-FAE5-8FF32082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111" y="3581401"/>
            <a:ext cx="4051227" cy="2330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1176E-9DFF-6F83-CCB1-7D487B2D50DE}"/>
              </a:ext>
            </a:extLst>
          </p:cNvPr>
          <p:cNvSpPr txBox="1"/>
          <p:nvPr/>
        </p:nvSpPr>
        <p:spPr>
          <a:xfrm>
            <a:off x="1134405" y="6216470"/>
            <a:ext cx="46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Structure of Procedure-oriented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D4EB4-1C8A-C145-B92E-B9FC5072AD4A}"/>
              </a:ext>
            </a:extLst>
          </p:cNvPr>
          <p:cNvSpPr txBox="1"/>
          <p:nvPr/>
        </p:nvSpPr>
        <p:spPr>
          <a:xfrm>
            <a:off x="7570325" y="6208715"/>
            <a:ext cx="348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Relationship of Data and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2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Introduction to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3" y="785366"/>
            <a:ext cx="11081657" cy="332046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Object Oriented Programming</a:t>
            </a:r>
            <a:endParaRPr lang="en-IN" sz="2400" b="1" dirty="0">
              <a:solidFill>
                <a:srgbClr val="FF0000"/>
              </a:solidFill>
            </a:endParaRP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OOP allows the decomposition of a problem into a number of entities called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then builds data and functions around these objects.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treats data as a critical element in program development and does not allow it to flow freely around the system.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ties data more closely to the functions that operate on it and protects it from accidental modification from outside functions.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 of an object can be accessed only by the functions associated with that object.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is hidden and cannot be accessed by external functions.</a:t>
            </a:r>
          </a:p>
          <a:p>
            <a:pPr lvl="1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Objects may communicate with each other through functions.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Example: C++, Java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etc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50FD9-14B3-2E1F-941C-DA3C6A582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33" y="4043082"/>
            <a:ext cx="4346358" cy="2563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E50EF2-DAD0-DE3F-BB7F-CDEE0A56FA6E}"/>
              </a:ext>
            </a:extLst>
          </p:cNvPr>
          <p:cNvSpPr txBox="1"/>
          <p:nvPr/>
        </p:nvSpPr>
        <p:spPr>
          <a:xfrm>
            <a:off x="7470759" y="5532973"/>
            <a:ext cx="406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Organization of data and function in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90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4" y="2312894"/>
            <a:ext cx="10040471" cy="1878386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Features of </a:t>
            </a:r>
            <a:br>
              <a:rPr lang="en-IN" sz="7200" b="1" dirty="0"/>
            </a:br>
            <a:r>
              <a:rPr lang="en-IN" sz="7200" b="1" dirty="0"/>
              <a:t>Object Oriented Programming</a:t>
            </a:r>
          </a:p>
        </p:txBody>
      </p:sp>
      <p:pic>
        <p:nvPicPr>
          <p:cNvPr id="3" name="Picture 4" descr="F:\HIREMEE\GIET University HD Logo.jpg">
            <a:extLst>
              <a:ext uri="{FF2B5EF4-FFF2-40B4-BE49-F238E27FC236}">
                <a16:creationId xmlns:a16="http://schemas.microsoft.com/office/drawing/2014/main" id="{0448207D-3EED-BA61-071E-48848086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425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45" y="1368072"/>
            <a:ext cx="11081657" cy="458449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The following are the basic features of Object Oriented Programming:</a:t>
            </a:r>
          </a:p>
          <a:p>
            <a:pPr algn="just"/>
            <a:endParaRPr lang="en-IN" sz="2000" b="1" dirty="0">
              <a:solidFill>
                <a:srgbClr val="FF0000"/>
              </a:solidFill>
            </a:endParaRPr>
          </a:p>
          <a:p>
            <a:pPr lvl="1" algn="just"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Abstraction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Encapsulation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Inheritance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Polymorphism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AB352D-28ED-8E06-92CC-FC6E27047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91" y="1987121"/>
            <a:ext cx="5495364" cy="43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3" y="1197743"/>
            <a:ext cx="7057931" cy="50416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Object:</a:t>
            </a:r>
          </a:p>
          <a:p>
            <a:pPr algn="just"/>
            <a:endParaRPr lang="en-IN" sz="2000" b="1" dirty="0">
              <a:solidFill>
                <a:srgbClr val="FF0000"/>
              </a:solidFill>
            </a:endParaRPr>
          </a:p>
          <a:p>
            <a:pPr lvl="1" algn="just"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Any entity that has a </a:t>
            </a:r>
            <a:r>
              <a:rPr lang="en-US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behavior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known as an object.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Example: A dog is an object because it has states like color, name, breed, etc. as well as behaviors like wagging the tail, barking, eating, etc.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Object can be defined as an instance of a class. An object contains an address and takes up some space in memory. 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339E20-2C78-EBFA-ACA0-A0CC065D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226" y="1639208"/>
            <a:ext cx="3506533" cy="35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1" y="117314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Features of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3" y="1197743"/>
            <a:ext cx="10913315" cy="50416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Class: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Collection of objects is called class. It is a logical entity.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A class can also be defined as a blueprint from which you can create an individual object. Class doesn't Abstraction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Abstraction:</a:t>
            </a:r>
          </a:p>
          <a:p>
            <a:pPr lvl="1" algn="just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Hiding internal details and showing functionality is known as abstraction. For example phone call, we don't know the internal processing.</a:t>
            </a:r>
          </a:p>
          <a:p>
            <a:pPr lvl="1" algn="just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In Java, we use </a:t>
            </a:r>
            <a:r>
              <a:rPr lang="en-US" sz="2100" b="1" i="1" dirty="0">
                <a:latin typeface="Calibri" panose="020F0502020204030204" pitchFamily="34" charset="0"/>
                <a:ea typeface="Calibri" panose="020F0502020204030204" pitchFamily="34" charset="0"/>
              </a:rPr>
              <a:t>abstract classes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2100" b="1" i="1" dirty="0">
                <a:latin typeface="Calibri" panose="020F0502020204030204" pitchFamily="34" charset="0"/>
                <a:ea typeface="Calibri" panose="020F0502020204030204" pitchFamily="34" charset="0"/>
              </a:rPr>
              <a:t>interfaces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 to achieve abstraction.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Encapsulation: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Binding (or wrapping) code and data together into a single unit are known as encapsulation. For example, a capsule, it is wrapped with different medicines.</a:t>
            </a:r>
          </a:p>
          <a:p>
            <a:pPr lvl="1" algn="just">
              <a:spcAft>
                <a:spcPts val="600"/>
              </a:spcAft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A Java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</a:rPr>
              <a:t>class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</a:rPr>
              <a:t> is an example of encapsulation. </a:t>
            </a:r>
          </a:p>
        </p:txBody>
      </p:sp>
      <p:pic>
        <p:nvPicPr>
          <p:cNvPr id="4" name="Picture 4" descr="F:\HIREMEE\GIET University HD Logo.jpg">
            <a:extLst>
              <a:ext uri="{FF2B5EF4-FFF2-40B4-BE49-F238E27FC236}">
                <a16:creationId xmlns:a16="http://schemas.microsoft.com/office/drawing/2014/main" id="{3FDF0957-0DA4-A1E2-3163-58CE878B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8CAEE-11CD-DE43-898A-AABECFCF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619" y="4968408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2263</Words>
  <Application>Microsoft Office PowerPoint</Application>
  <PresentationFormat>Widescreen</PresentationFormat>
  <Paragraphs>229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erdana</vt:lpstr>
      <vt:lpstr>Office Theme</vt:lpstr>
      <vt:lpstr>Topics to be Covered</vt:lpstr>
      <vt:lpstr>Introduction to  Object Oriented Programming</vt:lpstr>
      <vt:lpstr>Introduction to Object Oriented Programming</vt:lpstr>
      <vt:lpstr>Introduction to Object Oriented Programming</vt:lpstr>
      <vt:lpstr>Introduction to Object Oriented Programming</vt:lpstr>
      <vt:lpstr>Features of  Object Oriented Programming</vt:lpstr>
      <vt:lpstr>Features of Object Oriented Programming</vt:lpstr>
      <vt:lpstr>Features of Object Oriented Programming</vt:lpstr>
      <vt:lpstr>Features of Object Oriented Programming</vt:lpstr>
      <vt:lpstr>Features of Object Oriented Programming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Difference between  C++ and Java</vt:lpstr>
      <vt:lpstr>Difference between C++ and Java</vt:lpstr>
      <vt:lpstr>JDK, JRE and JVM</vt:lpstr>
      <vt:lpstr>JDK, JRE and JVM</vt:lpstr>
      <vt:lpstr>JDK, JRE and JVM</vt:lpstr>
      <vt:lpstr>JDK, JRE and JVM</vt:lpstr>
      <vt:lpstr>JDK, JRE and JVM</vt:lpstr>
      <vt:lpstr>Java Virtual Machine ( JVM) Architecture </vt:lpstr>
      <vt:lpstr>JVM Architecture</vt:lpstr>
      <vt:lpstr>JVM Architecture</vt:lpstr>
      <vt:lpstr>JVM 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Anil Kumar</dc:creator>
  <cp:lastModifiedBy>Anil Kumar</cp:lastModifiedBy>
  <cp:revision>54</cp:revision>
  <dcterms:created xsi:type="dcterms:W3CDTF">2022-08-21T11:09:16Z</dcterms:created>
  <dcterms:modified xsi:type="dcterms:W3CDTF">2023-07-17T05:51:18Z</dcterms:modified>
</cp:coreProperties>
</file>