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e5c30b8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e5c30b8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f3954c2d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f3954c2d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fe5c30b8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fe5c30b8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fe5c30b84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fe5c30b84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e5c30b84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e5c30b84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3dfb2f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3dfb2f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fe5c30b84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e5c30b84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fe5c30b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e5c30b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e5c30b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e5c30b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f3954c2d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3954c2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3954c2d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3954c2d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e5c30b8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e5c30b8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fe5c30b84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fe5c30b8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fe5c30b8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e5c30b8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e5c30b8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e5c30b8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fe5c30b84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fe5c30b84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fe5c30b84_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fe5c30b84_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fe5c30b84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fe5c30b84_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e5c30b84_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e5c30b84_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fe5c30b84_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fe5c30b84_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fe5c30b84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fe5c30b84_9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fe5c30b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fe5c30b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fe5c30b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fe5c30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f3954c2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3954c2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3954c2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3954c2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3954c2d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3954c2d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f3954c2d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f3954c2d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follow the collar table for this part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3954c2d6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3954c2d6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f3954c2d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3954c2d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9373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Risk Management in Commodities Companies</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A new predictive stock price model incorporating features from webscraping SEC Filings</a:t>
            </a:r>
            <a:endParaRPr sz="3600"/>
          </a:p>
        </p:txBody>
      </p:sp>
      <p:sp>
        <p:nvSpPr>
          <p:cNvPr id="55" name="Google Shape;55;p13"/>
          <p:cNvSpPr txBox="1"/>
          <p:nvPr>
            <p:ph idx="1" type="subTitle"/>
          </p:nvPr>
        </p:nvSpPr>
        <p:spPr>
          <a:xfrm>
            <a:off x="311700" y="4153350"/>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1200">
                <a:solidFill>
                  <a:schemeClr val="dk1"/>
                </a:solidFill>
                <a:latin typeface="Times New Roman"/>
                <a:ea typeface="Times New Roman"/>
                <a:cs typeface="Times New Roman"/>
                <a:sym typeface="Times New Roman"/>
              </a:rPr>
              <a:t>NYC Data Science Capstone Project</a:t>
            </a:r>
            <a:endParaRPr b="1"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new database using various data sources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Scrape the hedge position data from Oil/Gas companies’ SEC filings (brand new!)</a:t>
            </a:r>
            <a:endParaRPr/>
          </a:p>
          <a:p>
            <a:pPr indent="-342900" lvl="0" marL="457200" rtl="0" algn="l">
              <a:spcBef>
                <a:spcPts val="0"/>
              </a:spcBef>
              <a:spcAft>
                <a:spcPts val="0"/>
              </a:spcAft>
              <a:buSzPts val="1800"/>
              <a:buChar char="●"/>
            </a:pPr>
            <a:r>
              <a:rPr lang="en"/>
              <a:t>Production data for  Oil/Gas companies (Bloomberg)</a:t>
            </a:r>
            <a:endParaRPr/>
          </a:p>
          <a:p>
            <a:pPr indent="-342900" lvl="0" marL="457200" rtl="0" algn="l">
              <a:spcBef>
                <a:spcPts val="0"/>
              </a:spcBef>
              <a:spcAft>
                <a:spcPts val="0"/>
              </a:spcAft>
              <a:buSzPts val="1800"/>
              <a:buChar char="●"/>
            </a:pPr>
            <a:r>
              <a:rPr lang="en"/>
              <a:t>Collect oil and NG futures prices (EIA)</a:t>
            </a:r>
            <a:endParaRPr/>
          </a:p>
          <a:p>
            <a:pPr indent="-342900" lvl="0" marL="457200" rtl="0" algn="l">
              <a:spcBef>
                <a:spcPts val="0"/>
              </a:spcBef>
              <a:spcAft>
                <a:spcPts val="0"/>
              </a:spcAft>
              <a:buSzPts val="1800"/>
              <a:buChar char="●"/>
            </a:pPr>
            <a:r>
              <a:rPr lang="en"/>
              <a:t>Assemble data on key macroeconomics indicators (Federal reserve)</a:t>
            </a:r>
            <a:endParaRPr/>
          </a:p>
          <a:p>
            <a:pPr indent="-342900" lvl="0" marL="457200" rtl="0" algn="l">
              <a:spcBef>
                <a:spcPts val="0"/>
              </a:spcBef>
              <a:spcAft>
                <a:spcPts val="0"/>
              </a:spcAft>
              <a:buSzPts val="1800"/>
              <a:buChar char="●"/>
            </a:pPr>
            <a:r>
              <a:rPr lang="en"/>
              <a:t>Construct the key financial accounting variables for all oil/gas companies (companies financial statements)</a:t>
            </a:r>
            <a:endParaRPr/>
          </a:p>
          <a:p>
            <a:pPr indent="-342900" lvl="0" marL="457200" rtl="0" algn="l">
              <a:spcBef>
                <a:spcPts val="0"/>
              </a:spcBef>
              <a:spcAft>
                <a:spcPts val="0"/>
              </a:spcAft>
              <a:buSzPts val="1800"/>
              <a:buChar char="●"/>
            </a:pPr>
            <a:r>
              <a:rPr lang="en"/>
              <a:t>Extract credit rating for all oil/gas companies (Moody’s)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the new feature: Hedge Ratio</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oil and natural gas production volume data from Bloomberg</a:t>
            </a:r>
            <a:endParaRPr/>
          </a:p>
          <a:p>
            <a:pPr indent="-342900" lvl="0" marL="457200" rtl="0" algn="l">
              <a:spcBef>
                <a:spcPts val="0"/>
              </a:spcBef>
              <a:spcAft>
                <a:spcPts val="0"/>
              </a:spcAft>
              <a:buSzPts val="1800"/>
              <a:buChar char="●"/>
            </a:pPr>
            <a:r>
              <a:rPr lang="en"/>
              <a:t>Compute the annual ratio between the hedged volume and production volume for each product</a:t>
            </a:r>
            <a:endParaRPr/>
          </a:p>
          <a:p>
            <a:pPr indent="-342900" lvl="0" marL="457200" rtl="0" algn="l">
              <a:spcBef>
                <a:spcPts val="0"/>
              </a:spcBef>
              <a:spcAft>
                <a:spcPts val="0"/>
              </a:spcAft>
              <a:buSzPts val="1800"/>
              <a:buChar char="●"/>
            </a:pPr>
            <a:r>
              <a:rPr lang="en"/>
              <a:t>Challenge: Different production period, date format, units...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446975" y="273888"/>
            <a:ext cx="3008325" cy="2915150"/>
          </a:xfrm>
          <a:prstGeom prst="rect">
            <a:avLst/>
          </a:prstGeom>
          <a:noFill/>
          <a:ln>
            <a:noFill/>
          </a:ln>
        </p:spPr>
      </p:pic>
      <p:pic>
        <p:nvPicPr>
          <p:cNvPr id="138" name="Google Shape;138;p24"/>
          <p:cNvPicPr preferRelativeResize="0"/>
          <p:nvPr/>
        </p:nvPicPr>
        <p:blipFill>
          <a:blip r:embed="rId4">
            <a:alphaModFix/>
          </a:blip>
          <a:stretch>
            <a:fillRect/>
          </a:stretch>
        </p:blipFill>
        <p:spPr>
          <a:xfrm>
            <a:off x="4382275" y="273902"/>
            <a:ext cx="3008325" cy="2942935"/>
          </a:xfrm>
          <a:prstGeom prst="rect">
            <a:avLst/>
          </a:prstGeom>
          <a:noFill/>
          <a:ln>
            <a:noFill/>
          </a:ln>
        </p:spPr>
      </p:pic>
      <p:sp>
        <p:nvSpPr>
          <p:cNvPr id="139" name="Google Shape;139;p24"/>
          <p:cNvSpPr txBox="1"/>
          <p:nvPr/>
        </p:nvSpPr>
        <p:spPr>
          <a:xfrm>
            <a:off x="446975" y="3579625"/>
            <a:ext cx="6943500" cy="116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CCCCC"/>
              </a:buClr>
              <a:buSzPts val="1800"/>
              <a:buChar char="●"/>
            </a:pPr>
            <a:r>
              <a:rPr lang="en" sz="1800">
                <a:solidFill>
                  <a:schemeClr val="lt2"/>
                </a:solidFill>
              </a:rPr>
              <a:t>There is no difference in mean natural gas hedge ratio and mean oil hedge ratio (p = 0.4228).</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446000" y="342650"/>
            <a:ext cx="3428450" cy="3048775"/>
          </a:xfrm>
          <a:prstGeom prst="rect">
            <a:avLst/>
          </a:prstGeom>
          <a:noFill/>
          <a:ln>
            <a:noFill/>
          </a:ln>
        </p:spPr>
      </p:pic>
      <p:pic>
        <p:nvPicPr>
          <p:cNvPr id="145" name="Google Shape;145;p25"/>
          <p:cNvPicPr preferRelativeResize="0"/>
          <p:nvPr/>
        </p:nvPicPr>
        <p:blipFill>
          <a:blip r:embed="rId4">
            <a:alphaModFix/>
          </a:blip>
          <a:stretch>
            <a:fillRect/>
          </a:stretch>
        </p:blipFill>
        <p:spPr>
          <a:xfrm>
            <a:off x="5309482" y="342650"/>
            <a:ext cx="3412119" cy="3048775"/>
          </a:xfrm>
          <a:prstGeom prst="rect">
            <a:avLst/>
          </a:prstGeom>
          <a:noFill/>
          <a:ln>
            <a:noFill/>
          </a:ln>
        </p:spPr>
      </p:pic>
      <p:sp>
        <p:nvSpPr>
          <p:cNvPr id="146" name="Google Shape;146;p25"/>
          <p:cNvSpPr txBox="1"/>
          <p:nvPr/>
        </p:nvSpPr>
        <p:spPr>
          <a:xfrm>
            <a:off x="138825" y="3552950"/>
            <a:ext cx="4042800" cy="116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CCCCCC"/>
              </a:buClr>
              <a:buSzPts val="1400"/>
              <a:buChar char="●"/>
            </a:pPr>
            <a:r>
              <a:rPr lang="en">
                <a:solidFill>
                  <a:schemeClr val="lt2"/>
                </a:solidFill>
              </a:rPr>
              <a:t>There is no statistically significant linear relationship between hedge ratio and natural gas production (p = 0.1127).</a:t>
            </a:r>
            <a:endParaRPr/>
          </a:p>
        </p:txBody>
      </p:sp>
      <p:sp>
        <p:nvSpPr>
          <p:cNvPr id="147" name="Google Shape;147;p25"/>
          <p:cNvSpPr txBox="1"/>
          <p:nvPr/>
        </p:nvSpPr>
        <p:spPr>
          <a:xfrm>
            <a:off x="4772150" y="3552950"/>
            <a:ext cx="4042800" cy="1160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CCCCCC"/>
              </a:buClr>
              <a:buSzPts val="1400"/>
              <a:buChar char="●"/>
            </a:pPr>
            <a:r>
              <a:rPr lang="en">
                <a:solidFill>
                  <a:schemeClr val="lt2"/>
                </a:solidFill>
              </a:rPr>
              <a:t>Hedge ratio for oil decreases by 0.0833 (95%CI: [0.0113, 0.155]) for every </a:t>
            </a:r>
            <a:br>
              <a:rPr lang="en">
                <a:solidFill>
                  <a:schemeClr val="lt2"/>
                </a:solidFill>
              </a:rPr>
            </a:br>
            <a:r>
              <a:rPr lang="en">
                <a:solidFill>
                  <a:schemeClr val="lt2"/>
                </a:solidFill>
              </a:rPr>
              <a:t>20M barrels increment in oil production </a:t>
            </a:r>
            <a:br>
              <a:rPr lang="en">
                <a:solidFill>
                  <a:schemeClr val="lt2"/>
                </a:solidFill>
              </a:rPr>
            </a:br>
            <a:r>
              <a:rPr lang="en">
                <a:solidFill>
                  <a:schemeClr val="lt2"/>
                </a:solidFill>
              </a:rPr>
              <a:t>(p = 0.0291).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587325" y="994793"/>
            <a:ext cx="3325675" cy="3319632"/>
          </a:xfrm>
          <a:prstGeom prst="rect">
            <a:avLst/>
          </a:prstGeom>
          <a:noFill/>
          <a:ln>
            <a:noFill/>
          </a:ln>
        </p:spPr>
      </p:pic>
      <p:pic>
        <p:nvPicPr>
          <p:cNvPr id="153" name="Google Shape;153;p26"/>
          <p:cNvPicPr preferRelativeResize="0"/>
          <p:nvPr/>
        </p:nvPicPr>
        <p:blipFill>
          <a:blip r:embed="rId4">
            <a:alphaModFix/>
          </a:blip>
          <a:stretch>
            <a:fillRect/>
          </a:stretch>
        </p:blipFill>
        <p:spPr>
          <a:xfrm>
            <a:off x="4921249" y="994800"/>
            <a:ext cx="3575938" cy="331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486975" y="810852"/>
            <a:ext cx="3541279" cy="3521799"/>
          </a:xfrm>
          <a:prstGeom prst="rect">
            <a:avLst/>
          </a:prstGeom>
          <a:noFill/>
          <a:ln>
            <a:noFill/>
          </a:ln>
        </p:spPr>
      </p:pic>
      <p:pic>
        <p:nvPicPr>
          <p:cNvPr id="159" name="Google Shape;159;p27"/>
          <p:cNvPicPr preferRelativeResize="0"/>
          <p:nvPr/>
        </p:nvPicPr>
        <p:blipFill>
          <a:blip r:embed="rId4">
            <a:alphaModFix/>
          </a:blip>
          <a:stretch>
            <a:fillRect/>
          </a:stretch>
        </p:blipFill>
        <p:spPr>
          <a:xfrm>
            <a:off x="4805475" y="807775"/>
            <a:ext cx="3541276" cy="3527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651850" y="904675"/>
            <a:ext cx="3447000" cy="3111550"/>
          </a:xfrm>
          <a:prstGeom prst="rect">
            <a:avLst/>
          </a:prstGeom>
          <a:noFill/>
          <a:ln>
            <a:noFill/>
          </a:ln>
        </p:spPr>
      </p:pic>
      <p:sp>
        <p:nvSpPr>
          <p:cNvPr id="165" name="Google Shape;165;p28"/>
          <p:cNvSpPr txBox="1"/>
          <p:nvPr/>
        </p:nvSpPr>
        <p:spPr>
          <a:xfrm>
            <a:off x="4523100" y="904675"/>
            <a:ext cx="4336200" cy="31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CCCCC"/>
              </a:buClr>
              <a:buSzPts val="1800"/>
              <a:buChar char="●"/>
            </a:pPr>
            <a:r>
              <a:rPr lang="en" sz="1800">
                <a:solidFill>
                  <a:schemeClr val="lt2"/>
                </a:solidFill>
              </a:rPr>
              <a:t>Natural Gas: Million Cubic Feet</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Oil: Thousand Barrels</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Use MBOED, which stands for</a:t>
            </a:r>
            <a:br>
              <a:rPr lang="en" sz="1800">
                <a:solidFill>
                  <a:schemeClr val="lt2"/>
                </a:solidFill>
              </a:rPr>
            </a:br>
            <a:r>
              <a:rPr lang="en" sz="1800">
                <a:solidFill>
                  <a:schemeClr val="lt2"/>
                </a:solidFill>
              </a:rPr>
              <a:t>Thousand Barrels Oil Equivalent</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Potential additional feature</a:t>
            </a:r>
            <a:endParaRPr sz="1800">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79525" y="24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and </a:t>
            </a:r>
            <a:r>
              <a:rPr lang="en"/>
              <a:t>Conquer</a:t>
            </a:r>
            <a:r>
              <a:rPr lang="en"/>
              <a:t> </a:t>
            </a:r>
            <a:endParaRPr/>
          </a:p>
        </p:txBody>
      </p:sp>
      <p:sp>
        <p:nvSpPr>
          <p:cNvPr id="171" name="Google Shape;171;p29"/>
          <p:cNvSpPr txBox="1"/>
          <p:nvPr>
            <p:ph idx="1" type="body"/>
          </p:nvPr>
        </p:nvSpPr>
        <p:spPr>
          <a:xfrm>
            <a:off x="311700" y="1152475"/>
            <a:ext cx="85206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divide up the companies in our dataset via </a:t>
            </a:r>
            <a:r>
              <a:rPr b="1" lang="en"/>
              <a:t>grouping by hedge ratio</a:t>
            </a:r>
            <a:r>
              <a:rPr lang="en"/>
              <a:t> and then further </a:t>
            </a:r>
            <a:r>
              <a:rPr b="1" lang="en"/>
              <a:t>grouping by type of commodity company.</a:t>
            </a:r>
            <a:endParaRPr/>
          </a:p>
          <a:p>
            <a:pPr indent="0" lvl="0" marL="0" rtl="0" algn="l">
              <a:spcBef>
                <a:spcPts val="1600"/>
              </a:spcBef>
              <a:spcAft>
                <a:spcPts val="1600"/>
              </a:spcAft>
              <a:buNone/>
            </a:pPr>
            <a:r>
              <a:t/>
            </a:r>
            <a:endParaRPr/>
          </a:p>
        </p:txBody>
      </p:sp>
      <p:sp>
        <p:nvSpPr>
          <p:cNvPr id="172" name="Google Shape;172;p29"/>
          <p:cNvSpPr txBox="1"/>
          <p:nvPr/>
        </p:nvSpPr>
        <p:spPr>
          <a:xfrm>
            <a:off x="179525" y="2167950"/>
            <a:ext cx="4567500" cy="16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Three Hedging Classifications:</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Hedger (Hedge Ratio &gt; 0.5)</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Semi-Hedger (Hedge Ratio between 0.1 and 0.5)</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Non-Hedger (Hedge Ratio below 0.1)</a:t>
            </a:r>
            <a:endParaRPr sz="1800">
              <a:solidFill>
                <a:srgbClr val="CCCCCC"/>
              </a:solidFill>
            </a:endParaRPr>
          </a:p>
        </p:txBody>
      </p:sp>
      <p:sp>
        <p:nvSpPr>
          <p:cNvPr id="173" name="Google Shape;173;p29"/>
          <p:cNvSpPr txBox="1"/>
          <p:nvPr/>
        </p:nvSpPr>
        <p:spPr>
          <a:xfrm>
            <a:off x="4477975" y="2167950"/>
            <a:ext cx="4567500" cy="15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Two Company Classifications:</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Integrated (Company harvests and refines the commodity)</a:t>
            </a:r>
            <a:endParaRPr sz="1800">
              <a:solidFill>
                <a:srgbClr val="CCCCCC"/>
              </a:solidFill>
            </a:endParaRPr>
          </a:p>
          <a:p>
            <a:pPr indent="-342900" lvl="0" marL="457200" rtl="0" algn="l">
              <a:spcBef>
                <a:spcPts val="0"/>
              </a:spcBef>
              <a:spcAft>
                <a:spcPts val="0"/>
              </a:spcAft>
              <a:buClr>
                <a:srgbClr val="CCCCCC"/>
              </a:buClr>
              <a:buSzPts val="1800"/>
              <a:buChar char="●"/>
            </a:pPr>
            <a:r>
              <a:rPr lang="en" sz="1800">
                <a:solidFill>
                  <a:srgbClr val="CCCCCC"/>
                </a:solidFill>
              </a:rPr>
              <a:t>Independent (Company only harvests the commodity)</a:t>
            </a:r>
            <a:endParaRPr sz="1800">
              <a:solidFill>
                <a:srgbClr val="CCCCCC"/>
              </a:solidFill>
            </a:endParaRPr>
          </a:p>
        </p:txBody>
      </p:sp>
      <p:sp>
        <p:nvSpPr>
          <p:cNvPr id="174" name="Google Shape;174;p29"/>
          <p:cNvSpPr txBox="1"/>
          <p:nvPr/>
        </p:nvSpPr>
        <p:spPr>
          <a:xfrm>
            <a:off x="865275" y="4056850"/>
            <a:ext cx="75108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B7B7B7"/>
                </a:solidFill>
              </a:rPr>
              <a:t>This leaves us with </a:t>
            </a:r>
            <a:r>
              <a:rPr b="1" i="1" lang="en" sz="1800">
                <a:solidFill>
                  <a:srgbClr val="B7B7B7"/>
                </a:solidFill>
              </a:rPr>
              <a:t>six </a:t>
            </a:r>
            <a:r>
              <a:rPr lang="en" sz="1800">
                <a:solidFill>
                  <a:srgbClr val="B7B7B7"/>
                </a:solidFill>
              </a:rPr>
              <a:t>distinct groups in which to observe the effect of the hedging ratio on our target variable, </a:t>
            </a:r>
            <a:r>
              <a:rPr b="1" i="1" lang="en" sz="1800">
                <a:solidFill>
                  <a:srgbClr val="B7B7B7"/>
                </a:solidFill>
              </a:rPr>
              <a:t>stock price return.</a:t>
            </a:r>
            <a:endParaRPr sz="1800">
              <a:solidFill>
                <a:srgbClr val="B7B7B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804150" y="752075"/>
            <a:ext cx="7535700" cy="24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Below is the Financial Data(monthly frequency) used in addition to U.S SEC data:</a:t>
            </a:r>
            <a:endParaRPr/>
          </a:p>
          <a:p>
            <a:pPr indent="-342900" lvl="0" marL="457200" rtl="0" algn="l">
              <a:spcBef>
                <a:spcPts val="1600"/>
              </a:spcBef>
              <a:spcAft>
                <a:spcPts val="0"/>
              </a:spcAft>
              <a:buSzPts val="1800"/>
              <a:buAutoNum type="arabicPeriod"/>
            </a:pPr>
            <a:r>
              <a:rPr lang="en"/>
              <a:t>Macroeconomic</a:t>
            </a:r>
            <a:r>
              <a:rPr lang="en"/>
              <a:t> Data from FRED ST.Louis/OECD</a:t>
            </a:r>
            <a:endParaRPr/>
          </a:p>
          <a:p>
            <a:pPr indent="-342900" lvl="0" marL="457200" rtl="0" algn="l">
              <a:spcBef>
                <a:spcPts val="0"/>
              </a:spcBef>
              <a:spcAft>
                <a:spcPts val="0"/>
              </a:spcAft>
              <a:buSzPts val="1800"/>
              <a:buAutoNum type="arabicPeriod"/>
            </a:pPr>
            <a:r>
              <a:rPr lang="en"/>
              <a:t>Crude Oil and Natural Gas Futures Contract Prices from U.S EIA</a:t>
            </a:r>
            <a:endParaRPr/>
          </a:p>
          <a:p>
            <a:pPr indent="-342900" lvl="0" marL="457200" rtl="0" algn="l">
              <a:spcBef>
                <a:spcPts val="0"/>
              </a:spcBef>
              <a:spcAft>
                <a:spcPts val="0"/>
              </a:spcAft>
              <a:buSzPts val="1800"/>
              <a:buAutoNum type="arabicPeriod"/>
            </a:pPr>
            <a:r>
              <a:rPr lang="en"/>
              <a:t>Stock level financial accounting data</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215575" y="2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85" name="Google Shape;185;p3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Build a quantitative model to investigate to which the extent stock price returns of oil/gas companies can be explained by the commodity prices and the hedge-to-production ratio. Nested cross validation of the model is expected</a:t>
            </a:r>
            <a:r>
              <a:rPr lang="en"/>
              <a:t>	</a:t>
            </a:r>
            <a:endParaRPr/>
          </a:p>
          <a:p>
            <a:pPr indent="-317500" lvl="1" marL="914400" rtl="0" algn="l">
              <a:spcBef>
                <a:spcPts val="0"/>
              </a:spcBef>
              <a:spcAft>
                <a:spcPts val="0"/>
              </a:spcAft>
              <a:buSzPts val="1400"/>
              <a:buAutoNum type="alphaLcPeriod"/>
            </a:pPr>
            <a:r>
              <a:rPr lang="en"/>
              <a:t>R2 or RMSE using only macro variables + futures prices + stock-level financial accounting data, across group analysis (non-hedgers/semi-hedgers/hedgers)</a:t>
            </a:r>
            <a:endParaRPr/>
          </a:p>
          <a:p>
            <a:pPr indent="-317500" lvl="2" marL="1371600" rtl="0" algn="l">
              <a:spcBef>
                <a:spcPts val="0"/>
              </a:spcBef>
              <a:spcAft>
                <a:spcPts val="0"/>
              </a:spcAft>
              <a:buSzPts val="1400"/>
              <a:buAutoNum type="romanLcPeriod"/>
            </a:pPr>
            <a:r>
              <a:rPr lang="en"/>
              <a:t>Feature selection (explanatory model)</a:t>
            </a:r>
            <a:endParaRPr/>
          </a:p>
          <a:p>
            <a:pPr indent="-342900" lvl="0" marL="457200" rtl="0" algn="l">
              <a:spcBef>
                <a:spcPts val="0"/>
              </a:spcBef>
              <a:spcAft>
                <a:spcPts val="0"/>
              </a:spcAft>
              <a:buSzPts val="1800"/>
              <a:buAutoNum type="arabicPeriod"/>
            </a:pPr>
            <a:r>
              <a:rPr lang="en"/>
              <a:t>Construct a model which performs in-sample prediction for the stock price return and examine its performance.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38600" y="20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Risk are these companies trying to manage?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question we pose is to figure out how a commodities company’s strategy to </a:t>
            </a:r>
            <a:r>
              <a:rPr b="1" i="1" lang="en"/>
              <a:t>hedge </a:t>
            </a:r>
            <a:r>
              <a:rPr lang="en"/>
              <a:t>risk affects their stock prices.</a:t>
            </a:r>
            <a:endParaRPr/>
          </a:p>
          <a:p>
            <a:pPr indent="-342900" lvl="0" marL="457200" rtl="0" algn="l">
              <a:spcBef>
                <a:spcPts val="1600"/>
              </a:spcBef>
              <a:spcAft>
                <a:spcPts val="0"/>
              </a:spcAft>
              <a:buSzPts val="1800"/>
              <a:buChar char="●"/>
            </a:pPr>
            <a:r>
              <a:rPr lang="en"/>
              <a:t>The volatility of the </a:t>
            </a:r>
            <a:r>
              <a:rPr lang="en"/>
              <a:t>commodities</a:t>
            </a:r>
            <a:r>
              <a:rPr lang="en"/>
              <a:t> market makes this a serious question for both investors and academics studying Finance.</a:t>
            </a:r>
            <a:endParaRPr/>
          </a:p>
          <a:p>
            <a:pPr indent="0" lvl="0" marL="0" rtl="0" algn="l">
              <a:spcBef>
                <a:spcPts val="1600"/>
              </a:spcBef>
              <a:spcAft>
                <a:spcPts val="0"/>
              </a:spcAft>
              <a:buNone/>
            </a:pPr>
            <a:r>
              <a:rPr b="1" lang="en"/>
              <a:t>Our task is to use state-of-art Data Science techniques to </a:t>
            </a:r>
            <a:endParaRPr b="1"/>
          </a:p>
          <a:p>
            <a:pPr indent="-342900" lvl="0" marL="457200" rtl="0" algn="l">
              <a:spcBef>
                <a:spcPts val="1600"/>
              </a:spcBef>
              <a:spcAft>
                <a:spcPts val="0"/>
              </a:spcAft>
              <a:buSzPts val="1800"/>
              <a:buAutoNum type="arabicPeriod"/>
            </a:pPr>
            <a:r>
              <a:rPr b="1" lang="en"/>
              <a:t>Collect Hedging positions of Oil/Gas Companies from the SEC’s website</a:t>
            </a:r>
            <a:endParaRPr b="1"/>
          </a:p>
          <a:p>
            <a:pPr indent="-342900" lvl="0" marL="457200" rtl="0" algn="l">
              <a:spcBef>
                <a:spcPts val="0"/>
              </a:spcBef>
              <a:spcAft>
                <a:spcPts val="0"/>
              </a:spcAft>
              <a:buSzPts val="1800"/>
              <a:buAutoNum type="arabicPeriod"/>
            </a:pPr>
            <a:r>
              <a:rPr b="1" lang="en"/>
              <a:t>Engineer a new feature indicating their Hedging Position</a:t>
            </a:r>
            <a:endParaRPr b="1"/>
          </a:p>
          <a:p>
            <a:pPr indent="-342900" lvl="0" marL="457200" rtl="0" algn="l">
              <a:spcBef>
                <a:spcPts val="0"/>
              </a:spcBef>
              <a:spcAft>
                <a:spcPts val="0"/>
              </a:spcAft>
              <a:buSzPts val="1800"/>
              <a:buAutoNum type="arabicPeriod"/>
            </a:pPr>
            <a:r>
              <a:rPr b="1" lang="en"/>
              <a:t>Build a quantitative model of the oil/gas companies’ stock prices with the new feature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15575" y="2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191" name="Google Shape;191;p3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 Using the Lasso regularized regression model, we identified the influencers &amp; non-influencers of the target variable </a:t>
            </a:r>
            <a:r>
              <a:rPr b="1" i="1" lang="en">
                <a:solidFill>
                  <a:srgbClr val="B7B7B7"/>
                </a:solidFill>
              </a:rPr>
              <a:t>stock price return</a:t>
            </a:r>
            <a:r>
              <a:rPr lang="en"/>
              <a:t>.</a:t>
            </a:r>
            <a:endParaRPr/>
          </a:p>
          <a:p>
            <a:pPr indent="0" lvl="0" marL="0" rtl="0" algn="l">
              <a:spcBef>
                <a:spcPts val="1600"/>
              </a:spcBef>
              <a:spcAft>
                <a:spcPts val="0"/>
              </a:spcAft>
              <a:buNone/>
            </a:pPr>
            <a:r>
              <a:rPr lang="en"/>
              <a:t>Influencers: 									Non-influencers:</a:t>
            </a:r>
            <a:endParaRPr/>
          </a:p>
          <a:p>
            <a:pPr indent="-342900" lvl="0" marL="457200" rtl="0" algn="l">
              <a:lnSpc>
                <a:spcPct val="100000"/>
              </a:lnSpc>
              <a:spcBef>
                <a:spcPts val="1600"/>
              </a:spcBef>
              <a:spcAft>
                <a:spcPts val="0"/>
              </a:spcAft>
              <a:buSzPts val="1800"/>
              <a:buChar char="-"/>
            </a:pPr>
            <a:r>
              <a:rPr lang="en"/>
              <a:t>Stock Price								-  Rest of the Future contracts</a:t>
            </a:r>
            <a:endParaRPr/>
          </a:p>
          <a:p>
            <a:pPr indent="-342900" lvl="0" marL="457200" rtl="0" algn="l">
              <a:lnSpc>
                <a:spcPct val="100000"/>
              </a:lnSpc>
              <a:spcBef>
                <a:spcPts val="0"/>
              </a:spcBef>
              <a:spcAft>
                <a:spcPts val="0"/>
              </a:spcAft>
              <a:buSzPts val="1800"/>
              <a:buChar char="-"/>
            </a:pPr>
            <a:r>
              <a:rPr lang="en"/>
              <a:t>Last month’s return</a:t>
            </a:r>
            <a:endParaRPr/>
          </a:p>
          <a:p>
            <a:pPr indent="-342900" lvl="0" marL="457200" rtl="0" algn="l">
              <a:lnSpc>
                <a:spcPct val="100000"/>
              </a:lnSpc>
              <a:spcBef>
                <a:spcPts val="0"/>
              </a:spcBef>
              <a:spcAft>
                <a:spcPts val="0"/>
              </a:spcAft>
              <a:buSzPts val="1800"/>
              <a:buChar char="-"/>
            </a:pPr>
            <a:r>
              <a:rPr lang="en"/>
              <a:t>Crude Oil Future Contract 4</a:t>
            </a:r>
            <a:endParaRPr/>
          </a:p>
          <a:p>
            <a:pPr indent="-342900" lvl="0" marL="457200" rtl="0" algn="l">
              <a:lnSpc>
                <a:spcPct val="100000"/>
              </a:lnSpc>
              <a:spcBef>
                <a:spcPts val="0"/>
              </a:spcBef>
              <a:spcAft>
                <a:spcPts val="0"/>
              </a:spcAft>
              <a:buSzPts val="1800"/>
              <a:buChar char="-"/>
            </a:pPr>
            <a:r>
              <a:rPr lang="en"/>
              <a:t>NG Future Contract 2</a:t>
            </a:r>
            <a:endParaRPr/>
          </a:p>
          <a:p>
            <a:pPr indent="0" lvl="0" marL="0" rtl="0" algn="l">
              <a:spcBef>
                <a:spcPts val="1600"/>
              </a:spcBef>
              <a:spcAft>
                <a:spcPts val="0"/>
              </a:spcAft>
              <a:buNone/>
            </a:pPr>
            <a:r>
              <a:rPr lang="en"/>
              <a:t>Note: Rest of the features are randomly influencing the target variable.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15575" y="2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rPr>
              <a:t>Moving Average Exogenous (MAX) Model</a:t>
            </a:r>
            <a:endParaRPr sz="2400">
              <a:solidFill>
                <a:srgbClr val="999999"/>
              </a:solidFill>
            </a:endParaRPr>
          </a:p>
          <a:p>
            <a:pPr indent="457200" lvl="0" marL="5029200" rtl="0" algn="l">
              <a:spcBef>
                <a:spcPts val="0"/>
              </a:spcBef>
              <a:spcAft>
                <a:spcPts val="0"/>
              </a:spcAft>
              <a:buNone/>
            </a:pPr>
            <a:r>
              <a:t/>
            </a:r>
            <a:endParaRPr sz="2400"/>
          </a:p>
        </p:txBody>
      </p:sp>
      <p:sp>
        <p:nvSpPr>
          <p:cNvPr id="197" name="Google Shape;197;p33"/>
          <p:cNvSpPr txBox="1"/>
          <p:nvPr>
            <p:ph idx="1" type="body"/>
          </p:nvPr>
        </p:nvSpPr>
        <p:spPr>
          <a:xfrm>
            <a:off x="311700" y="12062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Motivation: Based on that last month’s Stock return has a strong impact on today’s stock return, considered an ARMAX model.</a:t>
            </a:r>
            <a:endParaRPr/>
          </a:p>
          <a:p>
            <a:pPr indent="-342900" lvl="0" marL="457200" rtl="0" algn="l">
              <a:lnSpc>
                <a:spcPct val="150000"/>
              </a:lnSpc>
              <a:spcBef>
                <a:spcPts val="0"/>
              </a:spcBef>
              <a:spcAft>
                <a:spcPts val="0"/>
              </a:spcAft>
              <a:buSzPts val="1800"/>
              <a:buChar char="●"/>
            </a:pPr>
            <a:r>
              <a:rPr lang="en"/>
              <a:t>Dataset: Hedge_Monthly_Independent Companies (most samples)</a:t>
            </a:r>
            <a:endParaRPr/>
          </a:p>
          <a:p>
            <a:pPr indent="-342900" lvl="0" marL="457200" rtl="0" algn="l">
              <a:spcBef>
                <a:spcPts val="0"/>
              </a:spcBef>
              <a:spcAft>
                <a:spcPts val="0"/>
              </a:spcAft>
              <a:buSzPts val="1800"/>
              <a:buChar char="●"/>
            </a:pPr>
            <a:r>
              <a:rPr lang="en"/>
              <a:t>Outline: In-Sample Prediction Model for stock return</a:t>
            </a:r>
            <a:endParaRPr/>
          </a:p>
          <a:p>
            <a:pPr indent="0" lvl="0" marL="0" rtl="0" algn="l">
              <a:lnSpc>
                <a:spcPct val="150000"/>
              </a:lnSpc>
              <a:spcBef>
                <a:spcPts val="1600"/>
              </a:spcBef>
              <a:spcAft>
                <a:spcPts val="0"/>
              </a:spcAft>
              <a:buNone/>
            </a:pPr>
            <a:r>
              <a:rPr lang="en"/>
              <a:t>     </a:t>
            </a:r>
            <a:endParaRPr/>
          </a:p>
          <a:p>
            <a:pPr indent="0" lvl="0" marL="457200" rtl="0" algn="l">
              <a:lnSpc>
                <a:spcPct val="100000"/>
              </a:lnSpc>
              <a:spcBef>
                <a:spcPts val="1600"/>
              </a:spcBef>
              <a:spcAft>
                <a:spcPts val="0"/>
              </a:spcAft>
              <a:buNone/>
            </a:pPr>
            <a:r>
              <a:t/>
            </a:r>
            <a:endParaRPr>
              <a:solidFill>
                <a:srgbClr val="999999"/>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B7B7B7"/>
                </a:solidFill>
                <a:highlight>
                  <a:srgbClr val="000000"/>
                </a:highlight>
              </a:rPr>
              <a:t>Stationarity Check for Hedge-Monthly-Independent return</a:t>
            </a:r>
            <a:endParaRPr sz="2400">
              <a:solidFill>
                <a:srgbClr val="B7B7B7"/>
              </a:solidFill>
              <a:highlight>
                <a:srgbClr val="000000"/>
              </a:highlight>
            </a:endParaRPr>
          </a:p>
        </p:txBody>
      </p:sp>
      <p:sp>
        <p:nvSpPr>
          <p:cNvPr id="203" name="Google Shape;203;p34"/>
          <p:cNvSpPr txBox="1"/>
          <p:nvPr>
            <p:ph idx="1" type="body"/>
          </p:nvPr>
        </p:nvSpPr>
        <p:spPr>
          <a:xfrm>
            <a:off x="311700" y="1152475"/>
            <a:ext cx="5034900" cy="34164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highlight>
                <a:srgbClr val="000000"/>
              </a:highlight>
            </a:endParaRPr>
          </a:p>
          <a:p>
            <a:pPr indent="0" lvl="0" marL="0" rtl="0" algn="l">
              <a:spcBef>
                <a:spcPts val="1600"/>
              </a:spcBef>
              <a:spcAft>
                <a:spcPts val="1600"/>
              </a:spcAft>
              <a:buNone/>
            </a:pPr>
            <a:r>
              <a:t/>
            </a:r>
            <a:endParaRPr sz="1400"/>
          </a:p>
        </p:txBody>
      </p:sp>
      <p:pic>
        <p:nvPicPr>
          <p:cNvPr id="204" name="Google Shape;204;p34"/>
          <p:cNvPicPr preferRelativeResize="0"/>
          <p:nvPr/>
        </p:nvPicPr>
        <p:blipFill>
          <a:blip r:embed="rId3">
            <a:alphaModFix/>
          </a:blip>
          <a:stretch>
            <a:fillRect/>
          </a:stretch>
        </p:blipFill>
        <p:spPr>
          <a:xfrm>
            <a:off x="311700" y="1152475"/>
            <a:ext cx="5034876" cy="3416400"/>
          </a:xfrm>
          <a:prstGeom prst="rect">
            <a:avLst/>
          </a:prstGeom>
          <a:noFill/>
          <a:ln>
            <a:noFill/>
          </a:ln>
        </p:spPr>
      </p:pic>
      <p:sp>
        <p:nvSpPr>
          <p:cNvPr id="205" name="Google Shape;205;p34"/>
          <p:cNvSpPr txBox="1"/>
          <p:nvPr/>
        </p:nvSpPr>
        <p:spPr>
          <a:xfrm>
            <a:off x="5730425" y="1262075"/>
            <a:ext cx="33177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B7B7B7"/>
                </a:solidFill>
              </a:rPr>
              <a:t>Stationarity Condition </a:t>
            </a:r>
            <a:endParaRPr sz="2300">
              <a:solidFill>
                <a:srgbClr val="B7B7B7"/>
              </a:solidFill>
            </a:endParaRPr>
          </a:p>
          <a:p>
            <a:pPr indent="0" lvl="0" marL="0" rtl="0" algn="l">
              <a:spcBef>
                <a:spcPts val="0"/>
              </a:spcBef>
              <a:spcAft>
                <a:spcPts val="0"/>
              </a:spcAft>
              <a:buNone/>
            </a:pPr>
            <a:r>
              <a:t/>
            </a:r>
            <a:endParaRPr sz="2300">
              <a:solidFill>
                <a:srgbClr val="B7B7B7"/>
              </a:solidFill>
            </a:endParaRPr>
          </a:p>
          <a:p>
            <a:pPr indent="-349250" lvl="0" marL="457200" rtl="0" algn="l">
              <a:spcBef>
                <a:spcPts val="0"/>
              </a:spcBef>
              <a:spcAft>
                <a:spcPts val="0"/>
              </a:spcAft>
              <a:buClr>
                <a:srgbClr val="B7B7B7"/>
              </a:buClr>
              <a:buSzPts val="1900"/>
              <a:buChar char="-"/>
            </a:pPr>
            <a:r>
              <a:rPr lang="en" sz="1900">
                <a:solidFill>
                  <a:srgbClr val="B7B7B7"/>
                </a:solidFill>
              </a:rPr>
              <a:t>Trend Stationary </a:t>
            </a:r>
            <a:endParaRPr sz="1900">
              <a:solidFill>
                <a:srgbClr val="B7B7B7"/>
              </a:solidFill>
            </a:endParaRPr>
          </a:p>
          <a:p>
            <a:pPr indent="-349250" lvl="0" marL="457200" rtl="0" algn="l">
              <a:spcBef>
                <a:spcPts val="0"/>
              </a:spcBef>
              <a:spcAft>
                <a:spcPts val="0"/>
              </a:spcAft>
              <a:buClr>
                <a:srgbClr val="B7B7B7"/>
              </a:buClr>
              <a:buSzPts val="1900"/>
              <a:buChar char="-"/>
            </a:pPr>
            <a:r>
              <a:rPr lang="en" sz="1900">
                <a:solidFill>
                  <a:srgbClr val="B7B7B7"/>
                </a:solidFill>
              </a:rPr>
              <a:t>Constant Variance </a:t>
            </a:r>
            <a:endParaRPr sz="1900">
              <a:solidFill>
                <a:srgbClr val="B7B7B7"/>
              </a:solidFill>
            </a:endParaRPr>
          </a:p>
          <a:p>
            <a:pPr indent="0" lvl="0" marL="0" rtl="0" algn="l">
              <a:spcBef>
                <a:spcPts val="0"/>
              </a:spcBef>
              <a:spcAft>
                <a:spcPts val="0"/>
              </a:spcAft>
              <a:buNone/>
            </a:pPr>
            <a:r>
              <a:rPr lang="en" sz="1900">
                <a:solidFill>
                  <a:srgbClr val="B7B7B7"/>
                </a:solidFill>
              </a:rPr>
              <a:t>  -   Constant Autocorrelation</a:t>
            </a:r>
            <a:endParaRPr sz="1900">
              <a:solidFill>
                <a:srgbClr val="B7B7B7"/>
              </a:solidFill>
            </a:endParaRPr>
          </a:p>
          <a:p>
            <a:pPr indent="0" lvl="0" marL="0" rtl="0" algn="l">
              <a:spcBef>
                <a:spcPts val="0"/>
              </a:spcBef>
              <a:spcAft>
                <a:spcPts val="0"/>
              </a:spcAft>
              <a:buNone/>
            </a:pPr>
            <a:r>
              <a:t/>
            </a:r>
            <a:endParaRPr sz="2300"/>
          </a:p>
        </p:txBody>
      </p:sp>
      <p:sp>
        <p:nvSpPr>
          <p:cNvPr id="206" name="Google Shape;206;p34"/>
          <p:cNvSpPr txBox="1"/>
          <p:nvPr/>
        </p:nvSpPr>
        <p:spPr>
          <a:xfrm>
            <a:off x="7416650" y="-191925"/>
            <a:ext cx="73482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4"/>
          <p:cNvPicPr preferRelativeResize="0"/>
          <p:nvPr/>
        </p:nvPicPr>
        <p:blipFill>
          <a:blip r:embed="rId4">
            <a:alphaModFix/>
          </a:blip>
          <a:stretch>
            <a:fillRect/>
          </a:stretch>
        </p:blipFill>
        <p:spPr>
          <a:xfrm>
            <a:off x="311700" y="1144600"/>
            <a:ext cx="5089899" cy="35756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Augmented Dickey Fuller Test (ADF)</a:t>
            </a:r>
            <a:endParaRPr>
              <a:solidFill>
                <a:srgbClr val="999999"/>
              </a:solidFill>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35"/>
          <p:cNvPicPr preferRelativeResize="0"/>
          <p:nvPr/>
        </p:nvPicPr>
        <p:blipFill>
          <a:blip r:embed="rId3">
            <a:alphaModFix/>
          </a:blip>
          <a:stretch>
            <a:fillRect/>
          </a:stretch>
        </p:blipFill>
        <p:spPr>
          <a:xfrm>
            <a:off x="311700" y="1152475"/>
            <a:ext cx="8520600" cy="356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highlight>
                  <a:srgbClr val="000000"/>
                </a:highlight>
              </a:rPr>
              <a:t>ACF, PACF correlogram to identify the potential orders</a:t>
            </a:r>
            <a:endParaRPr sz="2400">
              <a:solidFill>
                <a:srgbClr val="999999"/>
              </a:solidFill>
              <a:highlight>
                <a:srgbClr val="000000"/>
              </a:highlight>
            </a:endParaRPr>
          </a:p>
        </p:txBody>
      </p:sp>
      <p:sp>
        <p:nvSpPr>
          <p:cNvPr id="220" name="Google Shape;22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6"/>
          <p:cNvPicPr preferRelativeResize="0"/>
          <p:nvPr/>
        </p:nvPicPr>
        <p:blipFill>
          <a:blip r:embed="rId3">
            <a:alphaModFix/>
          </a:blip>
          <a:stretch>
            <a:fillRect/>
          </a:stretch>
        </p:blipFill>
        <p:spPr>
          <a:xfrm>
            <a:off x="311700" y="2879650"/>
            <a:ext cx="8520599" cy="1689225"/>
          </a:xfrm>
          <a:prstGeom prst="rect">
            <a:avLst/>
          </a:prstGeom>
          <a:noFill/>
          <a:ln>
            <a:noFill/>
          </a:ln>
        </p:spPr>
      </p:pic>
      <p:pic>
        <p:nvPicPr>
          <p:cNvPr id="222" name="Google Shape;222;p36"/>
          <p:cNvPicPr preferRelativeResize="0"/>
          <p:nvPr/>
        </p:nvPicPr>
        <p:blipFill>
          <a:blip r:embed="rId4">
            <a:alphaModFix/>
          </a:blip>
          <a:stretch>
            <a:fillRect/>
          </a:stretch>
        </p:blipFill>
        <p:spPr>
          <a:xfrm>
            <a:off x="311700" y="1152475"/>
            <a:ext cx="4116350" cy="1727175"/>
          </a:xfrm>
          <a:prstGeom prst="rect">
            <a:avLst/>
          </a:prstGeom>
          <a:noFill/>
          <a:ln>
            <a:noFill/>
          </a:ln>
        </p:spPr>
      </p:pic>
      <p:pic>
        <p:nvPicPr>
          <p:cNvPr id="223" name="Google Shape;223;p36"/>
          <p:cNvPicPr preferRelativeResize="0"/>
          <p:nvPr/>
        </p:nvPicPr>
        <p:blipFill>
          <a:blip r:embed="rId5">
            <a:alphaModFix/>
          </a:blip>
          <a:stretch>
            <a:fillRect/>
          </a:stretch>
        </p:blipFill>
        <p:spPr>
          <a:xfrm>
            <a:off x="4428050" y="1152475"/>
            <a:ext cx="4404250" cy="1727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37"/>
          <p:cNvPicPr preferRelativeResize="0"/>
          <p:nvPr/>
        </p:nvPicPr>
        <p:blipFill>
          <a:blip r:embed="rId3">
            <a:alphaModFix/>
          </a:blip>
          <a:stretch>
            <a:fillRect/>
          </a:stretch>
        </p:blipFill>
        <p:spPr>
          <a:xfrm>
            <a:off x="311700" y="275100"/>
            <a:ext cx="8520600" cy="1571625"/>
          </a:xfrm>
          <a:prstGeom prst="rect">
            <a:avLst/>
          </a:prstGeom>
          <a:noFill/>
          <a:ln>
            <a:noFill/>
          </a:ln>
        </p:spPr>
      </p:pic>
      <p:pic>
        <p:nvPicPr>
          <p:cNvPr id="230" name="Google Shape;230;p37"/>
          <p:cNvPicPr preferRelativeResize="0"/>
          <p:nvPr/>
        </p:nvPicPr>
        <p:blipFill>
          <a:blip r:embed="rId4">
            <a:alphaModFix/>
          </a:blip>
          <a:stretch>
            <a:fillRect/>
          </a:stretch>
        </p:blipFill>
        <p:spPr>
          <a:xfrm>
            <a:off x="311700" y="2070075"/>
            <a:ext cx="8520600" cy="2769250"/>
          </a:xfrm>
          <a:prstGeom prst="rect">
            <a:avLst/>
          </a:prstGeom>
          <a:noFill/>
          <a:ln>
            <a:noFill/>
          </a:ln>
        </p:spPr>
      </p:pic>
      <p:pic>
        <p:nvPicPr>
          <p:cNvPr id="231" name="Google Shape;231;p37"/>
          <p:cNvPicPr preferRelativeResize="0"/>
          <p:nvPr/>
        </p:nvPicPr>
        <p:blipFill>
          <a:blip r:embed="rId5">
            <a:alphaModFix/>
          </a:blip>
          <a:stretch>
            <a:fillRect/>
          </a:stretch>
        </p:blipFill>
        <p:spPr>
          <a:xfrm>
            <a:off x="311700" y="2111675"/>
            <a:ext cx="8520599" cy="2686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Comparison of MA(5) and MAX(5) with MAE</a:t>
            </a:r>
            <a:endParaRPr>
              <a:solidFill>
                <a:srgbClr val="999999"/>
              </a:solidFill>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Exogenous Features: Features that were previously selected by the Lasso Model across the 4 combinations ( By Hedging-Ratio and Company Structure ) </a:t>
            </a:r>
            <a:endParaRPr/>
          </a:p>
          <a:p>
            <a:pPr indent="-342900" lvl="0" marL="457200" rtl="0" algn="l">
              <a:spcBef>
                <a:spcPts val="1600"/>
              </a:spcBef>
              <a:spcAft>
                <a:spcPts val="0"/>
              </a:spcAft>
              <a:buSzPts val="1800"/>
              <a:buAutoNum type="arabicPeriod"/>
            </a:pPr>
            <a:r>
              <a:rPr lang="en"/>
              <a:t>Stock Price  </a:t>
            </a:r>
            <a:endParaRPr/>
          </a:p>
          <a:p>
            <a:pPr indent="-342900" lvl="0" marL="457200" rtl="0" algn="l">
              <a:spcBef>
                <a:spcPts val="0"/>
              </a:spcBef>
              <a:spcAft>
                <a:spcPts val="0"/>
              </a:spcAft>
              <a:buSzPts val="1800"/>
              <a:buAutoNum type="arabicPeriod"/>
            </a:pPr>
            <a:r>
              <a:rPr lang="en"/>
              <a:t>Crude Oil Future Contract 4 Price  </a:t>
            </a:r>
            <a:endParaRPr/>
          </a:p>
          <a:p>
            <a:pPr indent="-342900" lvl="0" marL="457200" rtl="0" algn="l">
              <a:spcBef>
                <a:spcPts val="0"/>
              </a:spcBef>
              <a:spcAft>
                <a:spcPts val="0"/>
              </a:spcAft>
              <a:buSzPts val="1800"/>
              <a:buAutoNum type="arabicPeriod"/>
            </a:pPr>
            <a:r>
              <a:rPr lang="en"/>
              <a:t>Natural Gas Future Contract 2 Price </a:t>
            </a:r>
            <a:endParaRPr/>
          </a:p>
        </p:txBody>
      </p:sp>
      <p:pic>
        <p:nvPicPr>
          <p:cNvPr id="238" name="Google Shape;238;p38"/>
          <p:cNvPicPr preferRelativeResize="0"/>
          <p:nvPr/>
        </p:nvPicPr>
        <p:blipFill>
          <a:blip r:embed="rId3">
            <a:alphaModFix/>
          </a:blip>
          <a:stretch>
            <a:fillRect/>
          </a:stretch>
        </p:blipFill>
        <p:spPr>
          <a:xfrm>
            <a:off x="4921575" y="2571750"/>
            <a:ext cx="3742600" cy="1760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Model Diagnostics </a:t>
            </a:r>
            <a:endParaRPr>
              <a:solidFill>
                <a:srgbClr val="999999"/>
              </a:solidFill>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5" name="Google Shape;245;p39"/>
          <p:cNvPicPr preferRelativeResize="0"/>
          <p:nvPr/>
        </p:nvPicPr>
        <p:blipFill>
          <a:blip r:embed="rId3">
            <a:alphaModFix/>
          </a:blip>
          <a:stretch>
            <a:fillRect/>
          </a:stretch>
        </p:blipFill>
        <p:spPr>
          <a:xfrm>
            <a:off x="311700" y="1152475"/>
            <a:ext cx="8520599" cy="2600325"/>
          </a:xfrm>
          <a:prstGeom prst="rect">
            <a:avLst/>
          </a:prstGeom>
          <a:noFill/>
          <a:ln>
            <a:noFill/>
          </a:ln>
        </p:spPr>
      </p:pic>
      <p:pic>
        <p:nvPicPr>
          <p:cNvPr id="246" name="Google Shape;246;p39"/>
          <p:cNvPicPr preferRelativeResize="0"/>
          <p:nvPr/>
        </p:nvPicPr>
        <p:blipFill>
          <a:blip r:embed="rId4">
            <a:alphaModFix/>
          </a:blip>
          <a:stretch>
            <a:fillRect/>
          </a:stretch>
        </p:blipFill>
        <p:spPr>
          <a:xfrm>
            <a:off x="311700" y="3887550"/>
            <a:ext cx="8520600" cy="938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In-Sample Prediction Plot (10 period ahead) </a:t>
            </a:r>
            <a:endParaRPr>
              <a:solidFill>
                <a:srgbClr val="999999"/>
              </a:solidFill>
            </a:endParaRPr>
          </a:p>
        </p:txBody>
      </p:sp>
      <p:sp>
        <p:nvSpPr>
          <p:cNvPr id="252" name="Google Shape;252;p40"/>
          <p:cNvSpPr txBox="1"/>
          <p:nvPr>
            <p:ph idx="1" type="body"/>
          </p:nvPr>
        </p:nvSpPr>
        <p:spPr>
          <a:xfrm>
            <a:off x="311700" y="1152475"/>
            <a:ext cx="8520600" cy="284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0"/>
          <p:cNvPicPr preferRelativeResize="0"/>
          <p:nvPr/>
        </p:nvPicPr>
        <p:blipFill>
          <a:blip r:embed="rId3">
            <a:alphaModFix/>
          </a:blip>
          <a:stretch>
            <a:fillRect/>
          </a:stretch>
        </p:blipFill>
        <p:spPr>
          <a:xfrm>
            <a:off x="311700" y="1208890"/>
            <a:ext cx="8520600" cy="2849010"/>
          </a:xfrm>
          <a:prstGeom prst="rect">
            <a:avLst/>
          </a:prstGeom>
          <a:noFill/>
          <a:ln>
            <a:noFill/>
          </a:ln>
        </p:spPr>
      </p:pic>
      <p:pic>
        <p:nvPicPr>
          <p:cNvPr id="254" name="Google Shape;254;p40"/>
          <p:cNvPicPr preferRelativeResize="0"/>
          <p:nvPr/>
        </p:nvPicPr>
        <p:blipFill>
          <a:blip r:embed="rId4">
            <a:alphaModFix/>
          </a:blip>
          <a:stretch>
            <a:fillRect/>
          </a:stretch>
        </p:blipFill>
        <p:spPr>
          <a:xfrm>
            <a:off x="275000" y="4136325"/>
            <a:ext cx="8520600" cy="685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Future works for In-sample prediction model  </a:t>
            </a:r>
            <a:endParaRPr>
              <a:solidFill>
                <a:srgbClr val="999999"/>
              </a:solidFill>
            </a:endParaRPr>
          </a:p>
        </p:txBody>
      </p:sp>
      <p:pic>
        <p:nvPicPr>
          <p:cNvPr id="260" name="Google Shape;260;p41"/>
          <p:cNvPicPr preferRelativeResize="0"/>
          <p:nvPr/>
        </p:nvPicPr>
        <p:blipFill>
          <a:blip r:embed="rId3">
            <a:alphaModFix/>
          </a:blip>
          <a:stretch>
            <a:fillRect/>
          </a:stretch>
        </p:blipFill>
        <p:spPr>
          <a:xfrm>
            <a:off x="626925" y="3444925"/>
            <a:ext cx="7677150" cy="1123950"/>
          </a:xfrm>
          <a:prstGeom prst="rect">
            <a:avLst/>
          </a:prstGeom>
          <a:noFill/>
          <a:ln>
            <a:noFill/>
          </a:ln>
        </p:spPr>
      </p:pic>
      <p:pic>
        <p:nvPicPr>
          <p:cNvPr id="261" name="Google Shape;261;p41"/>
          <p:cNvPicPr preferRelativeResize="0"/>
          <p:nvPr/>
        </p:nvPicPr>
        <p:blipFill>
          <a:blip r:embed="rId4">
            <a:alphaModFix/>
          </a:blip>
          <a:stretch>
            <a:fillRect/>
          </a:stretch>
        </p:blipFill>
        <p:spPr>
          <a:xfrm>
            <a:off x="626925" y="1433050"/>
            <a:ext cx="7677150" cy="1884550"/>
          </a:xfrm>
          <a:prstGeom prst="rect">
            <a:avLst/>
          </a:prstGeom>
          <a:noFill/>
          <a:ln>
            <a:noFill/>
          </a:ln>
        </p:spPr>
      </p:pic>
      <p:pic>
        <p:nvPicPr>
          <p:cNvPr id="262" name="Google Shape;262;p41"/>
          <p:cNvPicPr preferRelativeResize="0"/>
          <p:nvPr/>
        </p:nvPicPr>
        <p:blipFill>
          <a:blip r:embed="rId5">
            <a:alphaModFix/>
          </a:blip>
          <a:stretch>
            <a:fillRect/>
          </a:stretch>
        </p:blipFill>
        <p:spPr>
          <a:xfrm>
            <a:off x="626925" y="1433050"/>
            <a:ext cx="7677150" cy="188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Aren’t Hedges supposed to be on your lawn?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Hedging is a strategy that mitigates the amount of risk a company takes in entering the commodities market. There are several kinds of Hedges that a company can make, we specifically investigate Swaps and Collars as our main ‘instrument type.’</a:t>
            </a:r>
            <a:endParaRPr/>
          </a:p>
          <a:p>
            <a:pPr indent="-342900" lvl="0" marL="457200" rtl="0" algn="l">
              <a:spcBef>
                <a:spcPts val="1600"/>
              </a:spcBef>
              <a:spcAft>
                <a:spcPts val="0"/>
              </a:spcAft>
              <a:buSzPts val="1800"/>
              <a:buChar char="●"/>
            </a:pPr>
            <a:r>
              <a:rPr lang="en"/>
              <a:t>Swap: An agreement between two companies in order to protect themselves from volatility in the specific commodity market. Essentially it is an agreement to receive a certain number of goods for a fixed price, regardless of the market conditions.</a:t>
            </a:r>
            <a:endParaRPr/>
          </a:p>
          <a:p>
            <a:pPr indent="-342900" lvl="0" marL="457200" rtl="0" algn="l">
              <a:spcBef>
                <a:spcPts val="0"/>
              </a:spcBef>
              <a:spcAft>
                <a:spcPts val="0"/>
              </a:spcAft>
              <a:buSzPts val="1800"/>
              <a:buChar char="●"/>
            </a:pPr>
            <a:r>
              <a:rPr lang="en"/>
              <a:t>Collar: Similar to a swap, but is a limit on both ends: if the price drops out for a certain commodity the company is protected against loss, but if the price skyrockets the company will not reap all of the benefits of the new price.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179525"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268" name="Google Shape;268;p42"/>
          <p:cNvSpPr txBox="1"/>
          <p:nvPr>
            <p:ph idx="1" type="body"/>
          </p:nvPr>
        </p:nvSpPr>
        <p:spPr>
          <a:xfrm>
            <a:off x="311700" y="863550"/>
            <a:ext cx="699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Continued Analysis as per the outline</a:t>
            </a:r>
            <a:endParaRPr/>
          </a:p>
          <a:p>
            <a:pPr indent="-342900" lvl="0" marL="457200" rtl="0" algn="l">
              <a:spcBef>
                <a:spcPts val="0"/>
              </a:spcBef>
              <a:spcAft>
                <a:spcPts val="0"/>
              </a:spcAft>
              <a:buSzPts val="1800"/>
              <a:buChar char="●"/>
            </a:pPr>
            <a:r>
              <a:rPr lang="en"/>
              <a:t>Abstract functions and wrap them into a useable package that will eventually be available on GitHub.</a:t>
            </a:r>
            <a:endParaRPr/>
          </a:p>
          <a:p>
            <a:pPr indent="-342900" lvl="0" marL="457200" rtl="0" algn="l">
              <a:spcBef>
                <a:spcPts val="0"/>
              </a:spcBef>
              <a:spcAft>
                <a:spcPts val="0"/>
              </a:spcAft>
              <a:buSzPts val="1800"/>
              <a:buChar char="●"/>
            </a:pPr>
            <a:r>
              <a:rPr lang="en"/>
              <a:t>Create trading strategy that incorporates the hedging strategy of each company to indicate whether or not they will weather a disruption in the commodities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190075" y="1399725"/>
            <a:ext cx="8520600" cy="183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Companies have a </a:t>
            </a:r>
            <a:r>
              <a:rPr lang="en"/>
              <a:t>tendency</a:t>
            </a:r>
            <a:r>
              <a:rPr lang="en"/>
              <a:t> to use their own system to record the data that the government mandates they file every quarter. We’ve been warned that the jobs we will have after bootcamp will require us to understand the way in which our company stores the data we want to utilize.</a:t>
            </a:r>
            <a:endParaRPr/>
          </a:p>
          <a:p>
            <a:pPr indent="0" lvl="0" marL="0" rtl="0" algn="l">
              <a:spcBef>
                <a:spcPts val="1600"/>
              </a:spcBef>
              <a:spcAft>
                <a:spcPts val="0"/>
              </a:spcAft>
              <a:buNone/>
            </a:pPr>
            <a:r>
              <a:rPr lang="en"/>
              <a:t>Now imagine having to deal with ten, twenty, thirty companies each with their own messy way of recording their data</a:t>
            </a:r>
            <a:r>
              <a:rPr lang="en"/>
              <a:t>...</a:t>
            </a:r>
            <a:r>
              <a:rPr lang="en"/>
              <a:t>. </a:t>
            </a:r>
            <a:endParaRPr/>
          </a:p>
          <a:p>
            <a:pPr indent="0" lvl="0" marL="0" rtl="0" algn="l">
              <a:spcBef>
                <a:spcPts val="1600"/>
              </a:spcBef>
              <a:spcAft>
                <a:spcPts val="1600"/>
              </a:spcAft>
              <a:buNone/>
            </a:pPr>
            <a:r>
              <a:t/>
            </a:r>
            <a:endParaRPr/>
          </a:p>
        </p:txBody>
      </p:sp>
      <p:sp>
        <p:nvSpPr>
          <p:cNvPr id="73" name="Google Shape;73;p16"/>
          <p:cNvSpPr txBox="1"/>
          <p:nvPr/>
        </p:nvSpPr>
        <p:spPr>
          <a:xfrm>
            <a:off x="2254475" y="3443050"/>
            <a:ext cx="6421200" cy="7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However, we have decided to move ahead anyways and ended up building an ecosystem in order to handle the input of raw data into a format that is usable with the Machine learning techniques that we acquired in the Bootcamp.</a:t>
            </a:r>
            <a:endParaRPr/>
          </a:p>
        </p:txBody>
      </p:sp>
      <p:sp>
        <p:nvSpPr>
          <p:cNvPr id="74" name="Google Shape;74;p16"/>
          <p:cNvSpPr txBox="1"/>
          <p:nvPr/>
        </p:nvSpPr>
        <p:spPr>
          <a:xfrm>
            <a:off x="222575" y="136675"/>
            <a:ext cx="68745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Data always has to come from somewhere...</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15550" y="2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Adventure through our Data Ecosystem!</a:t>
            </a:r>
            <a:endParaRPr/>
          </a:p>
        </p:txBody>
      </p:sp>
      <p:sp>
        <p:nvSpPr>
          <p:cNvPr id="80" name="Google Shape;80;p17"/>
          <p:cNvSpPr txBox="1"/>
          <p:nvPr>
            <p:ph idx="1" type="body"/>
          </p:nvPr>
        </p:nvSpPr>
        <p:spPr>
          <a:xfrm>
            <a:off x="95400" y="707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Build a new library of Python functions to process the scraped data</a:t>
            </a:r>
            <a:endParaRPr/>
          </a:p>
          <a:p>
            <a:pPr indent="-342900" lvl="0" marL="457200" rtl="0" algn="l">
              <a:spcBef>
                <a:spcPts val="0"/>
              </a:spcBef>
              <a:spcAft>
                <a:spcPts val="0"/>
              </a:spcAft>
              <a:buSzPts val="1800"/>
              <a:buChar char="●"/>
            </a:pPr>
            <a:r>
              <a:rPr b="1" lang="en"/>
              <a:t>So many functions we might as well call it a package!</a:t>
            </a:r>
            <a:endParaRPr b="1"/>
          </a:p>
          <a:p>
            <a:pPr indent="-342900" lvl="0" marL="457200" rtl="0" algn="l">
              <a:spcBef>
                <a:spcPts val="0"/>
              </a:spcBef>
              <a:spcAft>
                <a:spcPts val="0"/>
              </a:spcAft>
              <a:buSzPts val="1800"/>
              <a:buChar char="●"/>
            </a:pPr>
            <a:r>
              <a:rPr b="1" lang="en"/>
              <a:t>Thinking in abstracted terms: set theory comes in handy here.</a:t>
            </a:r>
            <a:endParaRPr b="1"/>
          </a:p>
          <a:p>
            <a:pPr indent="-342900" lvl="0" marL="457200" rtl="0" algn="l">
              <a:spcBef>
                <a:spcPts val="0"/>
              </a:spcBef>
              <a:spcAft>
                <a:spcPts val="0"/>
              </a:spcAft>
              <a:buSzPts val="1800"/>
              <a:buChar char="●"/>
            </a:pPr>
            <a:r>
              <a:rPr b="1" lang="en"/>
              <a:t>We start with RAW DATA, it’s as easy as 1, 2, 3!</a:t>
            </a:r>
            <a:endParaRPr b="1"/>
          </a:p>
        </p:txBody>
      </p:sp>
      <p:pic>
        <p:nvPicPr>
          <p:cNvPr id="81" name="Google Shape;81;p17"/>
          <p:cNvPicPr preferRelativeResize="0"/>
          <p:nvPr/>
        </p:nvPicPr>
        <p:blipFill>
          <a:blip r:embed="rId3">
            <a:alphaModFix/>
          </a:blip>
          <a:stretch>
            <a:fillRect/>
          </a:stretch>
        </p:blipFill>
        <p:spPr>
          <a:xfrm>
            <a:off x="95393" y="2175175"/>
            <a:ext cx="6990613" cy="5143500"/>
          </a:xfrm>
          <a:prstGeom prst="rect">
            <a:avLst/>
          </a:prstGeom>
          <a:noFill/>
          <a:ln>
            <a:noFill/>
          </a:ln>
        </p:spPr>
      </p:pic>
      <p:sp>
        <p:nvSpPr>
          <p:cNvPr id="82" name="Google Shape;82;p17"/>
          <p:cNvSpPr txBox="1"/>
          <p:nvPr/>
        </p:nvSpPr>
        <p:spPr>
          <a:xfrm>
            <a:off x="6911925" y="1817388"/>
            <a:ext cx="2367600" cy="21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Our table should have:</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Maturity</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Volume</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Price</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Product  type (oil, gas)</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Instrument type (swap, collar, put, etc)</a:t>
            </a:r>
            <a:endParaRPr>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83400" y="84125"/>
            <a:ext cx="8977200" cy="13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But how do we get there?</a:t>
            </a:r>
            <a:endParaRPr sz="3600">
              <a:solidFill>
                <a:srgbClr val="FFFFFF"/>
              </a:solidFill>
            </a:endParaRPr>
          </a:p>
        </p:txBody>
      </p:sp>
      <p:sp>
        <p:nvSpPr>
          <p:cNvPr id="88" name="Google Shape;88;p18"/>
          <p:cNvSpPr txBox="1"/>
          <p:nvPr/>
        </p:nvSpPr>
        <p:spPr>
          <a:xfrm>
            <a:off x="588850" y="944325"/>
            <a:ext cx="5720400" cy="14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We implement a pipeline which executes the following steps:</a:t>
            </a:r>
            <a:endParaRPr>
              <a:solidFill>
                <a:srgbClr val="999999"/>
              </a:solidFill>
            </a:endParaRPr>
          </a:p>
          <a:p>
            <a:pPr indent="-317500" lvl="0" marL="457200" rtl="0" algn="l">
              <a:spcBef>
                <a:spcPts val="0"/>
              </a:spcBef>
              <a:spcAft>
                <a:spcPts val="0"/>
              </a:spcAft>
              <a:buClr>
                <a:srgbClr val="999999"/>
              </a:buClr>
              <a:buSzPts val="1400"/>
              <a:buAutoNum type="arabicPeriod"/>
            </a:pPr>
            <a:r>
              <a:rPr lang="en">
                <a:solidFill>
                  <a:srgbClr val="999999"/>
                </a:solidFill>
              </a:rPr>
              <a:t>Process </a:t>
            </a:r>
            <a:r>
              <a:rPr lang="en">
                <a:solidFill>
                  <a:srgbClr val="999999"/>
                </a:solidFill>
              </a:rPr>
              <a:t>Miscellaneous</a:t>
            </a:r>
            <a:r>
              <a:rPr lang="en">
                <a:solidFill>
                  <a:srgbClr val="999999"/>
                </a:solidFill>
              </a:rPr>
              <a:t> text data</a:t>
            </a:r>
            <a:endParaRPr>
              <a:solidFill>
                <a:srgbClr val="999999"/>
              </a:solidFill>
            </a:endParaRPr>
          </a:p>
        </p:txBody>
      </p:sp>
      <p:pic>
        <p:nvPicPr>
          <p:cNvPr id="89" name="Google Shape;89;p18"/>
          <p:cNvPicPr preferRelativeResize="0"/>
          <p:nvPr/>
        </p:nvPicPr>
        <p:blipFill rotWithShape="1">
          <a:blip r:embed="rId3">
            <a:alphaModFix/>
          </a:blip>
          <a:srcRect b="61199" l="0" r="0" t="0"/>
          <a:stretch/>
        </p:blipFill>
        <p:spPr>
          <a:xfrm>
            <a:off x="3473075" y="3291200"/>
            <a:ext cx="5466625" cy="1563899"/>
          </a:xfrm>
          <a:prstGeom prst="rect">
            <a:avLst/>
          </a:prstGeom>
          <a:noFill/>
          <a:ln>
            <a:noFill/>
          </a:ln>
        </p:spPr>
      </p:pic>
      <p:pic>
        <p:nvPicPr>
          <p:cNvPr id="90" name="Google Shape;90;p18"/>
          <p:cNvPicPr preferRelativeResize="0"/>
          <p:nvPr/>
        </p:nvPicPr>
        <p:blipFill rotWithShape="1">
          <a:blip r:embed="rId4">
            <a:alphaModFix/>
          </a:blip>
          <a:srcRect b="57461" l="0" r="0" t="0"/>
          <a:stretch/>
        </p:blipFill>
        <p:spPr>
          <a:xfrm>
            <a:off x="179550" y="1497225"/>
            <a:ext cx="4699575" cy="1470874"/>
          </a:xfrm>
          <a:prstGeom prst="rect">
            <a:avLst/>
          </a:prstGeom>
          <a:noFill/>
          <a:ln>
            <a:noFill/>
          </a:ln>
        </p:spPr>
      </p:pic>
      <p:cxnSp>
        <p:nvCxnSpPr>
          <p:cNvPr id="91" name="Google Shape;91;p18"/>
          <p:cNvCxnSpPr/>
          <p:nvPr/>
        </p:nvCxnSpPr>
        <p:spPr>
          <a:xfrm>
            <a:off x="1550250" y="3196650"/>
            <a:ext cx="1694400" cy="1069500"/>
          </a:xfrm>
          <a:prstGeom prst="bentConnector3">
            <a:avLst>
              <a:gd fmla="val 710" name="adj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191500" y="106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2a. Split the table to reduce the number of empty values in columns</a:t>
            </a:r>
            <a:endParaRPr/>
          </a:p>
        </p:txBody>
      </p:sp>
      <p:pic>
        <p:nvPicPr>
          <p:cNvPr id="97" name="Google Shape;97;p19"/>
          <p:cNvPicPr preferRelativeResize="0"/>
          <p:nvPr/>
        </p:nvPicPr>
        <p:blipFill rotWithShape="1">
          <a:blip r:embed="rId3">
            <a:alphaModFix/>
          </a:blip>
          <a:srcRect b="62815" l="5044" r="-1124" t="0"/>
          <a:stretch/>
        </p:blipFill>
        <p:spPr>
          <a:xfrm>
            <a:off x="5732375" y="3088350"/>
            <a:ext cx="3138125" cy="1036375"/>
          </a:xfrm>
          <a:prstGeom prst="rect">
            <a:avLst/>
          </a:prstGeom>
          <a:noFill/>
          <a:ln>
            <a:noFill/>
          </a:ln>
        </p:spPr>
      </p:pic>
      <p:pic>
        <p:nvPicPr>
          <p:cNvPr id="98" name="Google Shape;98;p19"/>
          <p:cNvPicPr preferRelativeResize="0"/>
          <p:nvPr/>
        </p:nvPicPr>
        <p:blipFill rotWithShape="1">
          <a:blip r:embed="rId4">
            <a:alphaModFix/>
          </a:blip>
          <a:srcRect b="60679" l="0" r="0" t="0"/>
          <a:stretch/>
        </p:blipFill>
        <p:spPr>
          <a:xfrm>
            <a:off x="191500" y="3088350"/>
            <a:ext cx="4996646" cy="1563900"/>
          </a:xfrm>
          <a:prstGeom prst="rect">
            <a:avLst/>
          </a:prstGeom>
          <a:noFill/>
          <a:ln>
            <a:noFill/>
          </a:ln>
        </p:spPr>
      </p:pic>
      <p:pic>
        <p:nvPicPr>
          <p:cNvPr id="99" name="Google Shape;99;p19"/>
          <p:cNvPicPr preferRelativeResize="0"/>
          <p:nvPr/>
        </p:nvPicPr>
        <p:blipFill rotWithShape="1">
          <a:blip r:embed="rId5">
            <a:alphaModFix/>
          </a:blip>
          <a:srcRect b="61199" l="0" r="0" t="0"/>
          <a:stretch/>
        </p:blipFill>
        <p:spPr>
          <a:xfrm>
            <a:off x="1718488" y="707450"/>
            <a:ext cx="5466625" cy="1563899"/>
          </a:xfrm>
          <a:prstGeom prst="rect">
            <a:avLst/>
          </a:prstGeom>
          <a:noFill/>
          <a:ln>
            <a:noFill/>
          </a:ln>
        </p:spPr>
      </p:pic>
      <p:cxnSp>
        <p:nvCxnSpPr>
          <p:cNvPr id="100" name="Google Shape;100;p19"/>
          <p:cNvCxnSpPr/>
          <p:nvPr/>
        </p:nvCxnSpPr>
        <p:spPr>
          <a:xfrm flipH="1">
            <a:off x="2956175" y="2427550"/>
            <a:ext cx="516900" cy="492600"/>
          </a:xfrm>
          <a:prstGeom prst="straightConnector1">
            <a:avLst/>
          </a:prstGeom>
          <a:noFill/>
          <a:ln cap="flat" cmpd="sng" w="38100">
            <a:solidFill>
              <a:srgbClr val="FFFFFF"/>
            </a:solidFill>
            <a:prstDash val="solid"/>
            <a:round/>
            <a:headEnd len="med" w="med" type="none"/>
            <a:tailEnd len="med" w="med" type="triangle"/>
          </a:ln>
        </p:spPr>
      </p:cxnSp>
      <p:cxnSp>
        <p:nvCxnSpPr>
          <p:cNvPr id="101" name="Google Shape;101;p19"/>
          <p:cNvCxnSpPr/>
          <p:nvPr/>
        </p:nvCxnSpPr>
        <p:spPr>
          <a:xfrm>
            <a:off x="5467975" y="2463600"/>
            <a:ext cx="865200" cy="492600"/>
          </a:xfrm>
          <a:prstGeom prst="straightConnector1">
            <a:avLst/>
          </a:prstGeom>
          <a:noFill/>
          <a:ln cap="flat" cmpd="sng" w="38100">
            <a:solidFill>
              <a:srgbClr val="FFFFFF"/>
            </a:solidFill>
            <a:prstDash val="solid"/>
            <a:round/>
            <a:headEnd len="med" w="med" type="none"/>
            <a:tailEnd len="med" w="med" type="triangle"/>
          </a:ln>
        </p:spPr>
      </p:cxnSp>
      <p:sp>
        <p:nvSpPr>
          <p:cNvPr id="102" name="Google Shape;102;p19"/>
          <p:cNvSpPr txBox="1"/>
          <p:nvPr/>
        </p:nvSpPr>
        <p:spPr>
          <a:xfrm>
            <a:off x="1670425" y="2373450"/>
            <a:ext cx="17184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Split on ‘collar’</a:t>
            </a:r>
            <a:endParaRPr>
              <a:solidFill>
                <a:srgbClr val="CCCCCC"/>
              </a:solidFill>
            </a:endParaRPr>
          </a:p>
        </p:txBody>
      </p:sp>
      <p:sp>
        <p:nvSpPr>
          <p:cNvPr id="103" name="Google Shape;103;p19"/>
          <p:cNvSpPr txBox="1"/>
          <p:nvPr/>
        </p:nvSpPr>
        <p:spPr>
          <a:xfrm>
            <a:off x="6333175" y="2427550"/>
            <a:ext cx="15384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Split on ‘swap’</a:t>
            </a:r>
            <a:endParaRPr>
              <a:solidFill>
                <a:srgbClr val="CCCCCC"/>
              </a:solidFill>
            </a:endParaRPr>
          </a:p>
        </p:txBody>
      </p:sp>
      <p:sp>
        <p:nvSpPr>
          <p:cNvPr id="104" name="Google Shape;104;p19"/>
          <p:cNvSpPr txBox="1"/>
          <p:nvPr/>
        </p:nvSpPr>
        <p:spPr>
          <a:xfrm>
            <a:off x="5335775" y="4335900"/>
            <a:ext cx="33048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We’ll follow the collar table through the rest of the ecosystem...</a:t>
            </a:r>
            <a:endParaRPr>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228350" y="2571750"/>
            <a:ext cx="5274150" cy="2260350"/>
          </a:xfrm>
          <a:prstGeom prst="rect">
            <a:avLst/>
          </a:prstGeom>
          <a:noFill/>
          <a:ln>
            <a:noFill/>
          </a:ln>
        </p:spPr>
      </p:pic>
      <p:pic>
        <p:nvPicPr>
          <p:cNvPr id="110" name="Google Shape;110;p20"/>
          <p:cNvPicPr preferRelativeResize="0"/>
          <p:nvPr/>
        </p:nvPicPr>
        <p:blipFill rotWithShape="1">
          <a:blip r:embed="rId4">
            <a:alphaModFix/>
          </a:blip>
          <a:srcRect b="60679" l="0" r="0" t="0"/>
          <a:stretch/>
        </p:blipFill>
        <p:spPr>
          <a:xfrm>
            <a:off x="3653350" y="377634"/>
            <a:ext cx="5274151" cy="1650766"/>
          </a:xfrm>
          <a:prstGeom prst="rect">
            <a:avLst/>
          </a:prstGeom>
          <a:noFill/>
          <a:ln>
            <a:noFill/>
          </a:ln>
        </p:spPr>
      </p:pic>
      <p:cxnSp>
        <p:nvCxnSpPr>
          <p:cNvPr id="111" name="Google Shape;111;p20"/>
          <p:cNvCxnSpPr/>
          <p:nvPr/>
        </p:nvCxnSpPr>
        <p:spPr>
          <a:xfrm rot="5400000">
            <a:off x="1916825" y="787250"/>
            <a:ext cx="1586400" cy="1526100"/>
          </a:xfrm>
          <a:prstGeom prst="bentConnector3">
            <a:avLst>
              <a:gd fmla="val -1514" name="adj1"/>
            </a:avLst>
          </a:prstGeom>
          <a:noFill/>
          <a:ln cap="flat" cmpd="sng" w="38100">
            <a:solidFill>
              <a:srgbClr val="FFFFFF"/>
            </a:solidFill>
            <a:prstDash val="solid"/>
            <a:round/>
            <a:headEnd len="med" w="med" type="none"/>
            <a:tailEnd len="med" w="med" type="triangle"/>
          </a:ln>
        </p:spPr>
      </p:cxnSp>
      <p:sp>
        <p:nvSpPr>
          <p:cNvPr id="112" name="Google Shape;112;p20"/>
          <p:cNvSpPr txBox="1"/>
          <p:nvPr/>
        </p:nvSpPr>
        <p:spPr>
          <a:xfrm>
            <a:off x="5684200" y="2968325"/>
            <a:ext cx="3243300" cy="13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2b. And properly identify and remove now empty rows.</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5744375" y="719850"/>
            <a:ext cx="3100500" cy="108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3. Utilize NLP to classify columns, retain relevant information, and remove unprocessed columns</a:t>
            </a:r>
            <a:endParaRPr sz="1400"/>
          </a:p>
        </p:txBody>
      </p:sp>
      <p:pic>
        <p:nvPicPr>
          <p:cNvPr id="118" name="Google Shape;118;p21"/>
          <p:cNvPicPr preferRelativeResize="0"/>
          <p:nvPr/>
        </p:nvPicPr>
        <p:blipFill rotWithShape="1">
          <a:blip r:embed="rId3">
            <a:alphaModFix/>
          </a:blip>
          <a:srcRect b="0" l="5450" r="-5449" t="0"/>
          <a:stretch/>
        </p:blipFill>
        <p:spPr>
          <a:xfrm>
            <a:off x="3284975" y="3012475"/>
            <a:ext cx="5859024" cy="1794525"/>
          </a:xfrm>
          <a:prstGeom prst="rect">
            <a:avLst/>
          </a:prstGeom>
          <a:noFill/>
          <a:ln>
            <a:noFill/>
          </a:ln>
        </p:spPr>
      </p:pic>
      <p:pic>
        <p:nvPicPr>
          <p:cNvPr id="119" name="Google Shape;119;p21"/>
          <p:cNvPicPr preferRelativeResize="0"/>
          <p:nvPr/>
        </p:nvPicPr>
        <p:blipFill>
          <a:blip r:embed="rId4">
            <a:alphaModFix/>
          </a:blip>
          <a:stretch>
            <a:fillRect/>
          </a:stretch>
        </p:blipFill>
        <p:spPr>
          <a:xfrm>
            <a:off x="251575" y="300450"/>
            <a:ext cx="5299725" cy="2271300"/>
          </a:xfrm>
          <a:prstGeom prst="rect">
            <a:avLst/>
          </a:prstGeom>
          <a:noFill/>
          <a:ln>
            <a:noFill/>
          </a:ln>
        </p:spPr>
      </p:pic>
      <p:cxnSp>
        <p:nvCxnSpPr>
          <p:cNvPr id="120" name="Google Shape;120;p21"/>
          <p:cNvCxnSpPr/>
          <p:nvPr/>
        </p:nvCxnSpPr>
        <p:spPr>
          <a:xfrm>
            <a:off x="1718500" y="2783000"/>
            <a:ext cx="1334100" cy="1165800"/>
          </a:xfrm>
          <a:prstGeom prst="bentConnector3">
            <a:avLst>
              <a:gd fmla="val -899" name="adj1"/>
            </a:avLst>
          </a:prstGeom>
          <a:noFill/>
          <a:ln cap="flat" cmpd="sng" w="38100">
            <a:solidFill>
              <a:srgbClr val="FFFFF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