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e1703858c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e1703858c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e1703858c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e1703858c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e4a544c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e4a544c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e4a544c6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e4a544c6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e4a544c6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e4a544c6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e1703858c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e1703858c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e489f190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e489f190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e489f190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e489f190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e1703858c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e1703858c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e1703858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e1703858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e1703849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e1703849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e1703858c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e1703858c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e1703858c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e1703858c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e1703858c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e1703858c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e1703858c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e1703858c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e1703858c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e1703858c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e4a544c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e4a544c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e4fd06d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e4fd06d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e4e700f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e4e700f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4a544c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4a544c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e489f19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e489f19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e489f19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e489f19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e489f19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e489f19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e1703858c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1703858c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e489f19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e489f19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e489f190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e489f190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VST-Kaggle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457200" rtl="0" algn="l">
              <a:lnSpc>
                <a:spcPct val="120000"/>
              </a:lnSpc>
              <a:spcBef>
                <a:spcPts val="0"/>
              </a:spcBef>
              <a:spcAft>
                <a:spcPts val="0"/>
              </a:spcAft>
              <a:buNone/>
            </a:pPr>
            <a:r>
              <a:rPr lang="en" sz="1500">
                <a:latin typeface="Arial"/>
                <a:ea typeface="Arial"/>
                <a:cs typeface="Arial"/>
                <a:sym typeface="Arial"/>
              </a:rPr>
              <a:t>House Prices: Advanced Regression Techniques</a:t>
            </a:r>
            <a:endParaRPr sz="1500">
              <a:latin typeface="Arial"/>
              <a:ea typeface="Arial"/>
              <a:cs typeface="Arial"/>
              <a:sym typeface="Arial"/>
            </a:endParaRPr>
          </a:p>
          <a:p>
            <a:pPr indent="0" lvl="0" marL="0" rtl="0" algn="ctr">
              <a:spcBef>
                <a:spcPts val="1800"/>
              </a:spcBef>
              <a:spcAft>
                <a:spcPts val="0"/>
              </a:spcAft>
              <a:buNone/>
            </a:pPr>
            <a:r>
              <a:t/>
            </a:r>
            <a:endParaRPr/>
          </a:p>
        </p:txBody>
      </p:sp>
      <p:pic>
        <p:nvPicPr>
          <p:cNvPr id="130" name="Google Shape;130;p13"/>
          <p:cNvPicPr preferRelativeResize="0"/>
          <p:nvPr/>
        </p:nvPicPr>
        <p:blipFill rotWithShape="1">
          <a:blip r:embed="rId3">
            <a:alphaModFix/>
          </a:blip>
          <a:srcRect b="1200" l="-4458" r="9392" t="1200"/>
          <a:stretch/>
        </p:blipFill>
        <p:spPr>
          <a:xfrm>
            <a:off x="6483550" y="2887300"/>
            <a:ext cx="2394075" cy="188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Imputation Missing Values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630200" y="446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Ratio in the Data</a:t>
            </a:r>
            <a:endParaRPr/>
          </a:p>
        </p:txBody>
      </p:sp>
      <p:pic>
        <p:nvPicPr>
          <p:cNvPr id="197" name="Google Shape;197;p23"/>
          <p:cNvPicPr preferRelativeResize="0"/>
          <p:nvPr/>
        </p:nvPicPr>
        <p:blipFill>
          <a:blip r:embed="rId3">
            <a:alphaModFix/>
          </a:blip>
          <a:stretch>
            <a:fillRect/>
          </a:stretch>
        </p:blipFill>
        <p:spPr>
          <a:xfrm>
            <a:off x="630200" y="1400725"/>
            <a:ext cx="4407875" cy="3431175"/>
          </a:xfrm>
          <a:prstGeom prst="rect">
            <a:avLst/>
          </a:prstGeom>
          <a:noFill/>
          <a:ln>
            <a:noFill/>
          </a:ln>
        </p:spPr>
      </p:pic>
      <p:pic>
        <p:nvPicPr>
          <p:cNvPr id="198" name="Google Shape;198;p23"/>
          <p:cNvPicPr preferRelativeResize="0"/>
          <p:nvPr/>
        </p:nvPicPr>
        <p:blipFill>
          <a:blip r:embed="rId4">
            <a:alphaModFix/>
          </a:blip>
          <a:stretch>
            <a:fillRect/>
          </a:stretch>
        </p:blipFill>
        <p:spPr>
          <a:xfrm>
            <a:off x="6061075" y="753675"/>
            <a:ext cx="1666200" cy="400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630200" y="446125"/>
            <a:ext cx="75057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Imputing</a:t>
            </a:r>
            <a:r>
              <a:rPr lang="en"/>
              <a:t> Missing Values</a:t>
            </a:r>
            <a:endParaRPr/>
          </a:p>
        </p:txBody>
      </p:sp>
      <p:sp>
        <p:nvSpPr>
          <p:cNvPr id="204" name="Google Shape;204;p24"/>
          <p:cNvSpPr txBox="1"/>
          <p:nvPr/>
        </p:nvSpPr>
        <p:spPr>
          <a:xfrm>
            <a:off x="406300" y="1184300"/>
            <a:ext cx="8298600" cy="351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The following Categorical Features were imputed with </a:t>
            </a:r>
            <a:r>
              <a:rPr lang="en">
                <a:solidFill>
                  <a:srgbClr val="FF0000"/>
                </a:solidFill>
                <a:latin typeface="Calibri"/>
                <a:ea typeface="Calibri"/>
                <a:cs typeface="Calibri"/>
                <a:sym typeface="Calibri"/>
              </a:rPr>
              <a:t>‘None’</a:t>
            </a:r>
            <a:r>
              <a:rPr lang="en">
                <a:latin typeface="Calibri"/>
                <a:ea typeface="Calibri"/>
                <a:cs typeface="Calibri"/>
                <a:sym typeface="Calibri"/>
              </a:rPr>
              <a:t> for missing values: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PoolQC, MiscFeature, Alley, Fence, FirePlaceQu, </a:t>
            </a:r>
            <a:r>
              <a:rPr lang="en" sz="1200">
                <a:latin typeface="Calibri"/>
                <a:ea typeface="Calibri"/>
                <a:cs typeface="Calibri"/>
                <a:sym typeface="Calibri"/>
              </a:rPr>
              <a:t>GarageType, GarageCond, GarageFinish, GarageQual, BsmtCond, BsmtExposure, BsmtFinType1, BsmtFinType2, BsmtQual, MasVnrType.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following Numerical Features were imputed with </a:t>
            </a:r>
            <a:r>
              <a:rPr lang="en">
                <a:solidFill>
                  <a:srgbClr val="00FF00"/>
                </a:solidFill>
                <a:latin typeface="Calibri"/>
                <a:ea typeface="Calibri"/>
                <a:cs typeface="Calibri"/>
                <a:sym typeface="Calibri"/>
              </a:rPr>
              <a:t>0</a:t>
            </a:r>
            <a:r>
              <a:rPr lang="en">
                <a:latin typeface="Calibri"/>
                <a:ea typeface="Calibri"/>
                <a:cs typeface="Calibri"/>
                <a:sym typeface="Calibri"/>
              </a:rPr>
              <a:t> for missing values: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GarageCars, GarageArea, GarageYrBlt, BsmtFinSF1, BsmtFinSF2, BsmtFullBath, BsmtHalfBath, BsmtUnfSF, TotalBsmtSF, MasVnrArea.</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following Categorical Features were imputed with </a:t>
            </a:r>
            <a:r>
              <a:rPr lang="en">
                <a:solidFill>
                  <a:srgbClr val="A64D79"/>
                </a:solidFill>
                <a:latin typeface="Calibri"/>
                <a:ea typeface="Calibri"/>
                <a:cs typeface="Calibri"/>
                <a:sym typeface="Calibri"/>
              </a:rPr>
              <a:t>most appeared value(Mode)</a:t>
            </a:r>
            <a:r>
              <a:rPr lang="en">
                <a:latin typeface="Calibri"/>
                <a:ea typeface="Calibri"/>
                <a:cs typeface="Calibri"/>
                <a:sym typeface="Calibri"/>
              </a:rPr>
              <a:t> for missing values: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MSZoning, Functional, Electrical, Exterior1st, Exterior2nd, KitchenQual, SaleType</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630200" y="446125"/>
            <a:ext cx="75057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Imputing Missing Values</a:t>
            </a:r>
            <a:endParaRPr/>
          </a:p>
        </p:txBody>
      </p:sp>
      <p:sp>
        <p:nvSpPr>
          <p:cNvPr id="210" name="Google Shape;210;p25"/>
          <p:cNvSpPr txBox="1"/>
          <p:nvPr/>
        </p:nvSpPr>
        <p:spPr>
          <a:xfrm>
            <a:off x="406300" y="1184300"/>
            <a:ext cx="8298600" cy="351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The following </a:t>
            </a:r>
            <a:r>
              <a:rPr lang="en">
                <a:latin typeface="Calibri"/>
                <a:ea typeface="Calibri"/>
                <a:cs typeface="Calibri"/>
                <a:sym typeface="Calibri"/>
              </a:rPr>
              <a:t>Numerical </a:t>
            </a:r>
            <a:r>
              <a:rPr lang="en">
                <a:latin typeface="Calibri"/>
                <a:ea typeface="Calibri"/>
                <a:cs typeface="Calibri"/>
                <a:sym typeface="Calibri"/>
              </a:rPr>
              <a:t>Features were imputed with </a:t>
            </a:r>
            <a:r>
              <a:rPr lang="en">
                <a:solidFill>
                  <a:srgbClr val="3C78D8"/>
                </a:solidFill>
                <a:latin typeface="Calibri"/>
                <a:ea typeface="Calibri"/>
                <a:cs typeface="Calibri"/>
                <a:sym typeface="Calibri"/>
              </a:rPr>
              <a:t>‘Median’</a:t>
            </a:r>
            <a:r>
              <a:rPr lang="en">
                <a:latin typeface="Calibri"/>
                <a:ea typeface="Calibri"/>
                <a:cs typeface="Calibri"/>
                <a:sym typeface="Calibri"/>
              </a:rPr>
              <a:t> values based on the </a:t>
            </a:r>
            <a:r>
              <a:rPr lang="en">
                <a:solidFill>
                  <a:srgbClr val="741B47"/>
                </a:solidFill>
                <a:latin typeface="Calibri"/>
                <a:ea typeface="Calibri"/>
                <a:cs typeface="Calibri"/>
                <a:sym typeface="Calibri"/>
              </a:rPr>
              <a:t>‘</a:t>
            </a:r>
            <a:r>
              <a:rPr lang="en">
                <a:solidFill>
                  <a:srgbClr val="741B47"/>
                </a:solidFill>
                <a:latin typeface="Calibri"/>
                <a:ea typeface="Calibri"/>
                <a:cs typeface="Calibri"/>
                <a:sym typeface="Calibri"/>
              </a:rPr>
              <a:t>Neighborhood’</a:t>
            </a:r>
            <a:r>
              <a:rPr lang="en">
                <a:latin typeface="Calibri"/>
                <a:ea typeface="Calibri"/>
                <a:cs typeface="Calibri"/>
                <a:sym typeface="Calibri"/>
              </a:rPr>
              <a:t> </a:t>
            </a:r>
            <a:r>
              <a:rPr lang="en">
                <a:latin typeface="Calibri"/>
                <a:ea typeface="Calibri"/>
                <a:cs typeface="Calibri"/>
                <a:sym typeface="Calibri"/>
              </a:rPr>
              <a:t>for missing values: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LotFrontage </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Label Encoding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38" y="304825"/>
            <a:ext cx="7505700" cy="8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some numerical features to categorical &amp; Label-encoding</a:t>
            </a:r>
            <a:endParaRPr/>
          </a:p>
        </p:txBody>
      </p:sp>
      <p:sp>
        <p:nvSpPr>
          <p:cNvPr id="221" name="Google Shape;221;p27"/>
          <p:cNvSpPr txBox="1"/>
          <p:nvPr>
            <p:ph idx="1" type="body"/>
          </p:nvPr>
        </p:nvSpPr>
        <p:spPr>
          <a:xfrm>
            <a:off x="819150" y="2552700"/>
            <a:ext cx="7505700" cy="18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27"/>
          <p:cNvPicPr preferRelativeResize="0"/>
          <p:nvPr/>
        </p:nvPicPr>
        <p:blipFill>
          <a:blip r:embed="rId3">
            <a:alphaModFix/>
          </a:blip>
          <a:stretch>
            <a:fillRect/>
          </a:stretch>
        </p:blipFill>
        <p:spPr>
          <a:xfrm>
            <a:off x="814388" y="1295400"/>
            <a:ext cx="7515225" cy="1028700"/>
          </a:xfrm>
          <a:prstGeom prst="rect">
            <a:avLst/>
          </a:prstGeom>
          <a:noFill/>
          <a:ln>
            <a:noFill/>
          </a:ln>
        </p:spPr>
      </p:pic>
      <p:pic>
        <p:nvPicPr>
          <p:cNvPr id="223" name="Google Shape;223;p27"/>
          <p:cNvPicPr preferRelativeResize="0"/>
          <p:nvPr/>
        </p:nvPicPr>
        <p:blipFill>
          <a:blip r:embed="rId4">
            <a:alphaModFix/>
          </a:blip>
          <a:stretch>
            <a:fillRect/>
          </a:stretch>
        </p:blipFill>
        <p:spPr>
          <a:xfrm>
            <a:off x="819150" y="2359976"/>
            <a:ext cx="7505700" cy="250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8"/>
          <p:cNvPicPr preferRelativeResize="0"/>
          <p:nvPr/>
        </p:nvPicPr>
        <p:blipFill>
          <a:blip r:embed="rId3">
            <a:alphaModFix/>
          </a:blip>
          <a:stretch>
            <a:fillRect/>
          </a:stretch>
        </p:blipFill>
        <p:spPr>
          <a:xfrm>
            <a:off x="4095775" y="383500"/>
            <a:ext cx="4560550" cy="4104675"/>
          </a:xfrm>
          <a:prstGeom prst="rect">
            <a:avLst/>
          </a:prstGeom>
          <a:noFill/>
          <a:ln>
            <a:noFill/>
          </a:ln>
        </p:spPr>
      </p:pic>
      <p:sp>
        <p:nvSpPr>
          <p:cNvPr id="229" name="Google Shape;229;p28"/>
          <p:cNvSpPr txBox="1"/>
          <p:nvPr/>
        </p:nvSpPr>
        <p:spPr>
          <a:xfrm>
            <a:off x="624850" y="518150"/>
            <a:ext cx="26061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After encoding:</a:t>
            </a:r>
            <a:endParaRPr sz="3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274325" y="1746100"/>
            <a:ext cx="85953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TotalSF = TotalBsmtSF + 1stFlrSf +2ndFlrSF</a:t>
            </a:r>
            <a:endParaRPr b="1"/>
          </a:p>
        </p:txBody>
      </p:sp>
      <p:sp>
        <p:nvSpPr>
          <p:cNvPr id="235" name="Google Shape;235;p29"/>
          <p:cNvSpPr txBox="1"/>
          <p:nvPr/>
        </p:nvSpPr>
        <p:spPr>
          <a:xfrm>
            <a:off x="3124200" y="594350"/>
            <a:ext cx="5654100" cy="10821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rPr lang="en" sz="3000">
                <a:latin typeface="Calibri"/>
                <a:ea typeface="Calibri"/>
                <a:cs typeface="Calibri"/>
                <a:sym typeface="Calibri"/>
              </a:rPr>
              <a:t>Add new feature TotalSF</a:t>
            </a:r>
            <a:endParaRPr sz="3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Box Cox Transformation of highly skewed features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19150" y="388400"/>
            <a:ext cx="75057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Skewed Features</a:t>
            </a:r>
            <a:endParaRPr/>
          </a:p>
        </p:txBody>
      </p:sp>
      <p:sp>
        <p:nvSpPr>
          <p:cNvPr id="246" name="Google Shape;246;p31"/>
          <p:cNvSpPr txBox="1"/>
          <p:nvPr>
            <p:ph idx="1" type="body"/>
          </p:nvPr>
        </p:nvSpPr>
        <p:spPr>
          <a:xfrm>
            <a:off x="5212100" y="1122000"/>
            <a:ext cx="3112800" cy="358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Skewness affects the regression intercept, coefficients associated with the model.</a:t>
            </a:r>
            <a:endParaRPr sz="1400"/>
          </a:p>
          <a:p>
            <a:pPr indent="-317500" lvl="0" marL="457200" rtl="0" algn="l">
              <a:spcBef>
                <a:spcPts val="0"/>
              </a:spcBef>
              <a:spcAft>
                <a:spcPts val="0"/>
              </a:spcAft>
              <a:buSzPts val="1400"/>
              <a:buChar char="❖"/>
            </a:pPr>
            <a:r>
              <a:rPr lang="en" sz="1400"/>
              <a:t>Asymmetrical data behavior may lead to bias in the model and normality is an important assumption for many statistical techniques. Therefore, in this case we choose to use Box Cox transformation. </a:t>
            </a:r>
            <a:endParaRPr sz="1400"/>
          </a:p>
          <a:p>
            <a:pPr indent="-317500" lvl="0" marL="457200" rtl="0" algn="l">
              <a:spcBef>
                <a:spcPts val="0"/>
              </a:spcBef>
              <a:spcAft>
                <a:spcPts val="0"/>
              </a:spcAft>
              <a:buSzPts val="1400"/>
              <a:buChar char="❖"/>
            </a:pPr>
            <a:r>
              <a:rPr lang="en" sz="1400"/>
              <a:t>There are 59 skewed numerical features to transform. (&gt;0.5)</a:t>
            </a:r>
            <a:endParaRPr sz="1400"/>
          </a:p>
          <a:p>
            <a:pPr indent="-317500" lvl="0" marL="457200" rtl="0" algn="l">
              <a:spcBef>
                <a:spcPts val="0"/>
              </a:spcBef>
              <a:spcAft>
                <a:spcPts val="0"/>
              </a:spcAft>
              <a:buSzPts val="1400"/>
              <a:buChar char="❖"/>
            </a:pPr>
            <a:r>
              <a:rPr lang="en" sz="1400"/>
              <a:t>Dummify =&gt; (2917,223)</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pic>
        <p:nvPicPr>
          <p:cNvPr id="247" name="Google Shape;247;p31"/>
          <p:cNvPicPr preferRelativeResize="0"/>
          <p:nvPr/>
        </p:nvPicPr>
        <p:blipFill>
          <a:blip r:embed="rId3">
            <a:alphaModFix/>
          </a:blip>
          <a:stretch>
            <a:fillRect/>
          </a:stretch>
        </p:blipFill>
        <p:spPr>
          <a:xfrm>
            <a:off x="909025" y="1149500"/>
            <a:ext cx="3891575" cy="3445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44550"/>
            <a:ext cx="7505700" cy="7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36" name="Google Shape;136;p14"/>
          <p:cNvSpPr txBox="1"/>
          <p:nvPr>
            <p:ph idx="1" type="body"/>
          </p:nvPr>
        </p:nvSpPr>
        <p:spPr>
          <a:xfrm>
            <a:off x="819150" y="1072825"/>
            <a:ext cx="7505700" cy="336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Feature Engineering:</a:t>
            </a:r>
            <a:endParaRPr sz="1800"/>
          </a:p>
          <a:p>
            <a:pPr indent="-342900" lvl="1" marL="914400" rtl="0" algn="l">
              <a:spcBef>
                <a:spcPts val="0"/>
              </a:spcBef>
              <a:spcAft>
                <a:spcPts val="0"/>
              </a:spcAft>
              <a:buSzPts val="1800"/>
              <a:buChar char="➢"/>
            </a:pPr>
            <a:r>
              <a:rPr lang="en" sz="1800"/>
              <a:t>Univariate Analysis</a:t>
            </a:r>
            <a:endParaRPr sz="1800"/>
          </a:p>
          <a:p>
            <a:pPr indent="-342900" lvl="1" marL="914400" rtl="0" algn="l">
              <a:spcBef>
                <a:spcPts val="0"/>
              </a:spcBef>
              <a:spcAft>
                <a:spcPts val="0"/>
              </a:spcAft>
              <a:buSzPts val="1800"/>
              <a:buChar char="➢"/>
            </a:pPr>
            <a:r>
              <a:rPr lang="en" sz="1800"/>
              <a:t>Bivariate Analysis</a:t>
            </a:r>
            <a:endParaRPr sz="1800"/>
          </a:p>
          <a:p>
            <a:pPr indent="-342900" lvl="1" marL="914400" rtl="0" algn="l">
              <a:spcBef>
                <a:spcPts val="0"/>
              </a:spcBef>
              <a:spcAft>
                <a:spcPts val="0"/>
              </a:spcAft>
              <a:buSzPts val="1800"/>
              <a:buChar char="➢"/>
            </a:pPr>
            <a:r>
              <a:rPr lang="en" sz="1800"/>
              <a:t>Missing Values Imputation</a:t>
            </a:r>
            <a:endParaRPr sz="1800"/>
          </a:p>
          <a:p>
            <a:pPr indent="-342900" lvl="1" marL="914400" rtl="0" algn="l">
              <a:spcBef>
                <a:spcPts val="0"/>
              </a:spcBef>
              <a:spcAft>
                <a:spcPts val="0"/>
              </a:spcAft>
              <a:buSzPts val="1800"/>
              <a:buChar char="➢"/>
            </a:pPr>
            <a:r>
              <a:rPr lang="en" sz="1800"/>
              <a:t>Label Encoding, Box-cox, and dummifying</a:t>
            </a:r>
            <a:endParaRPr sz="1800"/>
          </a:p>
          <a:p>
            <a:pPr indent="-342900" lvl="0" marL="457200" rtl="0" algn="l">
              <a:spcBef>
                <a:spcPts val="0"/>
              </a:spcBef>
              <a:spcAft>
                <a:spcPts val="0"/>
              </a:spcAft>
              <a:buSzPts val="1800"/>
              <a:buChar char="❖"/>
            </a:pPr>
            <a:r>
              <a:rPr lang="en" sz="1800"/>
              <a:t>Modeling</a:t>
            </a:r>
            <a:endParaRPr sz="1800"/>
          </a:p>
          <a:p>
            <a:pPr indent="-342900" lvl="1" marL="914400" rtl="0" algn="l">
              <a:spcBef>
                <a:spcPts val="0"/>
              </a:spcBef>
              <a:spcAft>
                <a:spcPts val="0"/>
              </a:spcAft>
              <a:buSzPts val="1800"/>
              <a:buChar char="➢"/>
            </a:pPr>
            <a:r>
              <a:rPr lang="en" sz="1800"/>
              <a:t>Lasso</a:t>
            </a:r>
            <a:endParaRPr sz="1800"/>
          </a:p>
          <a:p>
            <a:pPr indent="-342900" lvl="1" marL="914400" rtl="0" algn="l">
              <a:spcBef>
                <a:spcPts val="0"/>
              </a:spcBef>
              <a:spcAft>
                <a:spcPts val="0"/>
              </a:spcAft>
              <a:buSzPts val="1800"/>
              <a:buChar char="➢"/>
            </a:pPr>
            <a:r>
              <a:rPr lang="en" sz="1800"/>
              <a:t>Ridge</a:t>
            </a:r>
            <a:endParaRPr sz="1800"/>
          </a:p>
          <a:p>
            <a:pPr indent="-342900" lvl="1" marL="914400" rtl="0" algn="l">
              <a:spcBef>
                <a:spcPts val="0"/>
              </a:spcBef>
              <a:spcAft>
                <a:spcPts val="0"/>
              </a:spcAft>
              <a:buSzPts val="1800"/>
              <a:buChar char="➢"/>
            </a:pPr>
            <a:r>
              <a:rPr lang="en" sz="1800"/>
              <a:t>ElasticNet</a:t>
            </a:r>
            <a:endParaRPr sz="1800"/>
          </a:p>
          <a:p>
            <a:pPr indent="-342900" lvl="1" marL="914400" rtl="0" algn="l">
              <a:spcBef>
                <a:spcPts val="0"/>
              </a:spcBef>
              <a:spcAft>
                <a:spcPts val="0"/>
              </a:spcAft>
              <a:buSzPts val="1800"/>
              <a:buChar char="➢"/>
            </a:pPr>
            <a:r>
              <a:rPr lang="en" sz="1800"/>
              <a:t>XGBoost</a:t>
            </a:r>
            <a:endParaRPr sz="1800"/>
          </a:p>
          <a:p>
            <a:pPr indent="0" lvl="0" marL="457200" marR="0" rtl="0" algn="l">
              <a:lnSpc>
                <a:spcPct val="115000"/>
              </a:lnSpc>
              <a:spcBef>
                <a:spcPts val="1600"/>
              </a:spcBef>
              <a:spcAft>
                <a:spcPts val="0"/>
              </a:spcAft>
              <a:buNone/>
            </a:pPr>
            <a:r>
              <a:t/>
            </a:r>
            <a:endParaRPr sz="1800"/>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Modelling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RMSE function</a:t>
            </a:r>
            <a:endParaRPr/>
          </a:p>
        </p:txBody>
      </p:sp>
      <p:pic>
        <p:nvPicPr>
          <p:cNvPr id="258" name="Google Shape;258;p33"/>
          <p:cNvPicPr preferRelativeResize="0"/>
          <p:nvPr/>
        </p:nvPicPr>
        <p:blipFill>
          <a:blip r:embed="rId3">
            <a:alphaModFix/>
          </a:blip>
          <a:stretch>
            <a:fillRect/>
          </a:stretch>
        </p:blipFill>
        <p:spPr>
          <a:xfrm>
            <a:off x="509588" y="1660675"/>
            <a:ext cx="8124825" cy="1028700"/>
          </a:xfrm>
          <a:prstGeom prst="rect">
            <a:avLst/>
          </a:prstGeom>
          <a:noFill/>
          <a:ln>
            <a:noFill/>
          </a:ln>
        </p:spPr>
      </p:pic>
      <p:sp>
        <p:nvSpPr>
          <p:cNvPr id="259" name="Google Shape;259;p33"/>
          <p:cNvSpPr txBox="1"/>
          <p:nvPr/>
        </p:nvSpPr>
        <p:spPr>
          <a:xfrm>
            <a:off x="579125" y="2895600"/>
            <a:ext cx="7635300" cy="163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This function measures the distance between our predicted value.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As a validation strategy, we did CV with k = 10, using 9 parts of our data for fitting models and 1 part to obtain predictions.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We trained: Lasso, Ridge, ElasticNet, and XGBoost.</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447425" y="283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a:t>
            </a:r>
            <a:endParaRPr/>
          </a:p>
        </p:txBody>
      </p:sp>
      <p:pic>
        <p:nvPicPr>
          <p:cNvPr id="265" name="Google Shape;265;p34"/>
          <p:cNvPicPr preferRelativeResize="0"/>
          <p:nvPr/>
        </p:nvPicPr>
        <p:blipFill rotWithShape="1">
          <a:blip r:embed="rId3">
            <a:alphaModFix/>
          </a:blip>
          <a:srcRect b="1692" l="0" r="1960" t="3250"/>
          <a:stretch/>
        </p:blipFill>
        <p:spPr>
          <a:xfrm>
            <a:off x="4268750" y="783725"/>
            <a:ext cx="3976100" cy="3603949"/>
          </a:xfrm>
          <a:prstGeom prst="rect">
            <a:avLst/>
          </a:prstGeom>
          <a:noFill/>
          <a:ln>
            <a:noFill/>
          </a:ln>
        </p:spPr>
      </p:pic>
      <p:sp>
        <p:nvSpPr>
          <p:cNvPr id="266" name="Google Shape;266;p34"/>
          <p:cNvSpPr txBox="1"/>
          <p:nvPr/>
        </p:nvSpPr>
        <p:spPr>
          <a:xfrm>
            <a:off x="643625" y="890400"/>
            <a:ext cx="3795300" cy="3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RMSE: 0.1115211499</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Does parameter shrinkage and variable selection automatically.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Alpha: 1, 0.1, 0.001, 0.0005</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Lasso picked 95 variables, and eliminated 128  variables.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Suggest TotalSF and Neighborhood, apart from OverallQual and OverallCond, greatly impact SalePrice.</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19150" y="845600"/>
            <a:ext cx="75057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a:t>
            </a:r>
            <a:endParaRPr/>
          </a:p>
        </p:txBody>
      </p:sp>
      <p:sp>
        <p:nvSpPr>
          <p:cNvPr id="272" name="Google Shape;272;p35"/>
          <p:cNvSpPr txBox="1"/>
          <p:nvPr>
            <p:ph idx="1" type="body"/>
          </p:nvPr>
        </p:nvSpPr>
        <p:spPr>
          <a:xfrm>
            <a:off x="819150" y="1633825"/>
            <a:ext cx="3702000" cy="280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RMSE: 0.11321474678983763</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rPr>
              <a:t>Alpha: 0.05, 0.1, 0.3, 1, 3, 5, 10, 15, 30, 50, 75</a:t>
            </a:r>
            <a:endParaRPr sz="1400">
              <a:solidFill>
                <a:srgbClr val="000000"/>
              </a:solidFill>
            </a:endParaRPr>
          </a:p>
          <a:p>
            <a:pPr indent="-317500" lvl="0" marL="457200" rtl="0" algn="l">
              <a:spcBef>
                <a:spcPts val="0"/>
              </a:spcBef>
              <a:spcAft>
                <a:spcPts val="0"/>
              </a:spcAft>
              <a:buClr>
                <a:srgbClr val="000000"/>
              </a:buClr>
              <a:buSzPts val="1400"/>
              <a:buFont typeface="Calibri"/>
              <a:buChar char="●"/>
            </a:pPr>
            <a:r>
              <a:rPr lang="en" sz="1400">
                <a:solidFill>
                  <a:srgbClr val="000000"/>
                </a:solidFill>
              </a:rPr>
              <a:t>Prevents multicollinearity by shrinking the parameters.</a:t>
            </a:r>
            <a:endParaRPr sz="1400">
              <a:solidFill>
                <a:srgbClr val="000000"/>
              </a:solidFill>
            </a:endParaRPr>
          </a:p>
          <a:p>
            <a:pPr indent="-317500" lvl="0" marL="457200" rtl="0" algn="l">
              <a:spcBef>
                <a:spcPts val="0"/>
              </a:spcBef>
              <a:spcAft>
                <a:spcPts val="0"/>
              </a:spcAft>
              <a:buClr>
                <a:srgbClr val="000000"/>
              </a:buClr>
              <a:buSzPts val="1400"/>
              <a:buFont typeface="Calibri"/>
              <a:buChar char="●"/>
            </a:pPr>
            <a:r>
              <a:rPr lang="en" sz="1400">
                <a:solidFill>
                  <a:srgbClr val="000000"/>
                </a:solidFill>
              </a:rPr>
              <a:t>It uses L2 regularization technique. </a:t>
            </a:r>
            <a:endParaRPr sz="1400">
              <a:solidFill>
                <a:srgbClr val="000000"/>
              </a:solidFill>
            </a:endParaRPr>
          </a:p>
          <a:p>
            <a:pPr indent="0" lvl="0" marL="0" rtl="0" algn="l">
              <a:spcBef>
                <a:spcPts val="1600"/>
              </a:spcBef>
              <a:spcAft>
                <a:spcPts val="1600"/>
              </a:spcAft>
              <a:buNone/>
            </a:pPr>
            <a:r>
              <a:t/>
            </a:r>
            <a:endParaRPr/>
          </a:p>
        </p:txBody>
      </p:sp>
      <p:pic>
        <p:nvPicPr>
          <p:cNvPr id="273" name="Google Shape;273;p35"/>
          <p:cNvPicPr preferRelativeResize="0"/>
          <p:nvPr/>
        </p:nvPicPr>
        <p:blipFill>
          <a:blip r:embed="rId3">
            <a:alphaModFix/>
          </a:blip>
          <a:stretch>
            <a:fillRect/>
          </a:stretch>
        </p:blipFill>
        <p:spPr>
          <a:xfrm>
            <a:off x="4470700" y="717500"/>
            <a:ext cx="4403850" cy="3985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35050" y="378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ElasticNet</a:t>
            </a:r>
            <a:endParaRPr/>
          </a:p>
        </p:txBody>
      </p:sp>
      <p:pic>
        <p:nvPicPr>
          <p:cNvPr id="279" name="Google Shape;279;p36"/>
          <p:cNvPicPr preferRelativeResize="0"/>
          <p:nvPr/>
        </p:nvPicPr>
        <p:blipFill>
          <a:blip r:embed="rId3">
            <a:alphaModFix/>
          </a:blip>
          <a:stretch>
            <a:fillRect/>
          </a:stretch>
        </p:blipFill>
        <p:spPr>
          <a:xfrm>
            <a:off x="4905050" y="574088"/>
            <a:ext cx="3465750" cy="3995325"/>
          </a:xfrm>
          <a:prstGeom prst="rect">
            <a:avLst/>
          </a:prstGeom>
          <a:noFill/>
          <a:ln>
            <a:noFill/>
          </a:ln>
        </p:spPr>
      </p:pic>
      <p:sp>
        <p:nvSpPr>
          <p:cNvPr id="280" name="Google Shape;280;p36"/>
          <p:cNvSpPr txBox="1"/>
          <p:nvPr/>
        </p:nvSpPr>
        <p:spPr>
          <a:xfrm>
            <a:off x="689500" y="11454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RMSE : </a:t>
            </a:r>
            <a:r>
              <a:rPr lang="en" sz="1200"/>
              <a:t>0.17712364615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Hybrid of Ridge and Lasso </a:t>
            </a:r>
            <a:endParaRPr sz="1200"/>
          </a:p>
          <a:p>
            <a:pPr indent="-304800" lvl="0" marL="457200" rtl="0" algn="l">
              <a:spcBef>
                <a:spcPts val="0"/>
              </a:spcBef>
              <a:spcAft>
                <a:spcPts val="0"/>
              </a:spcAft>
              <a:buSzPts val="1200"/>
              <a:buChar char="●"/>
            </a:pPr>
            <a:r>
              <a:rPr lang="en" sz="1200"/>
              <a:t>Alpha: 1, 0.1, 0.001, 0.0005</a:t>
            </a:r>
            <a:endParaRPr sz="1200"/>
          </a:p>
          <a:p>
            <a:pPr indent="-304800" lvl="0" marL="457200" rtl="0" algn="l">
              <a:lnSpc>
                <a:spcPct val="115000"/>
              </a:lnSpc>
              <a:spcBef>
                <a:spcPts val="0"/>
              </a:spcBef>
              <a:spcAft>
                <a:spcPts val="0"/>
              </a:spcAft>
              <a:buSzPts val="1200"/>
              <a:buChar char="●"/>
            </a:pPr>
            <a:r>
              <a:rPr lang="en" sz="1200"/>
              <a:t>generality of the elastic net regression: do not prefer either L1 or L2 regularization on its own</a:t>
            </a:r>
            <a:endParaRPr sz="1200"/>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17750" y="374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a:t>
            </a:r>
            <a:endParaRPr/>
          </a:p>
        </p:txBody>
      </p:sp>
      <p:pic>
        <p:nvPicPr>
          <p:cNvPr id="286" name="Google Shape;286;p37"/>
          <p:cNvPicPr preferRelativeResize="0"/>
          <p:nvPr/>
        </p:nvPicPr>
        <p:blipFill>
          <a:blip r:embed="rId3">
            <a:alphaModFix/>
          </a:blip>
          <a:stretch>
            <a:fillRect/>
          </a:stretch>
        </p:blipFill>
        <p:spPr>
          <a:xfrm>
            <a:off x="4917237" y="950712"/>
            <a:ext cx="2864478" cy="3473175"/>
          </a:xfrm>
          <a:prstGeom prst="rect">
            <a:avLst/>
          </a:prstGeom>
          <a:noFill/>
          <a:ln>
            <a:noFill/>
          </a:ln>
        </p:spPr>
      </p:pic>
      <p:sp>
        <p:nvSpPr>
          <p:cNvPr id="287" name="Google Shape;287;p37"/>
          <p:cNvSpPr txBox="1"/>
          <p:nvPr/>
        </p:nvSpPr>
        <p:spPr>
          <a:xfrm>
            <a:off x="3405950" y="560300"/>
            <a:ext cx="53511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8" name="Google Shape;288;p37"/>
          <p:cNvSpPr txBox="1"/>
          <p:nvPr/>
        </p:nvSpPr>
        <p:spPr>
          <a:xfrm>
            <a:off x="4806700" y="610325"/>
            <a:ext cx="3647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Difference between train and test rmse mean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89" name="Google Shape;289;p37"/>
          <p:cNvSpPr txBox="1"/>
          <p:nvPr/>
        </p:nvSpPr>
        <p:spPr>
          <a:xfrm>
            <a:off x="643950" y="950700"/>
            <a:ext cx="3399900" cy="3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dk1"/>
                </a:highlight>
              </a:rPr>
              <a:t>RMSE </a:t>
            </a:r>
            <a:r>
              <a:rPr lang="en" sz="1300">
                <a:latin typeface="Calibri"/>
                <a:ea typeface="Calibri"/>
                <a:cs typeface="Calibri"/>
                <a:sym typeface="Calibri"/>
              </a:rPr>
              <a:t> 0.1166624769</a:t>
            </a:r>
            <a:endParaRPr sz="1200">
              <a:highlight>
                <a:schemeClr val="dk1"/>
              </a:highlight>
            </a:endParaRPr>
          </a:p>
          <a:p>
            <a:pPr indent="0" lvl="0" marL="0" rtl="0" algn="l">
              <a:spcBef>
                <a:spcPts val="0"/>
              </a:spcBef>
              <a:spcAft>
                <a:spcPts val="0"/>
              </a:spcAft>
              <a:buNone/>
            </a:pPr>
            <a:r>
              <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p</a:t>
            </a:r>
            <a:r>
              <a:rPr lang="en" sz="1200">
                <a:highlight>
                  <a:srgbClr val="FFFFFF"/>
                </a:highlight>
              </a:rPr>
              <a:t>arallelizable algorithm</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combines a set of weak learners and delivers improved prediction</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lang="en" sz="1200">
                <a:highlight>
                  <a:srgbClr val="FFFFFF"/>
                </a:highlight>
              </a:rPr>
              <a:t>Hyperparameters : </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max_depth = 2, </a:t>
            </a:r>
            <a:r>
              <a:rPr lang="en" sz="1200">
                <a:highlight>
                  <a:srgbClr val="FFFFFF"/>
                </a:highlight>
              </a:rPr>
              <a:t>determines how deeply each tree is allowed to grow during any boosting round.</a:t>
            </a:r>
            <a:endParaRPr sz="1200">
              <a:highlight>
                <a:srgbClr val="FFFFFF"/>
              </a:highlight>
            </a:endParaRPr>
          </a:p>
          <a:p>
            <a:pPr indent="0" lvl="0" marL="0" rtl="0" algn="l">
              <a:spcBef>
                <a:spcPts val="0"/>
              </a:spcBef>
              <a:spcAft>
                <a:spcPts val="0"/>
              </a:spcAft>
              <a:buNone/>
            </a:pPr>
            <a:r>
              <a:rPr lang="en" sz="1200">
                <a:highlight>
                  <a:srgbClr val="FFFFFF"/>
                </a:highlight>
              </a:rPr>
              <a:t> k-fold cross validation : </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num_boost_round=500, number of trees we build</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early_stopping_rounds=100, finishes training of the model early if the rmse does not improve for a given number of rounds.</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819150" y="428550"/>
            <a:ext cx="7505700" cy="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Submission</a:t>
            </a:r>
            <a:endParaRPr/>
          </a:p>
        </p:txBody>
      </p:sp>
      <p:pic>
        <p:nvPicPr>
          <p:cNvPr id="295" name="Google Shape;295;p38"/>
          <p:cNvPicPr preferRelativeResize="0"/>
          <p:nvPr/>
        </p:nvPicPr>
        <p:blipFill>
          <a:blip r:embed="rId3">
            <a:alphaModFix/>
          </a:blip>
          <a:stretch>
            <a:fillRect/>
          </a:stretch>
        </p:blipFill>
        <p:spPr>
          <a:xfrm>
            <a:off x="883750" y="1439775"/>
            <a:ext cx="7586149" cy="490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1830600" y="1813800"/>
            <a:ext cx="5482800" cy="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89475" y="558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2" name="Google Shape;142;p15"/>
          <p:cNvSpPr txBox="1"/>
          <p:nvPr>
            <p:ph idx="1" type="body"/>
          </p:nvPr>
        </p:nvSpPr>
        <p:spPr>
          <a:xfrm>
            <a:off x="819150" y="1512800"/>
            <a:ext cx="7505700" cy="292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T</a:t>
            </a:r>
            <a:r>
              <a:rPr lang="en" sz="1800">
                <a:solidFill>
                  <a:srgbClr val="000000"/>
                </a:solidFill>
              </a:rPr>
              <a:t>rain data shape: (1460, 81)</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Test data shape: (1459, 80)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Target: SalePrice, the property’s sale price in dollars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43 Categorical features: LotShape, Neighborhood, Garage Type…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37 </a:t>
            </a:r>
            <a:r>
              <a:rPr lang="en" sz="1800">
                <a:solidFill>
                  <a:srgbClr val="000000"/>
                </a:solidFill>
              </a:rPr>
              <a:t>Numerical features: First/Second square feet, number of kitchens… </a:t>
            </a:r>
            <a:endParaRPr sz="1800">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398775"/>
            <a:ext cx="7505700" cy="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148" name="Google Shape;148;p16"/>
          <p:cNvPicPr preferRelativeResize="0"/>
          <p:nvPr/>
        </p:nvPicPr>
        <p:blipFill rotWithShape="1">
          <a:blip r:embed="rId3">
            <a:alphaModFix/>
          </a:blip>
          <a:srcRect b="2104" l="0" r="2685" t="0"/>
          <a:stretch/>
        </p:blipFill>
        <p:spPr>
          <a:xfrm>
            <a:off x="286100" y="1749125"/>
            <a:ext cx="4036175" cy="2564500"/>
          </a:xfrm>
          <a:prstGeom prst="rect">
            <a:avLst/>
          </a:prstGeom>
          <a:noFill/>
          <a:ln>
            <a:noFill/>
          </a:ln>
        </p:spPr>
      </p:pic>
      <p:pic>
        <p:nvPicPr>
          <p:cNvPr id="149" name="Google Shape;149;p16"/>
          <p:cNvPicPr preferRelativeResize="0"/>
          <p:nvPr/>
        </p:nvPicPr>
        <p:blipFill rotWithShape="1">
          <a:blip r:embed="rId4">
            <a:alphaModFix/>
          </a:blip>
          <a:srcRect b="0" l="0" r="3157" t="0"/>
          <a:stretch/>
        </p:blipFill>
        <p:spPr>
          <a:xfrm>
            <a:off x="4398475" y="1672925"/>
            <a:ext cx="4443276" cy="2724500"/>
          </a:xfrm>
          <a:prstGeom prst="rect">
            <a:avLst/>
          </a:prstGeom>
          <a:noFill/>
          <a:ln>
            <a:noFill/>
          </a:ln>
        </p:spPr>
      </p:pic>
      <p:sp>
        <p:nvSpPr>
          <p:cNvPr id="150" name="Google Shape;150;p16"/>
          <p:cNvSpPr txBox="1"/>
          <p:nvPr/>
        </p:nvSpPr>
        <p:spPr>
          <a:xfrm>
            <a:off x="933375" y="1026975"/>
            <a:ext cx="77349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Study of the target feature: property’s sale price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Distribution shows that target is highly skewed to the righ</a:t>
            </a:r>
            <a:r>
              <a:rPr lang="en">
                <a:latin typeface="Calibri"/>
                <a:ea typeface="Calibri"/>
                <a:cs typeface="Calibri"/>
                <a:sym typeface="Calibri"/>
              </a:rPr>
              <a:t>t =&gt; log transformation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324725"/>
            <a:ext cx="7505700" cy="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Probplot after log transform</a:t>
            </a:r>
            <a:endParaRPr/>
          </a:p>
        </p:txBody>
      </p:sp>
      <p:sp>
        <p:nvSpPr>
          <p:cNvPr id="156" name="Google Shape;156;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17"/>
          <p:cNvPicPr preferRelativeResize="0"/>
          <p:nvPr/>
        </p:nvPicPr>
        <p:blipFill>
          <a:blip r:embed="rId3">
            <a:alphaModFix/>
          </a:blip>
          <a:stretch>
            <a:fillRect/>
          </a:stretch>
        </p:blipFill>
        <p:spPr>
          <a:xfrm>
            <a:off x="4505250" y="1660825"/>
            <a:ext cx="3819524" cy="2896825"/>
          </a:xfrm>
          <a:prstGeom prst="rect">
            <a:avLst/>
          </a:prstGeom>
          <a:noFill/>
          <a:ln>
            <a:noFill/>
          </a:ln>
        </p:spPr>
      </p:pic>
      <p:pic>
        <p:nvPicPr>
          <p:cNvPr id="158" name="Google Shape;158;p17"/>
          <p:cNvPicPr preferRelativeResize="0"/>
          <p:nvPr/>
        </p:nvPicPr>
        <p:blipFill>
          <a:blip r:embed="rId4">
            <a:alphaModFix/>
          </a:blip>
          <a:stretch>
            <a:fillRect/>
          </a:stretch>
        </p:blipFill>
        <p:spPr>
          <a:xfrm>
            <a:off x="819150" y="1766313"/>
            <a:ext cx="3686100" cy="2896824"/>
          </a:xfrm>
          <a:prstGeom prst="rect">
            <a:avLst/>
          </a:prstGeom>
          <a:noFill/>
          <a:ln>
            <a:noFill/>
          </a:ln>
        </p:spPr>
      </p:pic>
      <p:sp>
        <p:nvSpPr>
          <p:cNvPr id="159" name="Google Shape;159;p17"/>
          <p:cNvSpPr txBox="1"/>
          <p:nvPr/>
        </p:nvSpPr>
        <p:spPr>
          <a:xfrm>
            <a:off x="1022425" y="964550"/>
            <a:ext cx="73023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Comparison of the normality of target before and after log transform</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479075"/>
            <a:ext cx="7505700" cy="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 : correlation matrix</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65" name="Google Shape;165;p18"/>
          <p:cNvPicPr preferRelativeResize="0"/>
          <p:nvPr/>
        </p:nvPicPr>
        <p:blipFill>
          <a:blip r:embed="rId3">
            <a:alphaModFix/>
          </a:blip>
          <a:stretch>
            <a:fillRect/>
          </a:stretch>
        </p:blipFill>
        <p:spPr>
          <a:xfrm>
            <a:off x="424425" y="1176875"/>
            <a:ext cx="5066500" cy="3240800"/>
          </a:xfrm>
          <a:prstGeom prst="rect">
            <a:avLst/>
          </a:prstGeom>
          <a:noFill/>
          <a:ln>
            <a:noFill/>
          </a:ln>
        </p:spPr>
      </p:pic>
      <p:sp>
        <p:nvSpPr>
          <p:cNvPr id="166" name="Google Shape;166;p18"/>
          <p:cNvSpPr txBox="1"/>
          <p:nvPr/>
        </p:nvSpPr>
        <p:spPr>
          <a:xfrm>
            <a:off x="5911650" y="1313975"/>
            <a:ext cx="2594700" cy="22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We should see which features are highly correlated with the target and investigate them for outliers and linear relationship.</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720425" y="312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a:t>
            </a:r>
            <a:endParaRPr/>
          </a:p>
        </p:txBody>
      </p:sp>
      <p:pic>
        <p:nvPicPr>
          <p:cNvPr id="177" name="Google Shape;177;p20"/>
          <p:cNvPicPr preferRelativeResize="0"/>
          <p:nvPr/>
        </p:nvPicPr>
        <p:blipFill>
          <a:blip r:embed="rId3">
            <a:alphaModFix/>
          </a:blip>
          <a:stretch>
            <a:fillRect/>
          </a:stretch>
        </p:blipFill>
        <p:spPr>
          <a:xfrm>
            <a:off x="720425" y="986800"/>
            <a:ext cx="3620075" cy="3525225"/>
          </a:xfrm>
          <a:prstGeom prst="rect">
            <a:avLst/>
          </a:prstGeom>
          <a:noFill/>
          <a:ln>
            <a:noFill/>
          </a:ln>
        </p:spPr>
      </p:pic>
      <p:pic>
        <p:nvPicPr>
          <p:cNvPr id="178" name="Google Shape;178;p20"/>
          <p:cNvPicPr preferRelativeResize="0"/>
          <p:nvPr/>
        </p:nvPicPr>
        <p:blipFill>
          <a:blip r:embed="rId4">
            <a:alphaModFix/>
          </a:blip>
          <a:stretch>
            <a:fillRect/>
          </a:stretch>
        </p:blipFill>
        <p:spPr>
          <a:xfrm>
            <a:off x="3991325" y="1130125"/>
            <a:ext cx="4670399" cy="31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43475" y="360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vs GrLivArea</a:t>
            </a:r>
            <a:endParaRPr/>
          </a:p>
          <a:p>
            <a:pPr indent="0" lvl="0" marL="0" rtl="0" algn="l">
              <a:spcBef>
                <a:spcPts val="0"/>
              </a:spcBef>
              <a:spcAft>
                <a:spcPts val="0"/>
              </a:spcAft>
              <a:buNone/>
            </a:pPr>
            <a:r>
              <a:t/>
            </a:r>
            <a:endParaRPr/>
          </a:p>
        </p:txBody>
      </p:sp>
      <p:pic>
        <p:nvPicPr>
          <p:cNvPr id="184" name="Google Shape;184;p21"/>
          <p:cNvPicPr preferRelativeResize="0"/>
          <p:nvPr/>
        </p:nvPicPr>
        <p:blipFill>
          <a:blip r:embed="rId3">
            <a:alphaModFix/>
          </a:blip>
          <a:stretch>
            <a:fillRect/>
          </a:stretch>
        </p:blipFill>
        <p:spPr>
          <a:xfrm>
            <a:off x="502075" y="1314875"/>
            <a:ext cx="3848100" cy="2981350"/>
          </a:xfrm>
          <a:prstGeom prst="rect">
            <a:avLst/>
          </a:prstGeom>
          <a:noFill/>
          <a:ln>
            <a:noFill/>
          </a:ln>
        </p:spPr>
      </p:pic>
      <p:pic>
        <p:nvPicPr>
          <p:cNvPr id="185" name="Google Shape;185;p21"/>
          <p:cNvPicPr preferRelativeResize="0"/>
          <p:nvPr/>
        </p:nvPicPr>
        <p:blipFill>
          <a:blip r:embed="rId4">
            <a:alphaModFix/>
          </a:blip>
          <a:stretch>
            <a:fillRect/>
          </a:stretch>
        </p:blipFill>
        <p:spPr>
          <a:xfrm>
            <a:off x="4727475" y="1314875"/>
            <a:ext cx="3686099" cy="2933725"/>
          </a:xfrm>
          <a:prstGeom prst="rect">
            <a:avLst/>
          </a:prstGeom>
          <a:noFill/>
          <a:ln>
            <a:noFill/>
          </a:ln>
        </p:spPr>
      </p:pic>
      <p:sp>
        <p:nvSpPr>
          <p:cNvPr id="186" name="Google Shape;186;p21"/>
          <p:cNvSpPr txBox="1"/>
          <p:nvPr/>
        </p:nvSpPr>
        <p:spPr>
          <a:xfrm>
            <a:off x="776800" y="1131900"/>
            <a:ext cx="69024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