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7.jpg" ContentType="image/jpg"/>
  <Override PartName="/ppt/media/image13.jpg" ContentType="image/jp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85" r:id="rId1"/>
  </p:sldMasterIdLst>
  <p:notesMasterIdLst>
    <p:notesMasterId r:id="rId15"/>
  </p:notesMasterIdLst>
  <p:sldIdLst>
    <p:sldId id="256" r:id="rId2"/>
    <p:sldId id="257" r:id="rId3"/>
    <p:sldId id="258" r:id="rId4"/>
    <p:sldId id="259" r:id="rId5"/>
    <p:sldId id="260" r:id="rId6"/>
    <p:sldId id="261" r:id="rId7"/>
    <p:sldId id="262" r:id="rId8"/>
    <p:sldId id="269" r:id="rId9"/>
    <p:sldId id="264" r:id="rId10"/>
    <p:sldId id="270" r:id="rId11"/>
    <p:sldId id="265" r:id="rId12"/>
    <p:sldId id="271"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17874181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8/30/2024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4661642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8/30/2024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15254970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2364939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16127286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3106967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8/30/2024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3326210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8/30/2024</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27737251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8/30/2024</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6330749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8/30/2024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1007156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8/30/2024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31651808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8/30/2024</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35865407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8/30/2024</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3647654010"/>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2.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image" Target="../media/image15.jpeg" /><Relationship Id="rId2" Type="http://schemas.openxmlformats.org/officeDocument/2006/relationships/image" Target="../media/image14.png" /><Relationship Id="rId1" Type="http://schemas.openxmlformats.org/officeDocument/2006/relationships/slideLayout" Target="../slideLayouts/slideLayout6.xml" /></Relationships>
</file>

<file path=ppt/slides/_rels/slide12.xml.rels><?xml version="1.0" encoding="UTF-8" standalone="yes"?>
<Relationships xmlns="http://schemas.openxmlformats.org/package/2006/relationships"><Relationship Id="rId2" Type="http://schemas.openxmlformats.org/officeDocument/2006/relationships/image" Target="../media/image16.jpeg" /><Relationship Id="rId1" Type="http://schemas.openxmlformats.org/officeDocument/2006/relationships/slideLayout" Target="../slideLayouts/slideLayout6.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6.xml" /><Relationship Id="rId6" Type="http://schemas.openxmlformats.org/officeDocument/2006/relationships/image" Target="../media/image5.jpg" /><Relationship Id="rId5" Type="http://schemas.openxmlformats.org/officeDocument/2006/relationships/image" Target="../media/image4.png" /><Relationship Id="rId4" Type="http://schemas.openxmlformats.org/officeDocument/2006/relationships/image" Target="../media/image3.png"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6.png" /><Relationship Id="rId1" Type="http://schemas.openxmlformats.org/officeDocument/2006/relationships/slideLayout" Target="../slideLayouts/slideLayout6.xml" /><Relationship Id="rId5" Type="http://schemas.openxmlformats.org/officeDocument/2006/relationships/image" Target="../media/image8.png" /><Relationship Id="rId4" Type="http://schemas.openxmlformats.org/officeDocument/2006/relationships/image" Target="../media/image7.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png" /><Relationship Id="rId1" Type="http://schemas.openxmlformats.org/officeDocument/2006/relationships/slideLayout" Target="../slideLayouts/slideLayout6.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10.png" /><Relationship Id="rId1" Type="http://schemas.openxmlformats.org/officeDocument/2006/relationships/slideLayout" Target="../slideLayouts/slideLayout6.xml" /></Relationships>
</file>

<file path=ppt/slides/_rels/slide6.xml.rels><?xml version="1.0" encoding="UTF-8" standalone="yes"?>
<Relationships xmlns="http://schemas.openxmlformats.org/package/2006/relationships"><Relationship Id="rId3" Type="http://schemas.openxmlformats.org/officeDocument/2006/relationships/image" Target="../media/image12.jpg" /><Relationship Id="rId2" Type="http://schemas.openxmlformats.org/officeDocument/2006/relationships/image" Target="../media/image11.png" /><Relationship Id="rId1" Type="http://schemas.openxmlformats.org/officeDocument/2006/relationships/slideLayout" Target="../slideLayouts/slideLayout6.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13.jpg" /><Relationship Id="rId1" Type="http://schemas.openxmlformats.org/officeDocument/2006/relationships/slideLayout" Target="../slideLayouts/slideLayout6.xml" /></Relationships>
</file>

<file path=ppt/slides/_rels/slide8.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6.xml" /></Relationships>
</file>

<file path=ppt/slides/_rels/slide9.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1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334000"/>
            <a:ext cx="723900" cy="604392"/>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988218" y="1424212"/>
            <a:ext cx="9982200" cy="1512465"/>
          </a:xfrm>
          <a:prstGeom prst="rect">
            <a:avLst/>
          </a:prstGeom>
        </p:spPr>
        <p:txBody>
          <a:bodyPr vert="horz" wrap="square" lIns="0" tIns="16510" rIns="0" bIns="0" rtlCol="0">
            <a:spAutoFit/>
          </a:bodyPr>
          <a:lstStyle/>
          <a:p>
            <a:pPr marL="3213735">
              <a:spcBef>
                <a:spcPts val="130"/>
              </a:spcBef>
            </a:pPr>
            <a:r>
              <a:rPr lang="en-US" sz="3600" b="1" u="sng" dirty="0">
                <a:latin typeface="Times New Roman" panose="02020603050405020304" pitchFamily="18" charset="0"/>
                <a:cs typeface="Times New Roman" panose="02020603050405020304" pitchFamily="18" charset="0"/>
              </a:rPr>
              <a:t>Employee Data Analysis using Excel</a:t>
            </a:r>
            <a:r>
              <a:rPr lang="en-US" sz="3600" b="1" u="sng" dirty="0">
                <a:effectLst/>
                <a:latin typeface="Times New Roman" panose="02020603050405020304" pitchFamily="18" charset="0"/>
                <a:cs typeface="Times New Roman" panose="02020603050405020304" pitchFamily="18" charset="0"/>
              </a:rPr>
              <a:t> </a:t>
            </a:r>
            <a:br>
              <a:rPr lang="en-US" sz="3600" b="1" u="sng" dirty="0">
                <a:effectLst/>
                <a:latin typeface="Roboto" panose="020F0502020204030204" pitchFamily="2" charset="0"/>
              </a:rPr>
            </a:br>
            <a:endParaRPr sz="3600" u="sng"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1790700" y="3094064"/>
            <a:ext cx="8610600" cy="2246769"/>
          </a:xfrm>
          <a:prstGeom prst="rect">
            <a:avLst/>
          </a:prstGeom>
          <a:noFill/>
        </p:spPr>
        <p:txBody>
          <a:bodyPr wrap="square" rtlCol="0">
            <a:spAutoFit/>
          </a:bodyPr>
          <a:lstStyle/>
          <a:p>
            <a:r>
              <a:rPr lang="en-US" sz="2800" dirty="0"/>
              <a:t>STUDENT NAME: R .</a:t>
            </a:r>
            <a:r>
              <a:rPr lang="en-US" sz="2800" dirty="0" err="1"/>
              <a:t>Venketesan</a:t>
            </a:r>
            <a:endParaRPr lang="en-US" sz="2800" dirty="0"/>
          </a:p>
          <a:p>
            <a:r>
              <a:rPr lang="en-US" sz="2800" dirty="0"/>
              <a:t>REGISTER NO:22CM225&amp;asunm110312201293</a:t>
            </a:r>
          </a:p>
          <a:p>
            <a:r>
              <a:rPr lang="en-US" sz="2800" dirty="0"/>
              <a:t>DEPARTMENT: COMMERCE</a:t>
            </a:r>
          </a:p>
          <a:p>
            <a:r>
              <a:rPr lang="en-US" sz="2800" dirty="0"/>
              <a:t>COLLEGE: DRBCCC HINDU COLLEGE</a:t>
            </a:r>
          </a:p>
          <a:p>
            <a:r>
              <a:rPr lang="en-US" sz="2800" dirty="0"/>
              <a:t>           </a:t>
            </a:r>
            <a:endParaRPr lang="en-IN" sz="2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1A8405C-8F55-FF02-27D5-A727DF023E59}"/>
              </a:ext>
            </a:extLst>
          </p:cNvPr>
          <p:cNvSpPr>
            <a:spLocks noGrp="1"/>
          </p:cNvSpPr>
          <p:nvPr>
            <p:ph type="title"/>
          </p:nvPr>
        </p:nvSpPr>
        <p:spPr>
          <a:xfrm>
            <a:off x="133348" y="988219"/>
            <a:ext cx="5867401" cy="2643188"/>
          </a:xfrm>
        </p:spPr>
        <p:txBody>
          <a:bodyPr>
            <a:normAutofit/>
          </a:bodyPr>
          <a:lstStyle/>
          <a:p>
            <a:r>
              <a:rPr lang="en-US" sz="4800" b="1" u="sng" dirty="0">
                <a:effectLst>
                  <a:outerShdw blurRad="38100" dist="38100" dir="2700000" algn="tl">
                    <a:srgbClr val="000000">
                      <a:alpha val="43137"/>
                    </a:srgbClr>
                  </a:outerShdw>
                </a:effectLst>
              </a:rPr>
              <a:t>SUMMARY:</a:t>
            </a:r>
            <a:br>
              <a:rPr lang="en-US" sz="4800" b="1" u="sng" dirty="0">
                <a:effectLst>
                  <a:outerShdw blurRad="38100" dist="38100" dir="2700000" algn="tl">
                    <a:srgbClr val="000000">
                      <a:alpha val="43137"/>
                    </a:srgbClr>
                  </a:outerShdw>
                </a:effectLst>
              </a:rPr>
            </a:br>
            <a:endParaRPr lang="en-IN" dirty="0"/>
          </a:p>
        </p:txBody>
      </p:sp>
      <p:sp>
        <p:nvSpPr>
          <p:cNvPr id="3" name="Text Placeholder 2">
            <a:extLst>
              <a:ext uri="{FF2B5EF4-FFF2-40B4-BE49-F238E27FC236}">
                <a16:creationId xmlns:a16="http://schemas.microsoft.com/office/drawing/2014/main" id="{DCA198F0-419D-03CF-6D25-B9947334E46E}"/>
              </a:ext>
            </a:extLst>
          </p:cNvPr>
          <p:cNvSpPr>
            <a:spLocks noGrp="1"/>
          </p:cNvSpPr>
          <p:nvPr>
            <p:ph idx="1"/>
          </p:nvPr>
        </p:nvSpPr>
        <p:spPr>
          <a:xfrm>
            <a:off x="514349" y="2434590"/>
            <a:ext cx="10972800" cy="2769989"/>
          </a:xfrm>
        </p:spPr>
        <p:txBody>
          <a:bodyPr>
            <a:normAutofit/>
          </a:bodyPr>
          <a:lstStyle/>
          <a:p>
            <a:endParaRPr lang="en-US" sz="3200" b="1" u="sng" dirty="0">
              <a:effectLst>
                <a:outerShdw blurRad="38100" dist="38100" dir="2700000" algn="tl">
                  <a:srgbClr val="000000">
                    <a:alpha val="43137"/>
                  </a:srgbClr>
                </a:outerShdw>
              </a:effectLst>
            </a:endParaRPr>
          </a:p>
          <a:p>
            <a:r>
              <a:rPr lang="en-US" sz="3200" dirty="0">
                <a:latin typeface="Trebuchet MS"/>
                <a:cs typeface="Trebuchet MS"/>
              </a:rPr>
              <a:t>● TO FIND THE SALARY OF THE EMPLOYEE BY USING THE EXCEL</a:t>
            </a:r>
          </a:p>
          <a:p>
            <a:r>
              <a:rPr lang="en-US" sz="3200" dirty="0">
                <a:latin typeface="Trebuchet MS"/>
                <a:cs typeface="Trebuchet MS"/>
              </a:rPr>
              <a:t>●THE RESULTS SHOWN IN THE GRAPH.</a:t>
            </a:r>
          </a:p>
          <a:p>
            <a:endParaRPr lang="en-IN" sz="3200" dirty="0"/>
          </a:p>
        </p:txBody>
      </p:sp>
    </p:spTree>
    <p:extLst>
      <p:ext uri="{BB962C8B-B14F-4D97-AF65-F5344CB8AC3E}">
        <p14:creationId xmlns:p14="http://schemas.microsoft.com/office/powerpoint/2010/main" val="36724751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505818" y="60991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820400" y="60261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1988735" y="66452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177641" y="764539"/>
            <a:ext cx="3130868" cy="567463"/>
          </a:xfrm>
          <a:prstGeom prst="rect">
            <a:avLst/>
          </a:prstGeom>
        </p:spPr>
        <p:txBody>
          <a:bodyPr vert="horz" wrap="square" lIns="0" tIns="13335" rIns="0" bIns="0" rtlCol="0">
            <a:spAutoFit/>
          </a:bodyPr>
          <a:lstStyle/>
          <a:p>
            <a:pPr marL="12700">
              <a:lnSpc>
                <a:spcPct val="100000"/>
              </a:lnSpc>
              <a:spcBef>
                <a:spcPts val="105"/>
              </a:spcBef>
            </a:pPr>
            <a:r>
              <a:rPr u="sng" dirty="0">
                <a:solidFill>
                  <a:schemeClr val="tx1"/>
                </a:solidFill>
                <a:effectLst>
                  <a:outerShdw blurRad="38100" dist="38100" dir="2700000" algn="tl">
                    <a:srgbClr val="000000">
                      <a:alpha val="43137"/>
                    </a:srgbClr>
                  </a:outerShdw>
                </a:effectLst>
              </a:rPr>
              <a:t>R</a:t>
            </a:r>
            <a:r>
              <a:rPr u="sng" spc="-40" dirty="0">
                <a:solidFill>
                  <a:schemeClr val="tx1"/>
                </a:solidFill>
                <a:effectLst>
                  <a:outerShdw blurRad="38100" dist="38100" dir="2700000" algn="tl">
                    <a:srgbClr val="000000">
                      <a:alpha val="43137"/>
                    </a:srgbClr>
                  </a:outerShdw>
                </a:effectLst>
              </a:rPr>
              <a:t>E</a:t>
            </a:r>
            <a:r>
              <a:rPr u="sng" spc="15" dirty="0">
                <a:solidFill>
                  <a:schemeClr val="tx1"/>
                </a:solidFill>
                <a:effectLst>
                  <a:outerShdw blurRad="38100" dist="38100" dir="2700000" algn="tl">
                    <a:srgbClr val="000000">
                      <a:alpha val="43137"/>
                    </a:srgbClr>
                  </a:outerShdw>
                </a:effectLst>
              </a:rPr>
              <a:t>S</a:t>
            </a:r>
            <a:r>
              <a:rPr u="sng" spc="-30" dirty="0">
                <a:solidFill>
                  <a:schemeClr val="tx1"/>
                </a:solidFill>
                <a:effectLst>
                  <a:outerShdw blurRad="38100" dist="38100" dir="2700000" algn="tl">
                    <a:srgbClr val="000000">
                      <a:alpha val="43137"/>
                    </a:srgbClr>
                  </a:outerShdw>
                </a:effectLst>
              </a:rPr>
              <a:t>U</a:t>
            </a:r>
            <a:r>
              <a:rPr u="sng" spc="-405" dirty="0">
                <a:solidFill>
                  <a:schemeClr val="tx1"/>
                </a:solidFill>
                <a:effectLst>
                  <a:outerShdw blurRad="38100" dist="38100" dir="2700000" algn="tl">
                    <a:srgbClr val="000000">
                      <a:alpha val="43137"/>
                    </a:srgbClr>
                  </a:outerShdw>
                </a:effectLst>
              </a:rPr>
              <a:t>L</a:t>
            </a:r>
            <a:r>
              <a:rPr u="sng" dirty="0">
                <a:solidFill>
                  <a:schemeClr val="tx1"/>
                </a:solidFill>
                <a:effectLst>
                  <a:outerShdw blurRad="38100" dist="38100" dir="2700000" algn="tl">
                    <a:srgbClr val="000000">
                      <a:alpha val="43137"/>
                    </a:srgbClr>
                  </a:outerShdw>
                </a:effectLst>
              </a:rPr>
              <a:t>TS</a:t>
            </a:r>
            <a:r>
              <a:rPr lang="en-US" u="sng" dirty="0">
                <a:solidFill>
                  <a:schemeClr val="tx1"/>
                </a:solidFill>
                <a:effectLst>
                  <a:outerShdw blurRad="38100" dist="38100" dir="2700000" algn="tl">
                    <a:srgbClr val="000000">
                      <a:alpha val="43137"/>
                    </a:srgbClr>
                  </a:outerShdw>
                </a:effectLst>
              </a:rPr>
              <a:t>: </a:t>
            </a:r>
            <a:endParaRPr u="sng" dirty="0">
              <a:solidFill>
                <a:schemeClr val="tx1"/>
              </a:solidFill>
              <a:effectLst>
                <a:outerShdw blurRad="38100" dist="38100" dir="2700000" algn="tl">
                  <a:srgbClr val="000000">
                    <a:alpha val="43137"/>
                  </a:srgbClr>
                </a:outerShdw>
              </a:effectLst>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8" name="Picture 7">
            <a:extLst>
              <a:ext uri="{FF2B5EF4-FFF2-40B4-BE49-F238E27FC236}">
                <a16:creationId xmlns:a16="http://schemas.microsoft.com/office/drawing/2014/main" id="{856F7120-CBC3-AB08-9244-B35889F1F3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2000" y="1918423"/>
            <a:ext cx="8128000" cy="396263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C0334-F0C4-8225-822A-B7A8038655BC}"/>
              </a:ext>
            </a:extLst>
          </p:cNvPr>
          <p:cNvSpPr>
            <a:spLocks noGrp="1"/>
          </p:cNvSpPr>
          <p:nvPr>
            <p:ph type="title"/>
          </p:nvPr>
        </p:nvSpPr>
        <p:spPr/>
        <p:txBody>
          <a:bodyPr/>
          <a:lstStyle/>
          <a:p>
            <a:r>
              <a:rPr lang="en-US" dirty="0"/>
              <a:t>RESULT:</a:t>
            </a:r>
          </a:p>
        </p:txBody>
      </p:sp>
      <p:pic>
        <p:nvPicPr>
          <p:cNvPr id="3" name="Picture 2">
            <a:extLst>
              <a:ext uri="{FF2B5EF4-FFF2-40B4-BE49-F238E27FC236}">
                <a16:creationId xmlns:a16="http://schemas.microsoft.com/office/drawing/2014/main" id="{ACC02820-4134-4CB0-4A2A-3E596295DE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0625" y="1347394"/>
            <a:ext cx="8128000" cy="4544210"/>
          </a:xfrm>
          <a:prstGeom prst="rect">
            <a:avLst/>
          </a:prstGeom>
        </p:spPr>
      </p:pic>
    </p:spTree>
    <p:extLst>
      <p:ext uri="{BB962C8B-B14F-4D97-AF65-F5344CB8AC3E}">
        <p14:creationId xmlns:p14="http://schemas.microsoft.com/office/powerpoint/2010/main" val="17247495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1719739" y="1497807"/>
            <a:ext cx="9226868" cy="3385542"/>
          </a:xfrm>
        </p:spPr>
        <p:txBody>
          <a:bodyPr/>
          <a:lstStyle/>
          <a:p>
            <a:r>
              <a:rPr lang="en-US" sz="4400" u="sng"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CONCLUSION:</a:t>
            </a:r>
            <a:br>
              <a:rPr lang="en-US" sz="4400" u="sng"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br>
              <a:rPr lang="en-US" dirty="0">
                <a:solidFill>
                  <a:schemeClr val="tx1"/>
                </a:solidFill>
                <a:latin typeface="Times New Roman" panose="02020603050405020304" pitchFamily="18" charset="0"/>
                <a:cs typeface="Times New Roman" panose="02020603050405020304" pitchFamily="18" charset="0"/>
              </a:rPr>
            </a:br>
            <a:r>
              <a:rPr lang="en-US" sz="3200" dirty="0">
                <a:solidFill>
                  <a:schemeClr val="tx1"/>
                </a:solidFill>
                <a:latin typeface="Times New Roman" panose="02020603050405020304" pitchFamily="18" charset="0"/>
                <a:cs typeface="Times New Roman" panose="02020603050405020304" pitchFamily="18" charset="0"/>
              </a:rPr>
              <a:t>IN THIS SALARY ANALYSIS THE SOME</a:t>
            </a:r>
            <a:br>
              <a:rPr lang="en-US" sz="3200" dirty="0">
                <a:solidFill>
                  <a:schemeClr val="tx1"/>
                </a:solidFill>
                <a:latin typeface="Times New Roman" panose="02020603050405020304" pitchFamily="18" charset="0"/>
                <a:cs typeface="Times New Roman" panose="02020603050405020304" pitchFamily="18" charset="0"/>
              </a:rPr>
            </a:br>
            <a:r>
              <a:rPr lang="en-US" sz="3200" dirty="0">
                <a:solidFill>
                  <a:schemeClr val="tx1"/>
                </a:solidFill>
                <a:latin typeface="Times New Roman" panose="02020603050405020304" pitchFamily="18" charset="0"/>
                <a:cs typeface="Times New Roman" panose="02020603050405020304" pitchFamily="18" charset="0"/>
              </a:rPr>
              <a:t>OF EMPLOYEES ARE GET HIGHER </a:t>
            </a:r>
            <a:br>
              <a:rPr lang="en-US" sz="3200" dirty="0">
                <a:solidFill>
                  <a:schemeClr val="tx1"/>
                </a:solidFill>
                <a:latin typeface="Times New Roman" panose="02020603050405020304" pitchFamily="18" charset="0"/>
                <a:cs typeface="Times New Roman" panose="02020603050405020304" pitchFamily="18" charset="0"/>
              </a:rPr>
            </a:br>
            <a:r>
              <a:rPr lang="en-US" sz="3200" dirty="0">
                <a:solidFill>
                  <a:schemeClr val="tx1"/>
                </a:solidFill>
                <a:latin typeface="Times New Roman" panose="02020603050405020304" pitchFamily="18" charset="0"/>
                <a:cs typeface="Times New Roman" panose="02020603050405020304" pitchFamily="18" charset="0"/>
              </a:rPr>
              <a:t>SALARY IN THE DEPARTMENT OF </a:t>
            </a:r>
            <a:br>
              <a:rPr lang="en-US" sz="3200" dirty="0">
                <a:solidFill>
                  <a:schemeClr val="tx1"/>
                </a:solidFill>
                <a:latin typeface="Times New Roman" panose="02020603050405020304" pitchFamily="18" charset="0"/>
                <a:cs typeface="Times New Roman" panose="02020603050405020304" pitchFamily="18" charset="0"/>
              </a:rPr>
            </a:br>
            <a:r>
              <a:rPr lang="en-US" sz="3200" dirty="0">
                <a:solidFill>
                  <a:schemeClr val="tx1"/>
                </a:solidFill>
                <a:latin typeface="Times New Roman" panose="02020603050405020304" pitchFamily="18" charset="0"/>
                <a:cs typeface="Times New Roman" panose="02020603050405020304" pitchFamily="18" charset="0"/>
              </a:rPr>
              <a:t>QUALITY AND SALES.</a:t>
            </a:r>
            <a:endParaRPr lang="en-IN" sz="32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676275" y="829627"/>
            <a:ext cx="3973195" cy="678180"/>
          </a:xfrm>
          <a:prstGeom prst="rect">
            <a:avLst/>
          </a:prstGeom>
        </p:spPr>
        <p:txBody>
          <a:bodyPr vert="horz" wrap="square" lIns="0" tIns="16510" rIns="0" bIns="0" rtlCol="0">
            <a:spAutoFit/>
          </a:bodyPr>
          <a:lstStyle/>
          <a:p>
            <a:pPr marL="12700">
              <a:lnSpc>
                <a:spcPct val="100000"/>
              </a:lnSpc>
              <a:spcBef>
                <a:spcPts val="130"/>
              </a:spcBef>
            </a:pPr>
            <a:r>
              <a:rPr sz="4250" u="sng" spc="5" dirty="0">
                <a:solidFill>
                  <a:schemeClr val="tx1"/>
                </a:solidFill>
              </a:rPr>
              <a:t>PROJECT</a:t>
            </a:r>
            <a:r>
              <a:rPr sz="4250" u="sng" spc="-85" dirty="0">
                <a:solidFill>
                  <a:schemeClr val="tx1"/>
                </a:solidFill>
              </a:rPr>
              <a:t> </a:t>
            </a:r>
            <a:r>
              <a:rPr sz="4250" u="sng" spc="25" dirty="0">
                <a:solidFill>
                  <a:schemeClr val="tx1"/>
                </a:solidFill>
              </a:rPr>
              <a:t>TITLE</a:t>
            </a:r>
            <a:endParaRPr sz="4250" u="sng" dirty="0">
              <a:solidFill>
                <a:schemeClr val="tx1"/>
              </a:solidFill>
            </a:endParaRP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3" name="TextBox 22">
            <a:extLst>
              <a:ext uri="{FF2B5EF4-FFF2-40B4-BE49-F238E27FC236}">
                <a16:creationId xmlns:a16="http://schemas.microsoft.com/office/drawing/2014/main" id="{F691EEC8-E83B-8506-163B-F39E906CCC0A}"/>
              </a:ext>
            </a:extLst>
          </p:cNvPr>
          <p:cNvSpPr txBox="1"/>
          <p:nvPr/>
        </p:nvSpPr>
        <p:spPr>
          <a:xfrm>
            <a:off x="914400" y="2019300"/>
            <a:ext cx="8896350"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Salary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pic>
        <p:nvPicPr>
          <p:cNvPr id="21" name="Picture 20">
            <a:extLst>
              <a:ext uri="{FF2B5EF4-FFF2-40B4-BE49-F238E27FC236}">
                <a16:creationId xmlns:a16="http://schemas.microsoft.com/office/drawing/2014/main" id="{10B4EBCC-C6C4-F7DC-8AB8-16D69E4E1561}"/>
              </a:ext>
            </a:extLst>
          </p:cNvPr>
          <p:cNvPicPr>
            <a:picLocks noChangeAspect="1"/>
          </p:cNvPicPr>
          <p:nvPr/>
        </p:nvPicPr>
        <p:blipFill>
          <a:blip r:embed="rId4"/>
          <a:stretch>
            <a:fillRect/>
          </a:stretch>
        </p:blipFill>
        <p:spPr>
          <a:xfrm>
            <a:off x="1481618" y="3977343"/>
            <a:ext cx="317019" cy="323116"/>
          </a:xfrm>
          <a:prstGeom prst="rect">
            <a:avLst/>
          </a:prstGeom>
        </p:spPr>
      </p:pic>
      <p:pic>
        <p:nvPicPr>
          <p:cNvPr id="24" name="Picture 23">
            <a:extLst>
              <a:ext uri="{FF2B5EF4-FFF2-40B4-BE49-F238E27FC236}">
                <a16:creationId xmlns:a16="http://schemas.microsoft.com/office/drawing/2014/main" id="{0CBE2498-C822-F0E4-4852-2945E0C3BF91}"/>
              </a:ext>
            </a:extLst>
          </p:cNvPr>
          <p:cNvPicPr>
            <a:picLocks noChangeAspect="1"/>
          </p:cNvPicPr>
          <p:nvPr/>
        </p:nvPicPr>
        <p:blipFill>
          <a:blip r:embed="rId5"/>
          <a:stretch>
            <a:fillRect/>
          </a:stretch>
        </p:blipFill>
        <p:spPr>
          <a:xfrm>
            <a:off x="8766714" y="601007"/>
            <a:ext cx="457240" cy="457240"/>
          </a:xfrm>
          <a:prstGeom prst="rect">
            <a:avLst/>
          </a:prstGeom>
        </p:spPr>
      </p:pic>
      <p:pic>
        <p:nvPicPr>
          <p:cNvPr id="26" name="Picture 25">
            <a:extLst>
              <a:ext uri="{FF2B5EF4-FFF2-40B4-BE49-F238E27FC236}">
                <a16:creationId xmlns:a16="http://schemas.microsoft.com/office/drawing/2014/main" id="{E2AE7F4B-5BB6-9BFD-EE47-8EAD62881A4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88949" y="3334378"/>
            <a:ext cx="4123709" cy="320660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circle(in)">
                                      <p:cBhvr>
                                        <p:cTn id="7" dur="2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4" y="537721"/>
            <a:ext cx="2613025" cy="567463"/>
          </a:xfrm>
          <a:prstGeom prst="rect">
            <a:avLst/>
          </a:prstGeom>
        </p:spPr>
        <p:txBody>
          <a:bodyPr vert="horz" wrap="square" lIns="0" tIns="13335" rIns="0" bIns="0" rtlCol="0">
            <a:spAutoFit/>
          </a:bodyPr>
          <a:lstStyle/>
          <a:p>
            <a:pPr marL="12700">
              <a:lnSpc>
                <a:spcPct val="100000"/>
              </a:lnSpc>
              <a:spcBef>
                <a:spcPts val="105"/>
              </a:spcBef>
            </a:pPr>
            <a:r>
              <a:rPr u="sng" spc="25" dirty="0">
                <a:solidFill>
                  <a:schemeClr val="tx1"/>
                </a:solidFill>
              </a:rPr>
              <a:t>A</a:t>
            </a:r>
            <a:r>
              <a:rPr u="sng" spc="-5" dirty="0">
                <a:solidFill>
                  <a:schemeClr val="tx1"/>
                </a:solidFill>
              </a:rPr>
              <a:t>G</a:t>
            </a:r>
            <a:r>
              <a:rPr u="sng" spc="-35" dirty="0">
                <a:solidFill>
                  <a:schemeClr val="tx1"/>
                </a:solidFill>
              </a:rPr>
              <a:t>E</a:t>
            </a:r>
            <a:r>
              <a:rPr u="sng" spc="15" dirty="0">
                <a:solidFill>
                  <a:schemeClr val="tx1"/>
                </a:solidFill>
              </a:rPr>
              <a:t>N</a:t>
            </a:r>
            <a:r>
              <a:rPr u="sng" dirty="0">
                <a:solidFill>
                  <a:schemeClr val="tx1"/>
                </a:solidFill>
              </a:rPr>
              <a:t>DA</a:t>
            </a:r>
            <a:r>
              <a:rPr lang="en-US" u="sng" dirty="0">
                <a:solidFill>
                  <a:schemeClr val="tx1"/>
                </a:solidFill>
              </a:rPr>
              <a:t>:</a:t>
            </a:r>
            <a:endParaRPr u="sng" dirty="0">
              <a:solidFill>
                <a:schemeClr val="tx1"/>
              </a:solidFill>
            </a:endParaRP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pic>
        <p:nvPicPr>
          <p:cNvPr id="24" name="Picture 23">
            <a:extLst>
              <a:ext uri="{FF2B5EF4-FFF2-40B4-BE49-F238E27FC236}">
                <a16:creationId xmlns:a16="http://schemas.microsoft.com/office/drawing/2014/main" id="{E887400F-49FD-32DE-5BE1-7D399E86470D}"/>
              </a:ext>
            </a:extLst>
          </p:cNvPr>
          <p:cNvPicPr>
            <a:picLocks noChangeAspect="1"/>
          </p:cNvPicPr>
          <p:nvPr/>
        </p:nvPicPr>
        <p:blipFill>
          <a:blip r:embed="rId5"/>
          <a:stretch>
            <a:fillRect/>
          </a:stretch>
        </p:blipFill>
        <p:spPr>
          <a:xfrm>
            <a:off x="10701089" y="302485"/>
            <a:ext cx="652329" cy="65232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circle(in)">
                                      <p:cBhvr>
                                        <p:cTn id="7" dur="2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8004175" y="108382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1104900" y="1628296"/>
            <a:ext cx="6481128" cy="4448654"/>
          </a:xfrm>
          <a:prstGeom prst="rect">
            <a:avLst/>
          </a:prstGeom>
        </p:spPr>
        <p:txBody>
          <a:bodyPr vert="horz" wrap="square" lIns="0" tIns="16510" rIns="0" bIns="0" rtlCol="0" anchor="ctr">
            <a:spAutoFit/>
          </a:bodyPr>
          <a:lstStyle/>
          <a:p>
            <a:pPr marL="12700">
              <a:lnSpc>
                <a:spcPct val="100000"/>
              </a:lnSpc>
              <a:spcBef>
                <a:spcPts val="130"/>
              </a:spcBef>
              <a:tabLst>
                <a:tab pos="2727960" algn="l"/>
              </a:tabLst>
            </a:pPr>
            <a:r>
              <a:rPr sz="3200" u="sng" spc="-20" dirty="0">
                <a:solidFill>
                  <a:schemeClr val="tx1"/>
                </a:solidFill>
              </a:rPr>
              <a:t>P</a:t>
            </a:r>
            <a:r>
              <a:rPr sz="3200" u="sng" spc="15" dirty="0">
                <a:solidFill>
                  <a:schemeClr val="tx1"/>
                </a:solidFill>
              </a:rPr>
              <a:t>ROB</a:t>
            </a:r>
            <a:r>
              <a:rPr sz="3200" u="sng" spc="55" dirty="0">
                <a:solidFill>
                  <a:schemeClr val="tx1"/>
                </a:solidFill>
              </a:rPr>
              <a:t>L</a:t>
            </a:r>
            <a:r>
              <a:rPr sz="3200" u="sng" spc="-20" dirty="0">
                <a:solidFill>
                  <a:schemeClr val="tx1"/>
                </a:solidFill>
              </a:rPr>
              <a:t>E</a:t>
            </a:r>
            <a:r>
              <a:rPr sz="3200" u="sng" spc="20" dirty="0">
                <a:solidFill>
                  <a:schemeClr val="tx1"/>
                </a:solidFill>
              </a:rPr>
              <a:t>M</a:t>
            </a:r>
            <a:r>
              <a:rPr lang="en-US" sz="3200" u="sng" spc="20" dirty="0">
                <a:solidFill>
                  <a:schemeClr val="tx1"/>
                </a:solidFill>
              </a:rPr>
              <a:t> </a:t>
            </a:r>
            <a:r>
              <a:rPr sz="3200" u="sng" spc="10" dirty="0">
                <a:solidFill>
                  <a:schemeClr val="tx1"/>
                </a:solidFill>
              </a:rPr>
              <a:t>S</a:t>
            </a:r>
            <a:r>
              <a:rPr sz="3200" u="sng" spc="-370" dirty="0">
                <a:solidFill>
                  <a:schemeClr val="tx1"/>
                </a:solidFill>
              </a:rPr>
              <a:t>T</a:t>
            </a:r>
            <a:r>
              <a:rPr sz="3200" u="sng" spc="-375" dirty="0">
                <a:solidFill>
                  <a:schemeClr val="tx1"/>
                </a:solidFill>
              </a:rPr>
              <a:t>A</a:t>
            </a:r>
            <a:r>
              <a:rPr sz="3200" u="sng" spc="15" dirty="0">
                <a:solidFill>
                  <a:schemeClr val="tx1"/>
                </a:solidFill>
              </a:rPr>
              <a:t>T</a:t>
            </a:r>
            <a:r>
              <a:rPr sz="3200" u="sng" spc="-10" dirty="0">
                <a:solidFill>
                  <a:schemeClr val="tx1"/>
                </a:solidFill>
              </a:rPr>
              <a:t>E</a:t>
            </a:r>
            <a:r>
              <a:rPr sz="3200" u="sng" spc="-20" dirty="0">
                <a:solidFill>
                  <a:schemeClr val="tx1"/>
                </a:solidFill>
              </a:rPr>
              <a:t>ME</a:t>
            </a:r>
            <a:r>
              <a:rPr sz="3200" u="sng" spc="10" dirty="0">
                <a:solidFill>
                  <a:schemeClr val="tx1"/>
                </a:solidFill>
              </a:rPr>
              <a:t>NT</a:t>
            </a:r>
            <a:br>
              <a:rPr lang="en-US" sz="3200" u="sng" spc="10" dirty="0">
                <a:solidFill>
                  <a:schemeClr val="tx1"/>
                </a:solidFill>
              </a:rPr>
            </a:br>
            <a:br>
              <a:rPr lang="en-IN" sz="3200" spc="10" dirty="0">
                <a:solidFill>
                  <a:schemeClr val="tx1"/>
                </a:solidFill>
              </a:rPr>
            </a:br>
            <a:r>
              <a:rPr lang="en-IN" sz="3200" spc="10" dirty="0">
                <a:solidFill>
                  <a:schemeClr val="tx1"/>
                </a:solidFill>
              </a:rPr>
              <a:t> </a:t>
            </a:r>
            <a:r>
              <a:rPr lang="en-US" sz="3200" spc="10" dirty="0">
                <a:solidFill>
                  <a:schemeClr val="tx1"/>
                </a:solidFill>
              </a:rPr>
              <a:t>Analyzing employee salaries helps ensure fair compensation, identify wage disparities, and align pay structures with industry standards. It also aids in budgeting and financial planning, ensuring that salary expenses are sustainable. </a:t>
            </a:r>
            <a:endParaRPr sz="3200" dirty="0">
              <a:solidFill>
                <a:schemeClr val="tx1"/>
              </a:solidFill>
            </a:endParaRP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8288655" y="84486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1349692" y="1220627"/>
            <a:ext cx="7096125" cy="6664645"/>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2400" u="sng" spc="5" dirty="0">
                <a:solidFill>
                  <a:schemeClr val="tx1"/>
                </a:solidFill>
              </a:rPr>
              <a:t>PRO</a:t>
            </a:r>
            <a:r>
              <a:rPr lang="en-US" sz="2400" u="sng" spc="5" dirty="0">
                <a:solidFill>
                  <a:schemeClr val="tx1"/>
                </a:solidFill>
              </a:rPr>
              <a:t>JECT OVERVIEW</a:t>
            </a:r>
            <a:br>
              <a:rPr lang="en-US" sz="2400" spc="-20" dirty="0">
                <a:solidFill>
                  <a:schemeClr val="tx1"/>
                </a:solidFill>
              </a:rPr>
            </a:br>
            <a:br>
              <a:rPr lang="en-IN" sz="2400" spc="-20" dirty="0">
                <a:solidFill>
                  <a:schemeClr val="tx1"/>
                </a:solidFill>
              </a:rPr>
            </a:br>
            <a:r>
              <a:rPr lang="en-US" sz="2400" spc="-20" dirty="0">
                <a:solidFill>
                  <a:schemeClr val="tx1"/>
                </a:solidFill>
              </a:rPr>
              <a:t>The Employee Salary Analysis project aims to evaluate and optimize employee compensation within the organization. This involves collecting, cleaning, and analyzing salary data to identify trends, disparities, and correlations with factors such as job roles, performance, and experience. The analysis will help ensure competitive and fair compensation, inform HR policies, and support budget planning. The project will conclude with actionable insights and recommendations for salary adjustments.</a:t>
            </a:r>
            <a:br>
              <a:rPr lang="en-US" sz="2400" spc="-20" dirty="0">
                <a:solidFill>
                  <a:schemeClr val="tx1"/>
                </a:solidFill>
              </a:rPr>
            </a:br>
            <a:br>
              <a:rPr lang="en-US" sz="2400" spc="-20" dirty="0">
                <a:solidFill>
                  <a:schemeClr val="tx1"/>
                </a:solidFill>
              </a:rPr>
            </a:br>
            <a:br>
              <a:rPr lang="en-US" sz="2400" spc="-20" dirty="0">
                <a:solidFill>
                  <a:schemeClr val="tx1"/>
                </a:solidFill>
              </a:rPr>
            </a:br>
            <a:br>
              <a:rPr lang="en-US" sz="2400" spc="-20" dirty="0">
                <a:solidFill>
                  <a:schemeClr val="tx1"/>
                </a:solidFill>
              </a:rPr>
            </a:br>
            <a:br>
              <a:rPr lang="en-US" sz="2400" spc="-20" dirty="0">
                <a:solidFill>
                  <a:schemeClr val="tx1"/>
                </a:solidFill>
              </a:rPr>
            </a:br>
            <a:br>
              <a:rPr lang="en-IN" sz="2400" spc="-20" dirty="0">
                <a:solidFill>
                  <a:schemeClr val="tx1"/>
                </a:solidFill>
              </a:rPr>
            </a:br>
            <a:endParaRPr sz="2400" dirty="0">
              <a:solidFill>
                <a:schemeClr val="tx1"/>
              </a:solidFill>
            </a:endParaRP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8001000" y="115087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7149148" cy="4448654"/>
          </a:xfrm>
          <a:prstGeom prst="rect">
            <a:avLst/>
          </a:prstGeom>
        </p:spPr>
        <p:txBody>
          <a:bodyPr vert="horz" wrap="square" lIns="0" tIns="16510" rIns="0" bIns="0" rtlCol="0">
            <a:spAutoFit/>
          </a:bodyPr>
          <a:lstStyle/>
          <a:p>
            <a:pPr marL="12700">
              <a:lnSpc>
                <a:spcPct val="100000"/>
              </a:lnSpc>
              <a:spcBef>
                <a:spcPts val="130"/>
              </a:spcBef>
            </a:pPr>
            <a:r>
              <a:rPr sz="3200" spc="25" dirty="0">
                <a:solidFill>
                  <a:schemeClr val="tx1"/>
                </a:solidFill>
              </a:rPr>
              <a:t>W</a:t>
            </a:r>
            <a:r>
              <a:rPr sz="3200" spc="-20" dirty="0">
                <a:solidFill>
                  <a:schemeClr val="tx1"/>
                </a:solidFill>
              </a:rPr>
              <a:t>H</a:t>
            </a:r>
            <a:r>
              <a:rPr sz="3200" spc="20" dirty="0">
                <a:solidFill>
                  <a:schemeClr val="tx1"/>
                </a:solidFill>
              </a:rPr>
              <a:t>O</a:t>
            </a:r>
            <a:r>
              <a:rPr sz="3200" spc="-235" dirty="0">
                <a:solidFill>
                  <a:schemeClr val="tx1"/>
                </a:solidFill>
              </a:rPr>
              <a:t> </a:t>
            </a:r>
            <a:r>
              <a:rPr sz="3200" spc="-10" dirty="0">
                <a:solidFill>
                  <a:schemeClr val="tx1"/>
                </a:solidFill>
              </a:rPr>
              <a:t>AR</a:t>
            </a:r>
            <a:r>
              <a:rPr sz="3200" spc="15" dirty="0">
                <a:solidFill>
                  <a:schemeClr val="tx1"/>
                </a:solidFill>
              </a:rPr>
              <a:t>E</a:t>
            </a:r>
            <a:r>
              <a:rPr sz="3200" spc="-35" dirty="0">
                <a:solidFill>
                  <a:schemeClr val="tx1"/>
                </a:solidFill>
              </a:rPr>
              <a:t> </a:t>
            </a:r>
            <a:r>
              <a:rPr sz="3200" spc="-10" dirty="0">
                <a:solidFill>
                  <a:schemeClr val="tx1"/>
                </a:solidFill>
              </a:rPr>
              <a:t>T</a:t>
            </a:r>
            <a:r>
              <a:rPr sz="3200" spc="-15" dirty="0">
                <a:solidFill>
                  <a:schemeClr val="tx1"/>
                </a:solidFill>
              </a:rPr>
              <a:t>H</a:t>
            </a:r>
            <a:r>
              <a:rPr sz="3200" spc="15" dirty="0">
                <a:solidFill>
                  <a:schemeClr val="tx1"/>
                </a:solidFill>
              </a:rPr>
              <a:t>E</a:t>
            </a:r>
            <a:r>
              <a:rPr sz="3200" spc="-35" dirty="0">
                <a:solidFill>
                  <a:schemeClr val="tx1"/>
                </a:solidFill>
              </a:rPr>
              <a:t> </a:t>
            </a:r>
            <a:r>
              <a:rPr sz="3200" spc="-20" dirty="0">
                <a:solidFill>
                  <a:schemeClr val="tx1"/>
                </a:solidFill>
              </a:rPr>
              <a:t>E</a:t>
            </a:r>
            <a:r>
              <a:rPr sz="3200" spc="30" dirty="0">
                <a:solidFill>
                  <a:schemeClr val="tx1"/>
                </a:solidFill>
              </a:rPr>
              <a:t>N</a:t>
            </a:r>
            <a:r>
              <a:rPr sz="3200" spc="15" dirty="0">
                <a:solidFill>
                  <a:schemeClr val="tx1"/>
                </a:solidFill>
              </a:rPr>
              <a:t>D</a:t>
            </a:r>
            <a:r>
              <a:rPr sz="3200" spc="-45" dirty="0">
                <a:solidFill>
                  <a:schemeClr val="tx1"/>
                </a:solidFill>
              </a:rPr>
              <a:t> </a:t>
            </a:r>
            <a:r>
              <a:rPr sz="3200" dirty="0">
                <a:solidFill>
                  <a:schemeClr val="tx1"/>
                </a:solidFill>
              </a:rPr>
              <a:t>U</a:t>
            </a:r>
            <a:r>
              <a:rPr sz="3200" spc="10" dirty="0">
                <a:solidFill>
                  <a:schemeClr val="tx1"/>
                </a:solidFill>
              </a:rPr>
              <a:t>S</a:t>
            </a:r>
            <a:r>
              <a:rPr sz="3200" spc="-25" dirty="0">
                <a:solidFill>
                  <a:schemeClr val="tx1"/>
                </a:solidFill>
              </a:rPr>
              <a:t>E</a:t>
            </a:r>
            <a:r>
              <a:rPr sz="3200" spc="-10" dirty="0">
                <a:solidFill>
                  <a:schemeClr val="tx1"/>
                </a:solidFill>
              </a:rPr>
              <a:t>R</a:t>
            </a:r>
            <a:r>
              <a:rPr sz="3200" spc="5" dirty="0">
                <a:solidFill>
                  <a:schemeClr val="tx1"/>
                </a:solidFill>
              </a:rPr>
              <a:t>S?</a:t>
            </a:r>
            <a:br>
              <a:rPr lang="en-US" sz="3200" spc="5" dirty="0">
                <a:solidFill>
                  <a:schemeClr val="tx1"/>
                </a:solidFill>
              </a:rPr>
            </a:br>
            <a:br>
              <a:rPr lang="en-IN" sz="3200" spc="5" dirty="0">
                <a:solidFill>
                  <a:schemeClr val="tx1"/>
                </a:solidFill>
              </a:rPr>
            </a:br>
            <a:r>
              <a:rPr lang="en-IN" sz="3200" spc="5" dirty="0">
                <a:solidFill>
                  <a:schemeClr val="tx1"/>
                </a:solidFill>
              </a:rPr>
              <a:t>-HUMAN RESOURCES(HR)</a:t>
            </a:r>
            <a:br>
              <a:rPr lang="en-IN" sz="3200" spc="5" dirty="0">
                <a:solidFill>
                  <a:schemeClr val="tx1"/>
                </a:solidFill>
              </a:rPr>
            </a:br>
            <a:r>
              <a:rPr lang="en-IN" sz="3200" spc="5" dirty="0">
                <a:solidFill>
                  <a:schemeClr val="tx1"/>
                </a:solidFill>
              </a:rPr>
              <a:t>-MANAGEMENT &amp; EXECUTIVES</a:t>
            </a:r>
            <a:br>
              <a:rPr lang="en-IN" sz="3200" spc="5" dirty="0">
                <a:solidFill>
                  <a:schemeClr val="tx1"/>
                </a:solidFill>
              </a:rPr>
            </a:br>
            <a:r>
              <a:rPr lang="en-IN" sz="3200" spc="5" dirty="0">
                <a:solidFill>
                  <a:schemeClr val="tx1"/>
                </a:solidFill>
              </a:rPr>
              <a:t>-FINANCE DEPARTMENT</a:t>
            </a:r>
            <a:br>
              <a:rPr lang="en-IN" sz="3200" spc="5" dirty="0">
                <a:solidFill>
                  <a:schemeClr val="tx1"/>
                </a:solidFill>
              </a:rPr>
            </a:br>
            <a:r>
              <a:rPr lang="en-IN" sz="3200" spc="5" dirty="0">
                <a:solidFill>
                  <a:schemeClr val="tx1"/>
                </a:solidFill>
              </a:rPr>
              <a:t>-TEAM LEADER</a:t>
            </a:r>
            <a:br>
              <a:rPr lang="en-IN" sz="3200" spc="5" dirty="0">
                <a:solidFill>
                  <a:schemeClr val="tx1"/>
                </a:solidFill>
              </a:rPr>
            </a:br>
            <a:r>
              <a:rPr lang="en-IN" sz="3200" spc="5" dirty="0">
                <a:solidFill>
                  <a:schemeClr val="tx1"/>
                </a:solidFill>
              </a:rPr>
              <a:t>-EMPLOYEES</a:t>
            </a:r>
            <a:br>
              <a:rPr lang="en-IN" sz="3200" spc="5" dirty="0">
                <a:solidFill>
                  <a:schemeClr val="tx1"/>
                </a:solidFill>
              </a:rPr>
            </a:br>
            <a:br>
              <a:rPr lang="en-IN" sz="3200" spc="5" dirty="0">
                <a:solidFill>
                  <a:schemeClr val="tx1"/>
                </a:solidFill>
              </a:rPr>
            </a:br>
            <a:endParaRPr sz="3200" dirty="0">
              <a:solidFill>
                <a:schemeClr val="tx1"/>
              </a:solidFill>
            </a:endParaRPr>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pic>
        <p:nvPicPr>
          <p:cNvPr id="10" name="Picture 9">
            <a:extLst>
              <a:ext uri="{FF2B5EF4-FFF2-40B4-BE49-F238E27FC236}">
                <a16:creationId xmlns:a16="http://schemas.microsoft.com/office/drawing/2014/main" id="{A71DA41F-8B62-A185-9382-0029E6E28E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3657600"/>
            <a:ext cx="3933825" cy="24193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2695574" y="1038225"/>
            <a:ext cx="9500235" cy="5614999"/>
          </a:xfrm>
          <a:prstGeom prst="rect">
            <a:avLst/>
          </a:prstGeom>
        </p:spPr>
        <p:txBody>
          <a:bodyPr vert="horz" wrap="square" lIns="0" tIns="13335" rIns="0" bIns="0" rtlCol="0">
            <a:spAutoFit/>
          </a:bodyPr>
          <a:lstStyle/>
          <a:p>
            <a:pPr marL="12700">
              <a:lnSpc>
                <a:spcPct val="100000"/>
              </a:lnSpc>
              <a:spcBef>
                <a:spcPts val="105"/>
              </a:spcBef>
            </a:pPr>
            <a:r>
              <a:rPr sz="3600" spc="10" dirty="0">
                <a:solidFill>
                  <a:schemeClr val="tx1"/>
                </a:solidFill>
              </a:rPr>
              <a:t>O</a:t>
            </a:r>
            <a:r>
              <a:rPr sz="3600" spc="25" dirty="0">
                <a:solidFill>
                  <a:schemeClr val="tx1"/>
                </a:solidFill>
              </a:rPr>
              <a:t>U</a:t>
            </a:r>
            <a:r>
              <a:rPr sz="3600" dirty="0">
                <a:solidFill>
                  <a:schemeClr val="tx1"/>
                </a:solidFill>
              </a:rPr>
              <a:t>R</a:t>
            </a:r>
            <a:r>
              <a:rPr sz="3600" spc="5" dirty="0">
                <a:solidFill>
                  <a:schemeClr val="tx1"/>
                </a:solidFill>
              </a:rPr>
              <a:t> </a:t>
            </a:r>
            <a:r>
              <a:rPr sz="3600" spc="25" dirty="0">
                <a:solidFill>
                  <a:schemeClr val="tx1"/>
                </a:solidFill>
              </a:rPr>
              <a:t>S</a:t>
            </a:r>
            <a:r>
              <a:rPr sz="3600" spc="10" dirty="0">
                <a:solidFill>
                  <a:schemeClr val="tx1"/>
                </a:solidFill>
              </a:rPr>
              <a:t>O</a:t>
            </a:r>
            <a:r>
              <a:rPr sz="3600" spc="25" dirty="0">
                <a:solidFill>
                  <a:schemeClr val="tx1"/>
                </a:solidFill>
              </a:rPr>
              <a:t>LU</a:t>
            </a:r>
            <a:r>
              <a:rPr sz="3600" spc="-35" dirty="0">
                <a:solidFill>
                  <a:schemeClr val="tx1"/>
                </a:solidFill>
              </a:rPr>
              <a:t>T</a:t>
            </a:r>
            <a:r>
              <a:rPr sz="3600" spc="-30" dirty="0">
                <a:solidFill>
                  <a:schemeClr val="tx1"/>
                </a:solidFill>
              </a:rPr>
              <a:t>I</a:t>
            </a:r>
            <a:r>
              <a:rPr sz="3600" spc="10" dirty="0">
                <a:solidFill>
                  <a:schemeClr val="tx1"/>
                </a:solidFill>
              </a:rPr>
              <a:t>O</a:t>
            </a:r>
            <a:r>
              <a:rPr sz="3600" dirty="0">
                <a:solidFill>
                  <a:schemeClr val="tx1"/>
                </a:solidFill>
              </a:rPr>
              <a:t>N</a:t>
            </a:r>
            <a:r>
              <a:rPr sz="3600" spc="-345" dirty="0">
                <a:solidFill>
                  <a:schemeClr val="tx1"/>
                </a:solidFill>
              </a:rPr>
              <a:t> </a:t>
            </a:r>
            <a:r>
              <a:rPr sz="3600" spc="-35" dirty="0">
                <a:solidFill>
                  <a:schemeClr val="tx1"/>
                </a:solidFill>
              </a:rPr>
              <a:t>A</a:t>
            </a:r>
            <a:r>
              <a:rPr sz="3600" spc="-5" dirty="0">
                <a:solidFill>
                  <a:schemeClr val="tx1"/>
                </a:solidFill>
              </a:rPr>
              <a:t>N</a:t>
            </a:r>
            <a:r>
              <a:rPr sz="3600" dirty="0">
                <a:solidFill>
                  <a:schemeClr val="tx1"/>
                </a:solidFill>
              </a:rPr>
              <a:t>D</a:t>
            </a:r>
            <a:r>
              <a:rPr sz="3600" spc="35" dirty="0">
                <a:solidFill>
                  <a:schemeClr val="tx1"/>
                </a:solidFill>
              </a:rPr>
              <a:t> </a:t>
            </a:r>
            <a:r>
              <a:rPr sz="3600" spc="-30" dirty="0">
                <a:solidFill>
                  <a:schemeClr val="tx1"/>
                </a:solidFill>
              </a:rPr>
              <a:t>I</a:t>
            </a:r>
            <a:r>
              <a:rPr sz="3600" spc="-35" dirty="0">
                <a:solidFill>
                  <a:schemeClr val="tx1"/>
                </a:solidFill>
              </a:rPr>
              <a:t>T</a:t>
            </a:r>
            <a:r>
              <a:rPr sz="3600" dirty="0">
                <a:solidFill>
                  <a:schemeClr val="tx1"/>
                </a:solidFill>
              </a:rPr>
              <a:t>S</a:t>
            </a:r>
            <a:r>
              <a:rPr sz="3600" spc="60" dirty="0">
                <a:solidFill>
                  <a:schemeClr val="tx1"/>
                </a:solidFill>
              </a:rPr>
              <a:t> </a:t>
            </a:r>
            <a:r>
              <a:rPr sz="3600" spc="-295" dirty="0">
                <a:solidFill>
                  <a:schemeClr val="tx1"/>
                </a:solidFill>
              </a:rPr>
              <a:t>V</a:t>
            </a:r>
            <a:r>
              <a:rPr sz="3600" spc="-35" dirty="0">
                <a:solidFill>
                  <a:schemeClr val="tx1"/>
                </a:solidFill>
              </a:rPr>
              <a:t>A</a:t>
            </a:r>
            <a:r>
              <a:rPr sz="3600" spc="25" dirty="0">
                <a:solidFill>
                  <a:schemeClr val="tx1"/>
                </a:solidFill>
              </a:rPr>
              <a:t>LU</a:t>
            </a:r>
            <a:r>
              <a:rPr sz="3600" dirty="0">
                <a:solidFill>
                  <a:schemeClr val="tx1"/>
                </a:solidFill>
              </a:rPr>
              <a:t>E</a:t>
            </a:r>
            <a:r>
              <a:rPr sz="3600" spc="-65" dirty="0">
                <a:solidFill>
                  <a:schemeClr val="tx1"/>
                </a:solidFill>
              </a:rPr>
              <a:t> </a:t>
            </a:r>
            <a:r>
              <a:rPr sz="3600" spc="-15" dirty="0">
                <a:solidFill>
                  <a:schemeClr val="tx1"/>
                </a:solidFill>
              </a:rPr>
              <a:t>P</a:t>
            </a:r>
            <a:r>
              <a:rPr sz="3600" spc="-30" dirty="0">
                <a:solidFill>
                  <a:schemeClr val="tx1"/>
                </a:solidFill>
              </a:rPr>
              <a:t>R</a:t>
            </a:r>
            <a:r>
              <a:rPr sz="3600" spc="10" dirty="0">
                <a:solidFill>
                  <a:schemeClr val="tx1"/>
                </a:solidFill>
              </a:rPr>
              <a:t>O</a:t>
            </a:r>
            <a:r>
              <a:rPr sz="3600" spc="-15" dirty="0">
                <a:solidFill>
                  <a:schemeClr val="tx1"/>
                </a:solidFill>
              </a:rPr>
              <a:t>P</a:t>
            </a:r>
            <a:r>
              <a:rPr sz="3600" spc="10" dirty="0">
                <a:solidFill>
                  <a:schemeClr val="tx1"/>
                </a:solidFill>
              </a:rPr>
              <a:t>O</a:t>
            </a:r>
            <a:r>
              <a:rPr sz="3600" spc="25" dirty="0">
                <a:solidFill>
                  <a:schemeClr val="tx1"/>
                </a:solidFill>
              </a:rPr>
              <a:t>S</a:t>
            </a:r>
            <a:r>
              <a:rPr sz="3600" spc="-30" dirty="0">
                <a:solidFill>
                  <a:schemeClr val="tx1"/>
                </a:solidFill>
              </a:rPr>
              <a:t>I</a:t>
            </a:r>
            <a:r>
              <a:rPr sz="3600" spc="-35" dirty="0">
                <a:solidFill>
                  <a:schemeClr val="tx1"/>
                </a:solidFill>
              </a:rPr>
              <a:t>T</a:t>
            </a:r>
            <a:r>
              <a:rPr sz="3600" spc="-30" dirty="0">
                <a:solidFill>
                  <a:schemeClr val="tx1"/>
                </a:solidFill>
              </a:rPr>
              <a:t>I</a:t>
            </a:r>
            <a:r>
              <a:rPr sz="3600" spc="10" dirty="0">
                <a:solidFill>
                  <a:schemeClr val="tx1"/>
                </a:solidFill>
              </a:rPr>
              <a:t>O</a:t>
            </a:r>
            <a:r>
              <a:rPr sz="3600" dirty="0">
                <a:solidFill>
                  <a:schemeClr val="tx1"/>
                </a:solidFill>
              </a:rPr>
              <a:t>N</a:t>
            </a:r>
            <a:br>
              <a:rPr lang="en-US" sz="3600" dirty="0">
                <a:solidFill>
                  <a:schemeClr val="tx1"/>
                </a:solidFill>
              </a:rPr>
            </a:br>
            <a:br>
              <a:rPr lang="en-IN" sz="3600" dirty="0">
                <a:solidFill>
                  <a:schemeClr val="tx1"/>
                </a:solidFill>
              </a:rPr>
            </a:br>
            <a:r>
              <a:rPr lang="en-IN" sz="3600" dirty="0">
                <a:solidFill>
                  <a:schemeClr val="tx1"/>
                </a:solidFill>
              </a:rPr>
              <a:t>                 </a:t>
            </a:r>
            <a:r>
              <a:rPr lang="en-IN" sz="2800" dirty="0">
                <a:solidFill>
                  <a:schemeClr val="tx1"/>
                </a:solidFill>
              </a:rPr>
              <a:t>CONDITIONAL FORMATTING-SALARY</a:t>
            </a:r>
            <a:br>
              <a:rPr lang="en-IN" sz="2800" dirty="0">
                <a:solidFill>
                  <a:schemeClr val="tx1"/>
                </a:solidFill>
              </a:rPr>
            </a:br>
            <a:r>
              <a:rPr lang="en-IN" sz="2800" dirty="0">
                <a:solidFill>
                  <a:schemeClr val="tx1"/>
                </a:solidFill>
              </a:rPr>
              <a:t>                      FILTER-REMOVE</a:t>
            </a:r>
            <a:br>
              <a:rPr lang="en-IN" sz="2800" dirty="0">
                <a:solidFill>
                  <a:schemeClr val="tx1"/>
                </a:solidFill>
              </a:rPr>
            </a:br>
            <a:r>
              <a:rPr lang="en-IN" sz="2800" dirty="0">
                <a:solidFill>
                  <a:schemeClr val="tx1"/>
                </a:solidFill>
              </a:rPr>
              <a:t>                      FORMULA-PERFROMANCE</a:t>
            </a:r>
            <a:br>
              <a:rPr lang="en-IN" sz="2800" dirty="0">
                <a:solidFill>
                  <a:schemeClr val="tx1"/>
                </a:solidFill>
              </a:rPr>
            </a:br>
            <a:r>
              <a:rPr lang="en-IN" sz="2800" dirty="0">
                <a:solidFill>
                  <a:schemeClr val="tx1"/>
                </a:solidFill>
              </a:rPr>
              <a:t>                      GRAPH- DATA VISUALIZTION</a:t>
            </a:r>
            <a:br>
              <a:rPr lang="en-IN" sz="2800" dirty="0">
                <a:solidFill>
                  <a:schemeClr val="tx1"/>
                </a:solidFill>
              </a:rPr>
            </a:br>
            <a:br>
              <a:rPr lang="en-IN" sz="2800" dirty="0">
                <a:solidFill>
                  <a:schemeClr val="tx1"/>
                </a:solidFill>
              </a:rPr>
            </a:br>
            <a:br>
              <a:rPr lang="en-IN" sz="3600" dirty="0">
                <a:solidFill>
                  <a:schemeClr val="tx1"/>
                </a:solidFill>
              </a:rPr>
            </a:br>
            <a:br>
              <a:rPr lang="en-IN" sz="3600" dirty="0">
                <a:solidFill>
                  <a:schemeClr val="tx1"/>
                </a:solidFill>
              </a:rPr>
            </a:br>
            <a:br>
              <a:rPr lang="en-IN" sz="3600" dirty="0">
                <a:solidFill>
                  <a:schemeClr val="tx1"/>
                </a:solidFill>
              </a:rPr>
            </a:br>
            <a:endParaRPr sz="3600" dirty="0">
              <a:solidFill>
                <a:schemeClr val="tx1"/>
              </a:solidFill>
            </a:endParaRP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4133850" y="789980"/>
            <a:ext cx="10827067" cy="5539978"/>
          </a:xfrm>
        </p:spPr>
        <p:txBody>
          <a:bodyPr>
            <a:normAutofit/>
          </a:bodyPr>
          <a:lstStyle/>
          <a:p>
            <a:r>
              <a:rPr lang="en-IN" sz="2800" dirty="0">
                <a:solidFill>
                  <a:schemeClr val="tx1"/>
                </a:solidFill>
              </a:rPr>
              <a:t>Dataset Description</a:t>
            </a:r>
            <a:br>
              <a:rPr lang="en-IN" sz="2800" dirty="0">
                <a:solidFill>
                  <a:schemeClr val="tx1"/>
                </a:solidFill>
              </a:rPr>
            </a:br>
            <a:br>
              <a:rPr lang="en-IN" sz="2800" dirty="0">
                <a:solidFill>
                  <a:schemeClr val="tx1"/>
                </a:solidFill>
              </a:rPr>
            </a:br>
            <a:r>
              <a:rPr lang="en-IN" sz="2800" dirty="0">
                <a:solidFill>
                  <a:schemeClr val="tx1"/>
                </a:solidFill>
              </a:rPr>
              <a:t>EMPLOYEE DETAILS-KAGGLE.COM</a:t>
            </a:r>
            <a:br>
              <a:rPr lang="en-IN" sz="2800" dirty="0">
                <a:solidFill>
                  <a:schemeClr val="tx1"/>
                </a:solidFill>
              </a:rPr>
            </a:br>
            <a:r>
              <a:rPr lang="en-IN" sz="2800" dirty="0">
                <a:solidFill>
                  <a:schemeClr val="tx1"/>
                </a:solidFill>
              </a:rPr>
              <a:t>30-FEATURES</a:t>
            </a:r>
            <a:br>
              <a:rPr lang="en-IN" sz="2800" dirty="0">
                <a:solidFill>
                  <a:schemeClr val="tx1"/>
                </a:solidFill>
              </a:rPr>
            </a:br>
            <a:r>
              <a:rPr lang="en-IN" sz="2800" dirty="0">
                <a:solidFill>
                  <a:schemeClr val="tx1"/>
                </a:solidFill>
              </a:rPr>
              <a:t>11-FEATURES</a:t>
            </a:r>
            <a:br>
              <a:rPr lang="en-IN" sz="2800" dirty="0">
                <a:solidFill>
                  <a:schemeClr val="tx1"/>
                </a:solidFill>
              </a:rPr>
            </a:br>
            <a:r>
              <a:rPr lang="en-IN" sz="2800" dirty="0">
                <a:solidFill>
                  <a:schemeClr val="tx1"/>
                </a:solidFill>
              </a:rPr>
              <a:t>NAME-TEXT</a:t>
            </a:r>
            <a:br>
              <a:rPr lang="en-IN" sz="2800" dirty="0">
                <a:solidFill>
                  <a:schemeClr val="tx1"/>
                </a:solidFill>
              </a:rPr>
            </a:br>
            <a:r>
              <a:rPr lang="en-IN" sz="2800" dirty="0">
                <a:solidFill>
                  <a:schemeClr val="tx1"/>
                </a:solidFill>
              </a:rPr>
              <a:t>JOINING YEAR-NUMBERS</a:t>
            </a:r>
            <a:br>
              <a:rPr lang="en-IN" sz="2800" dirty="0">
                <a:solidFill>
                  <a:schemeClr val="tx1"/>
                </a:solidFill>
              </a:rPr>
            </a:br>
            <a:r>
              <a:rPr lang="en-IN" sz="2800" dirty="0">
                <a:solidFill>
                  <a:schemeClr val="tx1"/>
                </a:solidFill>
              </a:rPr>
              <a:t>GENDER-MALE OR FEMALE</a:t>
            </a:r>
            <a:br>
              <a:rPr lang="en-IN" sz="2800" dirty="0">
                <a:solidFill>
                  <a:schemeClr val="tx1"/>
                </a:solidFill>
              </a:rPr>
            </a:br>
            <a:r>
              <a:rPr lang="en-IN" sz="2800" dirty="0">
                <a:solidFill>
                  <a:schemeClr val="tx1"/>
                </a:solidFill>
              </a:rPr>
              <a:t>AGE-NUMBERS</a:t>
            </a:r>
            <a:br>
              <a:rPr lang="en-IN" sz="2800" dirty="0">
                <a:solidFill>
                  <a:schemeClr val="tx1"/>
                </a:solidFill>
              </a:rPr>
            </a:br>
            <a:r>
              <a:rPr lang="en-IN" sz="2800" dirty="0">
                <a:solidFill>
                  <a:schemeClr val="tx1"/>
                </a:solidFill>
              </a:rPr>
              <a:t>SALARY-NUMBERS</a:t>
            </a:r>
            <a:br>
              <a:rPr lang="en-IN" sz="2800" dirty="0">
                <a:solidFill>
                  <a:schemeClr val="tx1"/>
                </a:solidFill>
              </a:rPr>
            </a:br>
            <a:r>
              <a:rPr lang="en-IN" sz="2800" dirty="0">
                <a:solidFill>
                  <a:schemeClr val="tx1"/>
                </a:solidFill>
              </a:rPr>
              <a:t>WORK LOCATION-TEXT</a:t>
            </a:r>
            <a:br>
              <a:rPr lang="en-IN" sz="2800" dirty="0">
                <a:solidFill>
                  <a:schemeClr val="tx1"/>
                </a:solidFill>
              </a:rPr>
            </a:br>
            <a:r>
              <a:rPr lang="en-IN" sz="2800" dirty="0">
                <a:solidFill>
                  <a:schemeClr val="tx1"/>
                </a:solidFill>
              </a:rPr>
              <a:t>EMPLOYEE RATING-NUMBERS</a:t>
            </a:r>
            <a:br>
              <a:rPr lang="en-IN" sz="2800" dirty="0">
                <a:solidFill>
                  <a:schemeClr val="tx1"/>
                </a:solidFill>
              </a:rPr>
            </a:br>
            <a:r>
              <a:rPr lang="en-IN" sz="2800" dirty="0">
                <a:solidFill>
                  <a:schemeClr val="tx1"/>
                </a:solidFill>
              </a:rPr>
              <a:t>PERFORMANCE-TEXT</a:t>
            </a:r>
          </a:p>
        </p:txBody>
      </p:sp>
      <p:grpSp>
        <p:nvGrpSpPr>
          <p:cNvPr id="7" name="object 2">
            <a:extLst>
              <a:ext uri="{FF2B5EF4-FFF2-40B4-BE49-F238E27FC236}">
                <a16:creationId xmlns:a16="http://schemas.microsoft.com/office/drawing/2014/main" id="{A4A7CA50-F90B-5F59-F833-B688B8F7F8AD}"/>
              </a:ext>
            </a:extLst>
          </p:cNvPr>
          <p:cNvGrpSpPr/>
          <p:nvPr/>
        </p:nvGrpSpPr>
        <p:grpSpPr>
          <a:xfrm>
            <a:off x="597693" y="1528762"/>
            <a:ext cx="2762250" cy="3257550"/>
            <a:chOff x="7991475" y="2933700"/>
            <a:chExt cx="2762250" cy="3257550"/>
          </a:xfrm>
        </p:grpSpPr>
        <p:sp>
          <p:nvSpPr>
            <p:cNvPr id="4" name="object 3">
              <a:extLst>
                <a:ext uri="{FF2B5EF4-FFF2-40B4-BE49-F238E27FC236}">
                  <a16:creationId xmlns:a16="http://schemas.microsoft.com/office/drawing/2014/main" id="{FFC71742-510E-417F-64DB-8AA88D58E83E}"/>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4">
              <a:extLst>
                <a:ext uri="{FF2B5EF4-FFF2-40B4-BE49-F238E27FC236}">
                  <a16:creationId xmlns:a16="http://schemas.microsoft.com/office/drawing/2014/main" id="{670CBD0D-486C-8475-05B5-BFD6B29402B5}"/>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5">
              <a:extLst>
                <a:ext uri="{FF2B5EF4-FFF2-40B4-BE49-F238E27FC236}">
                  <a16:creationId xmlns:a16="http://schemas.microsoft.com/office/drawing/2014/main" id="{87088CD2-0B84-9C78-B3B0-C2BF892D3172}"/>
                </a:ext>
              </a:extLst>
            </p:cNvPr>
            <p:cNvPicPr/>
            <p:nvPr/>
          </p:nvPicPr>
          <p:blipFill>
            <a:blip r:embed="rId2" cstate="print"/>
            <a:stretch>
              <a:fillRect/>
            </a:stretch>
          </p:blipFill>
          <p:spPr>
            <a:xfrm>
              <a:off x="7991475" y="2933700"/>
              <a:ext cx="2762250" cy="3257550"/>
            </a:xfrm>
            <a:prstGeom prst="rect">
              <a:avLst/>
            </a:prstGeom>
          </p:spPr>
        </p:pic>
      </p:grpSp>
    </p:spTree>
    <p:extLst>
      <p:ext uri="{BB962C8B-B14F-4D97-AF65-F5344CB8AC3E}">
        <p14:creationId xmlns:p14="http://schemas.microsoft.com/office/powerpoint/2010/main" val="2720660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3680617" y="525141"/>
            <a:ext cx="8251825" cy="6322885"/>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lang="en-US" sz="4800" b="1" spc="5" dirty="0">
              <a:latin typeface="Trebuchet MS"/>
              <a:cs typeface="Trebuchet MS"/>
            </a:endParaRPr>
          </a:p>
          <a:p>
            <a:pPr marL="12700">
              <a:lnSpc>
                <a:spcPct val="100000"/>
              </a:lnSpc>
              <a:spcBef>
                <a:spcPts val="105"/>
              </a:spcBef>
            </a:pPr>
            <a:endParaRPr lang="en-IN" sz="1600" b="1" u="sng" spc="5" dirty="0">
              <a:effectLst>
                <a:outerShdw blurRad="38100" dist="38100" dir="2700000" algn="tl">
                  <a:srgbClr val="000000">
                    <a:alpha val="43137"/>
                  </a:srgbClr>
                </a:outerShdw>
              </a:effectLst>
              <a:latin typeface="Trebuchet MS"/>
              <a:cs typeface="Trebuchet MS"/>
            </a:endParaRPr>
          </a:p>
          <a:p>
            <a:pPr marL="12700">
              <a:lnSpc>
                <a:spcPct val="100000"/>
              </a:lnSpc>
              <a:spcBef>
                <a:spcPts val="105"/>
              </a:spcBef>
            </a:pPr>
            <a:r>
              <a:rPr lang="en-US" sz="2800" b="1" u="sng" dirty="0">
                <a:effectLst>
                  <a:outerShdw blurRad="38100" dist="38100" dir="2700000" algn="tl">
                    <a:srgbClr val="000000">
                      <a:alpha val="43137"/>
                    </a:srgbClr>
                  </a:outerShdw>
                </a:effectLst>
                <a:latin typeface="Trebuchet MS"/>
                <a:cs typeface="Trebuchet MS"/>
              </a:rPr>
              <a:t>DATA COLLECTION:</a:t>
            </a:r>
          </a:p>
          <a:p>
            <a:pPr marL="12700">
              <a:lnSpc>
                <a:spcPct val="100000"/>
              </a:lnSpc>
              <a:spcBef>
                <a:spcPts val="105"/>
              </a:spcBef>
            </a:pPr>
            <a:r>
              <a:rPr lang="en-US" sz="2800" dirty="0">
                <a:latin typeface="Trebuchet MS"/>
                <a:cs typeface="Trebuchet MS"/>
              </a:rPr>
              <a:t>●COLLECTED FROM KAGGLE.</a:t>
            </a:r>
          </a:p>
          <a:p>
            <a:pPr marL="12700">
              <a:lnSpc>
                <a:spcPct val="100000"/>
              </a:lnSpc>
              <a:spcBef>
                <a:spcPts val="105"/>
              </a:spcBef>
            </a:pPr>
            <a:endParaRPr lang="en-US" sz="2800" b="1" u="sng" dirty="0">
              <a:effectLst>
                <a:outerShdw blurRad="38100" dist="38100" dir="2700000" algn="tl">
                  <a:srgbClr val="000000">
                    <a:alpha val="43137"/>
                  </a:srgbClr>
                </a:outerShdw>
              </a:effectLst>
              <a:latin typeface="Trebuchet MS"/>
              <a:cs typeface="Trebuchet MS"/>
            </a:endParaRPr>
          </a:p>
          <a:p>
            <a:pPr marL="12700">
              <a:lnSpc>
                <a:spcPct val="100000"/>
              </a:lnSpc>
              <a:spcBef>
                <a:spcPts val="105"/>
              </a:spcBef>
            </a:pPr>
            <a:r>
              <a:rPr lang="en-US" sz="2800" b="1" u="sng" dirty="0">
                <a:effectLst>
                  <a:outerShdw blurRad="38100" dist="38100" dir="2700000" algn="tl">
                    <a:srgbClr val="000000">
                      <a:alpha val="43137"/>
                    </a:srgbClr>
                  </a:outerShdw>
                </a:effectLst>
                <a:latin typeface="Trebuchet MS"/>
                <a:cs typeface="Trebuchet MS"/>
              </a:rPr>
              <a:t>FEATURE COLLECTION:</a:t>
            </a:r>
          </a:p>
          <a:p>
            <a:pPr marL="12700">
              <a:lnSpc>
                <a:spcPct val="100000"/>
              </a:lnSpc>
              <a:spcBef>
                <a:spcPts val="105"/>
              </a:spcBef>
            </a:pPr>
            <a:r>
              <a:rPr lang="en-US" sz="2800" dirty="0">
                <a:latin typeface="Trebuchet MS"/>
                <a:cs typeface="Trebuchet MS"/>
              </a:rPr>
              <a:t>●</a:t>
            </a:r>
            <a:r>
              <a:rPr lang="en-IN" sz="2800" dirty="0"/>
              <a:t>CONDITIONAL FORMATTING</a:t>
            </a:r>
          </a:p>
          <a:p>
            <a:pPr marL="12700">
              <a:lnSpc>
                <a:spcPct val="100000"/>
              </a:lnSpc>
              <a:spcBef>
                <a:spcPts val="105"/>
              </a:spcBef>
            </a:pPr>
            <a:r>
              <a:rPr lang="en-US" sz="2800" dirty="0">
                <a:latin typeface="Trebuchet MS"/>
                <a:cs typeface="Trebuchet MS"/>
              </a:rPr>
              <a:t>● SYMBOLS</a:t>
            </a:r>
          </a:p>
          <a:p>
            <a:pPr marL="12700">
              <a:lnSpc>
                <a:spcPct val="100000"/>
              </a:lnSpc>
              <a:spcBef>
                <a:spcPts val="105"/>
              </a:spcBef>
            </a:pPr>
            <a:r>
              <a:rPr lang="en-US" sz="2800" dirty="0">
                <a:latin typeface="Trebuchet MS"/>
                <a:cs typeface="Trebuchet MS"/>
              </a:rPr>
              <a:t>●MERGE&amp;CENTER</a:t>
            </a:r>
          </a:p>
          <a:p>
            <a:pPr marL="12700">
              <a:lnSpc>
                <a:spcPct val="100000"/>
              </a:lnSpc>
              <a:spcBef>
                <a:spcPts val="105"/>
              </a:spcBef>
            </a:pPr>
            <a:endParaRPr lang="en-US" sz="2800" b="1" u="sng" dirty="0">
              <a:effectLst>
                <a:outerShdw blurRad="38100" dist="38100" dir="2700000" algn="tl">
                  <a:srgbClr val="000000">
                    <a:alpha val="43137"/>
                  </a:srgbClr>
                </a:outerShdw>
              </a:effectLst>
              <a:latin typeface="Trebuchet MS"/>
              <a:cs typeface="Trebuchet MS"/>
            </a:endParaRPr>
          </a:p>
          <a:p>
            <a:pPr marL="12700">
              <a:lnSpc>
                <a:spcPct val="100000"/>
              </a:lnSpc>
              <a:spcBef>
                <a:spcPts val="105"/>
              </a:spcBef>
            </a:pPr>
            <a:r>
              <a:rPr lang="en-US" sz="2800" b="1" u="sng" dirty="0">
                <a:effectLst>
                  <a:outerShdw blurRad="38100" dist="38100" dir="2700000" algn="tl">
                    <a:srgbClr val="000000">
                      <a:alpha val="43137"/>
                    </a:srgbClr>
                  </a:outerShdw>
                </a:effectLst>
                <a:latin typeface="Trebuchet MS"/>
                <a:cs typeface="Trebuchet MS"/>
              </a:rPr>
              <a:t>PERFORMANCE LEVEL:</a:t>
            </a:r>
          </a:p>
          <a:p>
            <a:pPr marL="12700">
              <a:lnSpc>
                <a:spcPct val="100000"/>
              </a:lnSpc>
              <a:spcBef>
                <a:spcPts val="105"/>
              </a:spcBef>
            </a:pPr>
            <a:r>
              <a:rPr lang="en-US" sz="2800" dirty="0">
                <a:latin typeface="Trebuchet MS"/>
                <a:cs typeface="Trebuchet MS"/>
              </a:rPr>
              <a:t>●WITH USING EMPLOYEE RATING COLUNM TO GET PERFORMANCE LEVEL.</a:t>
            </a:r>
          </a:p>
          <a:p>
            <a:pPr marL="12700">
              <a:lnSpc>
                <a:spcPct val="100000"/>
              </a:lnSpc>
              <a:spcBef>
                <a:spcPts val="105"/>
              </a:spcBef>
            </a:pPr>
            <a:endParaRPr sz="2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280</TotalTime>
  <Words>418</Words>
  <Application>Microsoft Office PowerPoint</Application>
  <PresentationFormat>Widescreen</PresentationFormat>
  <Paragraphs>56</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Frame</vt:lpstr>
      <vt:lpstr>Employee Data Analysis using Excel  </vt:lpstr>
      <vt:lpstr>PROJECT TITLE</vt:lpstr>
      <vt:lpstr>AGENDA:</vt:lpstr>
      <vt:lpstr>PROBLEM STATEMENT   Analyzing employee salaries helps ensure fair compensation, identify wage disparities, and align pay structures with industry standards. It also aids in budgeting and financial planning, ensuring that salary expenses are sustainable. </vt:lpstr>
      <vt:lpstr>PROJECT OVERVIEW  The Employee Salary Analysis project aims to evaluate and optimize employee compensation within the organization. This involves collecting, cleaning, and analyzing salary data to identify trends, disparities, and correlations with factors such as job roles, performance, and experience. The analysis will help ensure competitive and fair compensation, inform HR policies, and support budget planning. The project will conclude with actionable insights and recommendations for salary adjustments.      </vt:lpstr>
      <vt:lpstr>WHO ARE THE END USERS?  -HUMAN RESOURCES(HR) -MANAGEMENT &amp; EXECUTIVES -FINANCE DEPARTMENT -TEAM LEADER -EMPLOYEES  </vt:lpstr>
      <vt:lpstr>OUR SOLUTION AND ITS VALUE PROPOSITION                   CONDITIONAL FORMATTING-SALARY                       FILTER-REMOVE                       FORMULA-PERFROMANCE                       GRAPH- DATA VISUALIZTION     </vt:lpstr>
      <vt:lpstr>Dataset Description  EMPLOYEE DETAILS-KAGGLE.COM 30-FEATURES 11-FEATURES NAME-TEXT JOINING YEAR-NUMBERS GENDER-MALE OR FEMALE AGE-NUMBERS SALARY-NUMBERS WORK LOCATION-TEXT EMPLOYEE RATING-NUMBERS PERFORMANCE-TEXT</vt:lpstr>
      <vt:lpstr>PowerPoint Presentation</vt:lpstr>
      <vt:lpstr>SUMMARY: </vt:lpstr>
      <vt:lpstr>RESULTS: </vt:lpstr>
      <vt:lpstr>RESULT:</vt:lpstr>
      <vt:lpstr>CONCLUSION:  IN THIS SALARY ANALYSIS THE SOME OF EMPLOYEES ARE GET HIGHER  SALARY IN THE DEPARTMENT OF  QUALITY AND SALES.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Guest User</cp:lastModifiedBy>
  <cp:revision>13</cp:revision>
  <dcterms:created xsi:type="dcterms:W3CDTF">2024-03-29T15:07:22Z</dcterms:created>
  <dcterms:modified xsi:type="dcterms:W3CDTF">2024-08-30T10:03:03Z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