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5" r:id="rId8"/>
    <p:sldId id="262" r:id="rId9"/>
    <p:sldId id="263" r:id="rId10"/>
    <p:sldId id="264" r:id="rId11"/>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C9E2"/>
    <a:srgbClr val="BACDE4"/>
    <a:srgbClr val="A1BBDB"/>
    <a:srgbClr val="BDDE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3" d="100"/>
          <a:sy n="33" d="100"/>
        </p:scale>
        <p:origin x="96"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11/17/2022</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600" b="0" i="0">
                <a:solidFill>
                  <a:srgbClr val="F0F1F4"/>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500" b="0" i="0">
                <a:solidFill>
                  <a:srgbClr val="F0F1F4"/>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11/17/2022</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600" b="0" i="0">
                <a:solidFill>
                  <a:srgbClr val="F0F1F4"/>
                </a:solidFill>
                <a:latin typeface="Cambria"/>
                <a:cs typeface="Cambri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11/17/2022</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B8C6DD"/>
          </a:solidFill>
        </p:spPr>
        <p:txBody>
          <a:bodyPr wrap="square" lIns="0" tIns="0" rIns="0" bIns="0" rtlCol="0"/>
          <a:lstStyle/>
          <a:p>
            <a:endParaRPr dirty="0"/>
          </a:p>
        </p:txBody>
      </p:sp>
      <p:sp>
        <p:nvSpPr>
          <p:cNvPr id="17" name="bg object 17"/>
          <p:cNvSpPr/>
          <p:nvPr/>
        </p:nvSpPr>
        <p:spPr>
          <a:xfrm>
            <a:off x="1840942" y="2951461"/>
            <a:ext cx="9258300" cy="19050"/>
          </a:xfrm>
          <a:custGeom>
            <a:avLst/>
            <a:gdLst/>
            <a:ahLst/>
            <a:cxnLst/>
            <a:rect l="l" t="t" r="r" b="b"/>
            <a:pathLst>
              <a:path w="9258300" h="19050">
                <a:moveTo>
                  <a:pt x="9258299" y="19049"/>
                </a:moveTo>
                <a:lnTo>
                  <a:pt x="0" y="19049"/>
                </a:lnTo>
                <a:lnTo>
                  <a:pt x="0" y="0"/>
                </a:lnTo>
                <a:lnTo>
                  <a:pt x="9258299" y="0"/>
                </a:lnTo>
                <a:lnTo>
                  <a:pt x="9258299" y="19049"/>
                </a:lnTo>
                <a:close/>
              </a:path>
            </a:pathLst>
          </a:custGeom>
          <a:solidFill>
            <a:srgbClr val="111B1D"/>
          </a:solidFill>
        </p:spPr>
        <p:txBody>
          <a:bodyPr wrap="square" lIns="0" tIns="0" rIns="0" bIns="0" rtlCol="0"/>
          <a:lstStyle/>
          <a:p>
            <a:endParaRPr dirty="0"/>
          </a:p>
        </p:txBody>
      </p:sp>
      <p:sp>
        <p:nvSpPr>
          <p:cNvPr id="2" name="Holder 2"/>
          <p:cNvSpPr>
            <a:spLocks noGrp="1"/>
          </p:cNvSpPr>
          <p:nvPr>
            <p:ph type="title"/>
          </p:nvPr>
        </p:nvSpPr>
        <p:spPr/>
        <p:txBody>
          <a:bodyPr lIns="0" tIns="0" rIns="0" bIns="0"/>
          <a:lstStyle>
            <a:lvl1pPr>
              <a:defRPr sz="7600" b="0" i="0">
                <a:solidFill>
                  <a:srgbClr val="F0F1F4"/>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11/17/2022</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11/17/2022</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535C6A"/>
          </a:solidFill>
        </p:spPr>
        <p:txBody>
          <a:bodyPr wrap="square" lIns="0" tIns="0" rIns="0" bIns="0" rtlCol="0"/>
          <a:lstStyle/>
          <a:p>
            <a:endParaRPr dirty="0"/>
          </a:p>
        </p:txBody>
      </p:sp>
      <p:sp>
        <p:nvSpPr>
          <p:cNvPr id="2" name="Holder 2"/>
          <p:cNvSpPr>
            <a:spLocks noGrp="1"/>
          </p:cNvSpPr>
          <p:nvPr>
            <p:ph type="title"/>
          </p:nvPr>
        </p:nvSpPr>
        <p:spPr>
          <a:xfrm>
            <a:off x="1867569" y="347633"/>
            <a:ext cx="14552861" cy="2336165"/>
          </a:xfrm>
          <a:prstGeom prst="rect">
            <a:avLst/>
          </a:prstGeom>
        </p:spPr>
        <p:txBody>
          <a:bodyPr wrap="square" lIns="0" tIns="0" rIns="0" bIns="0">
            <a:spAutoFit/>
          </a:bodyPr>
          <a:lstStyle>
            <a:lvl1pPr>
              <a:defRPr sz="7600" b="0" i="0">
                <a:solidFill>
                  <a:srgbClr val="F0F1F4"/>
                </a:solidFill>
                <a:latin typeface="Cambria"/>
                <a:cs typeface="Cambria"/>
              </a:defRPr>
            </a:lvl1pPr>
          </a:lstStyle>
          <a:p>
            <a:endParaRPr/>
          </a:p>
        </p:txBody>
      </p:sp>
      <p:sp>
        <p:nvSpPr>
          <p:cNvPr id="3" name="Holder 3"/>
          <p:cNvSpPr>
            <a:spLocks noGrp="1"/>
          </p:cNvSpPr>
          <p:nvPr>
            <p:ph type="body" idx="1"/>
          </p:nvPr>
        </p:nvSpPr>
        <p:spPr>
          <a:xfrm>
            <a:off x="1757010" y="3100314"/>
            <a:ext cx="14773978" cy="6083300"/>
          </a:xfrm>
          <a:prstGeom prst="rect">
            <a:avLst/>
          </a:prstGeom>
        </p:spPr>
        <p:txBody>
          <a:bodyPr wrap="square" lIns="0" tIns="0" rIns="0" bIns="0">
            <a:spAutoFit/>
          </a:bodyPr>
          <a:lstStyle>
            <a:lvl1pPr>
              <a:defRPr sz="2500" b="0" i="0">
                <a:solidFill>
                  <a:srgbClr val="F0F1F4"/>
                </a:solidFill>
                <a:latin typeface="Verdana"/>
                <a:cs typeface="Verdan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11/17/2022</a:t>
            </a:fld>
            <a:endParaRPr lang="en-US" dirty="0"/>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vlab.amrita.edu/?sub=3&amp;brch=274&amp;sim=1433&amp;cnt=1" TargetMode="External"/><Relationship Id="rId2" Type="http://schemas.openxmlformats.org/officeDocument/2006/relationships/hyperlink" Target="http://www.ijritcc.org/download/1433580671.pdf"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www.geeksforgeeks.org/backtracking-algorithms/" TargetMode="External"/><Relationship Id="rId4" Type="http://schemas.openxmlformats.org/officeDocument/2006/relationships/hyperlink" Target="http://deeplearning.lipingyang.org/2017/01/30/openmp-on-ubunt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86012" y="7200900"/>
            <a:ext cx="13515975" cy="9525"/>
          </a:xfrm>
          <a:custGeom>
            <a:avLst/>
            <a:gdLst/>
            <a:ahLst/>
            <a:cxnLst/>
            <a:rect l="l" t="t" r="r" b="b"/>
            <a:pathLst>
              <a:path w="13515975" h="9525">
                <a:moveTo>
                  <a:pt x="13515973" y="9524"/>
                </a:moveTo>
                <a:lnTo>
                  <a:pt x="0" y="9524"/>
                </a:lnTo>
                <a:lnTo>
                  <a:pt x="0" y="0"/>
                </a:lnTo>
                <a:lnTo>
                  <a:pt x="13515973" y="0"/>
                </a:lnTo>
                <a:lnTo>
                  <a:pt x="13515973" y="9524"/>
                </a:lnTo>
                <a:close/>
              </a:path>
            </a:pathLst>
          </a:custGeom>
          <a:solidFill>
            <a:srgbClr val="F0F1F4"/>
          </a:solidFill>
        </p:spPr>
        <p:txBody>
          <a:bodyPr wrap="square" lIns="0" tIns="0" rIns="0" bIns="0" rtlCol="0"/>
          <a:lstStyle/>
          <a:p>
            <a:endParaRPr dirty="0"/>
          </a:p>
        </p:txBody>
      </p:sp>
      <p:sp>
        <p:nvSpPr>
          <p:cNvPr id="3" name="object 3"/>
          <p:cNvSpPr txBox="1">
            <a:spLocks noGrp="1"/>
          </p:cNvSpPr>
          <p:nvPr>
            <p:ph type="title"/>
          </p:nvPr>
        </p:nvSpPr>
        <p:spPr>
          <a:xfrm>
            <a:off x="2667000" y="1562100"/>
            <a:ext cx="12762230" cy="5275580"/>
          </a:xfrm>
          <a:prstGeom prst="rect">
            <a:avLst/>
          </a:prstGeom>
        </p:spPr>
        <p:txBody>
          <a:bodyPr vert="horz" wrap="square" lIns="0" tIns="355600" rIns="0" bIns="0" rtlCol="0">
            <a:spAutoFit/>
          </a:bodyPr>
          <a:lstStyle/>
          <a:p>
            <a:pPr marL="12700" marR="5080" algn="ctr">
              <a:lnSpc>
                <a:spcPts val="12869"/>
              </a:lnSpc>
              <a:spcBef>
                <a:spcPts val="2800"/>
              </a:spcBef>
            </a:pPr>
            <a:r>
              <a:rPr sz="13000" spc="310" dirty="0"/>
              <a:t>Parallelization</a:t>
            </a:r>
            <a:r>
              <a:rPr sz="13000" spc="-340" dirty="0"/>
              <a:t> </a:t>
            </a:r>
            <a:r>
              <a:rPr sz="13000" spc="844" dirty="0"/>
              <a:t>of </a:t>
            </a:r>
            <a:r>
              <a:rPr sz="13000" spc="-2845" dirty="0"/>
              <a:t> </a:t>
            </a:r>
            <a:r>
              <a:rPr sz="13000" spc="765" dirty="0"/>
              <a:t>Local </a:t>
            </a:r>
            <a:r>
              <a:rPr sz="13000" spc="775" dirty="0"/>
              <a:t>Sequence </a:t>
            </a:r>
            <a:r>
              <a:rPr sz="13000" spc="780" dirty="0"/>
              <a:t> </a:t>
            </a:r>
            <a:r>
              <a:rPr sz="13000" spc="490" dirty="0"/>
              <a:t>Alignment</a:t>
            </a:r>
            <a:endParaRPr sz="13000" dirty="0"/>
          </a:p>
        </p:txBody>
      </p:sp>
      <p:sp>
        <p:nvSpPr>
          <p:cNvPr id="4" name="object 4"/>
          <p:cNvSpPr txBox="1"/>
          <p:nvPr/>
        </p:nvSpPr>
        <p:spPr>
          <a:xfrm>
            <a:off x="6480145" y="8772826"/>
            <a:ext cx="4751705" cy="421640"/>
          </a:xfrm>
          <a:prstGeom prst="rect">
            <a:avLst/>
          </a:prstGeom>
        </p:spPr>
        <p:txBody>
          <a:bodyPr vert="horz" wrap="square" lIns="0" tIns="12700" rIns="0" bIns="0" rtlCol="0">
            <a:spAutoFit/>
          </a:bodyPr>
          <a:lstStyle/>
          <a:p>
            <a:pPr marL="12700">
              <a:lnSpc>
                <a:spcPct val="100000"/>
              </a:lnSpc>
              <a:spcBef>
                <a:spcPts val="100"/>
              </a:spcBef>
            </a:pPr>
            <a:r>
              <a:rPr sz="2600" spc="-10" dirty="0">
                <a:solidFill>
                  <a:srgbClr val="F0F1F4"/>
                </a:solidFill>
                <a:latin typeface="Verdana"/>
                <a:cs typeface="Verdana"/>
              </a:rPr>
              <a:t>PDC</a:t>
            </a:r>
            <a:r>
              <a:rPr sz="2600" spc="-45" dirty="0">
                <a:solidFill>
                  <a:srgbClr val="F0F1F4"/>
                </a:solidFill>
                <a:latin typeface="Verdana"/>
                <a:cs typeface="Verdana"/>
              </a:rPr>
              <a:t> </a:t>
            </a:r>
            <a:r>
              <a:rPr sz="2600" spc="-30" dirty="0">
                <a:solidFill>
                  <a:srgbClr val="F0F1F4"/>
                </a:solidFill>
                <a:latin typeface="Verdana"/>
                <a:cs typeface="Verdana"/>
              </a:rPr>
              <a:t>JCOMPONENT</a:t>
            </a:r>
            <a:r>
              <a:rPr sz="2600" spc="-40" dirty="0">
                <a:solidFill>
                  <a:srgbClr val="F0F1F4"/>
                </a:solidFill>
                <a:latin typeface="Verdana"/>
                <a:cs typeface="Verdana"/>
              </a:rPr>
              <a:t> </a:t>
            </a:r>
            <a:r>
              <a:rPr sz="2600" spc="-135" dirty="0">
                <a:solidFill>
                  <a:srgbClr val="F0F1F4"/>
                </a:solidFill>
                <a:latin typeface="Verdana"/>
                <a:cs typeface="Verdana"/>
              </a:rPr>
              <a:t>REVIEW-3</a:t>
            </a:r>
            <a:endParaRPr sz="2600" dirty="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338" y="4762"/>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B8C6DD"/>
          </a:solidFill>
        </p:spPr>
        <p:txBody>
          <a:bodyPr wrap="square" lIns="0" tIns="0" rIns="0" bIns="0" rtlCol="0"/>
          <a:lstStyle/>
          <a:p>
            <a:endParaRPr dirty="0"/>
          </a:p>
        </p:txBody>
      </p:sp>
      <p:sp>
        <p:nvSpPr>
          <p:cNvPr id="3" name="object 3"/>
          <p:cNvSpPr/>
          <p:nvPr/>
        </p:nvSpPr>
        <p:spPr>
          <a:xfrm>
            <a:off x="1840942" y="2951461"/>
            <a:ext cx="9258300" cy="19050"/>
          </a:xfrm>
          <a:custGeom>
            <a:avLst/>
            <a:gdLst/>
            <a:ahLst/>
            <a:cxnLst/>
            <a:rect l="l" t="t" r="r" b="b"/>
            <a:pathLst>
              <a:path w="9258300" h="19050">
                <a:moveTo>
                  <a:pt x="9258299" y="19049"/>
                </a:moveTo>
                <a:lnTo>
                  <a:pt x="0" y="19049"/>
                </a:lnTo>
                <a:lnTo>
                  <a:pt x="0" y="0"/>
                </a:lnTo>
                <a:lnTo>
                  <a:pt x="9258299" y="0"/>
                </a:lnTo>
                <a:lnTo>
                  <a:pt x="9258299" y="19049"/>
                </a:lnTo>
                <a:close/>
              </a:path>
            </a:pathLst>
          </a:custGeom>
          <a:solidFill>
            <a:srgbClr val="111B1D"/>
          </a:solidFill>
        </p:spPr>
        <p:txBody>
          <a:bodyPr wrap="square" lIns="0" tIns="0" rIns="0" bIns="0" rtlCol="0"/>
          <a:lstStyle/>
          <a:p>
            <a:endParaRPr dirty="0"/>
          </a:p>
        </p:txBody>
      </p:sp>
      <p:sp>
        <p:nvSpPr>
          <p:cNvPr id="8" name="object 8"/>
          <p:cNvSpPr txBox="1"/>
          <p:nvPr/>
        </p:nvSpPr>
        <p:spPr>
          <a:xfrm>
            <a:off x="990600" y="3312396"/>
            <a:ext cx="15250160" cy="6540500"/>
          </a:xfrm>
          <a:prstGeom prst="rect">
            <a:avLst/>
          </a:prstGeom>
        </p:spPr>
        <p:txBody>
          <a:bodyPr vert="horz" wrap="square" lIns="0" tIns="113664" rIns="0" bIns="0" rtlCol="0">
            <a:spAutoFit/>
          </a:bodyPr>
          <a:lstStyle/>
          <a:p>
            <a:pPr marL="752475">
              <a:lnSpc>
                <a:spcPct val="100000"/>
              </a:lnSpc>
              <a:spcBef>
                <a:spcPts val="894"/>
              </a:spcBef>
            </a:pPr>
            <a:r>
              <a:rPr sz="2900" spc="-60" dirty="0">
                <a:solidFill>
                  <a:srgbClr val="111B1D"/>
                </a:solidFill>
                <a:latin typeface="Verdana"/>
                <a:cs typeface="Verdana"/>
                <a:hlinkClick r:id="rId2"/>
              </a:rPr>
              <a:t>http://www.ijritcc.org/download/1433580671.pdf</a:t>
            </a:r>
            <a:endParaRPr sz="2900" dirty="0">
              <a:latin typeface="Verdana"/>
              <a:cs typeface="Verdana"/>
            </a:endParaRPr>
          </a:p>
          <a:p>
            <a:pPr marL="696595">
              <a:lnSpc>
                <a:spcPct val="100000"/>
              </a:lnSpc>
              <a:spcBef>
                <a:spcPts val="795"/>
              </a:spcBef>
            </a:pPr>
            <a:r>
              <a:rPr sz="2900" spc="25" dirty="0">
                <a:solidFill>
                  <a:srgbClr val="111B1D"/>
                </a:solidFill>
                <a:latin typeface="Verdana"/>
                <a:cs typeface="Verdana"/>
              </a:rPr>
              <a:t>[A</a:t>
            </a:r>
            <a:r>
              <a:rPr sz="2900" spc="-90" dirty="0">
                <a:solidFill>
                  <a:srgbClr val="111B1D"/>
                </a:solidFill>
                <a:latin typeface="Verdana"/>
                <a:cs typeface="Verdana"/>
              </a:rPr>
              <a:t> </a:t>
            </a:r>
            <a:r>
              <a:rPr sz="2900" spc="60" dirty="0">
                <a:solidFill>
                  <a:srgbClr val="111B1D"/>
                </a:solidFill>
                <a:latin typeface="Verdana"/>
                <a:cs typeface="Verdana"/>
              </a:rPr>
              <a:t>paper</a:t>
            </a:r>
            <a:r>
              <a:rPr sz="2900" spc="-85" dirty="0">
                <a:solidFill>
                  <a:srgbClr val="111B1D"/>
                </a:solidFill>
                <a:latin typeface="Verdana"/>
                <a:cs typeface="Verdana"/>
              </a:rPr>
              <a:t> </a:t>
            </a:r>
            <a:r>
              <a:rPr sz="2900" spc="40" dirty="0">
                <a:solidFill>
                  <a:srgbClr val="111B1D"/>
                </a:solidFill>
                <a:latin typeface="Verdana"/>
                <a:cs typeface="Verdana"/>
              </a:rPr>
              <a:t>about</a:t>
            </a:r>
            <a:r>
              <a:rPr sz="2900" spc="-90" dirty="0">
                <a:solidFill>
                  <a:srgbClr val="111B1D"/>
                </a:solidFill>
                <a:latin typeface="Verdana"/>
                <a:cs typeface="Verdana"/>
              </a:rPr>
              <a:t> </a:t>
            </a:r>
            <a:r>
              <a:rPr sz="2900" spc="-55" dirty="0">
                <a:solidFill>
                  <a:srgbClr val="111B1D"/>
                </a:solidFill>
                <a:latin typeface="Verdana"/>
                <a:cs typeface="Verdana"/>
              </a:rPr>
              <a:t>the</a:t>
            </a:r>
            <a:r>
              <a:rPr sz="2900" spc="-85" dirty="0">
                <a:solidFill>
                  <a:srgbClr val="111B1D"/>
                </a:solidFill>
                <a:latin typeface="Verdana"/>
                <a:cs typeface="Verdana"/>
              </a:rPr>
              <a:t> </a:t>
            </a:r>
            <a:r>
              <a:rPr sz="2900" spc="-5" dirty="0">
                <a:solidFill>
                  <a:srgbClr val="111B1D"/>
                </a:solidFill>
                <a:latin typeface="Verdana"/>
                <a:cs typeface="Verdana"/>
              </a:rPr>
              <a:t>parallel</a:t>
            </a:r>
            <a:r>
              <a:rPr sz="2900" spc="-90" dirty="0">
                <a:solidFill>
                  <a:srgbClr val="111B1D"/>
                </a:solidFill>
                <a:latin typeface="Verdana"/>
                <a:cs typeface="Verdana"/>
              </a:rPr>
              <a:t> </a:t>
            </a:r>
            <a:r>
              <a:rPr sz="2900" spc="-5" dirty="0">
                <a:solidFill>
                  <a:srgbClr val="111B1D"/>
                </a:solidFill>
                <a:latin typeface="Verdana"/>
                <a:cs typeface="Verdana"/>
              </a:rPr>
              <a:t>implementation</a:t>
            </a:r>
            <a:r>
              <a:rPr sz="2900" spc="-85" dirty="0">
                <a:solidFill>
                  <a:srgbClr val="111B1D"/>
                </a:solidFill>
                <a:latin typeface="Verdana"/>
                <a:cs typeface="Verdana"/>
              </a:rPr>
              <a:t> </a:t>
            </a:r>
            <a:r>
              <a:rPr sz="2900" spc="5" dirty="0">
                <a:solidFill>
                  <a:srgbClr val="111B1D"/>
                </a:solidFill>
                <a:latin typeface="Verdana"/>
                <a:cs typeface="Verdana"/>
              </a:rPr>
              <a:t>of</a:t>
            </a:r>
            <a:r>
              <a:rPr sz="2900" spc="-90" dirty="0">
                <a:solidFill>
                  <a:srgbClr val="111B1D"/>
                </a:solidFill>
                <a:latin typeface="Verdana"/>
                <a:cs typeface="Verdana"/>
              </a:rPr>
              <a:t> </a:t>
            </a:r>
            <a:r>
              <a:rPr sz="2900" spc="-55" dirty="0">
                <a:solidFill>
                  <a:srgbClr val="111B1D"/>
                </a:solidFill>
                <a:latin typeface="Verdana"/>
                <a:cs typeface="Verdana"/>
              </a:rPr>
              <a:t>the</a:t>
            </a:r>
            <a:r>
              <a:rPr sz="2900" spc="-85" dirty="0">
                <a:solidFill>
                  <a:srgbClr val="111B1D"/>
                </a:solidFill>
                <a:latin typeface="Verdana"/>
                <a:cs typeface="Verdana"/>
              </a:rPr>
              <a:t> </a:t>
            </a:r>
            <a:r>
              <a:rPr sz="2900" dirty="0">
                <a:solidFill>
                  <a:srgbClr val="111B1D"/>
                </a:solidFill>
                <a:latin typeface="Verdana"/>
                <a:cs typeface="Verdana"/>
              </a:rPr>
              <a:t>Smith-Waterman</a:t>
            </a:r>
            <a:r>
              <a:rPr sz="2900" spc="-90" dirty="0">
                <a:solidFill>
                  <a:srgbClr val="111B1D"/>
                </a:solidFill>
                <a:latin typeface="Verdana"/>
                <a:cs typeface="Verdana"/>
              </a:rPr>
              <a:t> </a:t>
            </a:r>
            <a:r>
              <a:rPr sz="2900" spc="-10" dirty="0">
                <a:solidFill>
                  <a:srgbClr val="111B1D"/>
                </a:solidFill>
                <a:latin typeface="Verdana"/>
                <a:cs typeface="Verdana"/>
              </a:rPr>
              <a:t>algorithm]</a:t>
            </a:r>
            <a:endParaRPr sz="2900" dirty="0">
              <a:latin typeface="Verdana"/>
              <a:cs typeface="Verdana"/>
            </a:endParaRPr>
          </a:p>
          <a:p>
            <a:pPr>
              <a:lnSpc>
                <a:spcPct val="100000"/>
              </a:lnSpc>
              <a:spcBef>
                <a:spcPts val="20"/>
              </a:spcBef>
            </a:pPr>
            <a:endParaRPr sz="3500" dirty="0">
              <a:latin typeface="Verdana"/>
              <a:cs typeface="Verdana"/>
            </a:endParaRPr>
          </a:p>
          <a:p>
            <a:pPr marL="696595" marR="3524885" indent="55244">
              <a:lnSpc>
                <a:spcPct val="122800"/>
              </a:lnSpc>
            </a:pPr>
            <a:r>
              <a:rPr sz="2900" spc="-65" dirty="0">
                <a:solidFill>
                  <a:srgbClr val="111B1D"/>
                </a:solidFill>
                <a:latin typeface="Verdana"/>
                <a:cs typeface="Verdana"/>
                <a:hlinkClick r:id="rId3"/>
              </a:rPr>
              <a:t>http://vlab.amrita.edu/?sub=3&amp;brch=274&amp;sim=1433&amp;cnt=1 </a:t>
            </a:r>
            <a:r>
              <a:rPr sz="2900" spc="-1005" dirty="0">
                <a:solidFill>
                  <a:srgbClr val="111B1D"/>
                </a:solidFill>
                <a:latin typeface="Verdana"/>
                <a:cs typeface="Verdana"/>
              </a:rPr>
              <a:t> </a:t>
            </a:r>
            <a:r>
              <a:rPr sz="2900" spc="-45" dirty="0">
                <a:solidFill>
                  <a:srgbClr val="111B1D"/>
                </a:solidFill>
                <a:latin typeface="Verdana"/>
                <a:cs typeface="Verdana"/>
              </a:rPr>
              <a:t>[Useful</a:t>
            </a:r>
            <a:r>
              <a:rPr sz="2900" spc="-100" dirty="0">
                <a:solidFill>
                  <a:srgbClr val="111B1D"/>
                </a:solidFill>
                <a:latin typeface="Verdana"/>
                <a:cs typeface="Verdana"/>
              </a:rPr>
              <a:t> </a:t>
            </a:r>
            <a:r>
              <a:rPr sz="2900" dirty="0">
                <a:solidFill>
                  <a:srgbClr val="111B1D"/>
                </a:solidFill>
                <a:latin typeface="Verdana"/>
                <a:cs typeface="Verdana"/>
              </a:rPr>
              <a:t>resource</a:t>
            </a:r>
            <a:r>
              <a:rPr sz="2900" spc="-95" dirty="0">
                <a:solidFill>
                  <a:srgbClr val="111B1D"/>
                </a:solidFill>
                <a:latin typeface="Verdana"/>
                <a:cs typeface="Verdana"/>
              </a:rPr>
              <a:t> </a:t>
            </a:r>
            <a:r>
              <a:rPr sz="2900" spc="-60" dirty="0">
                <a:solidFill>
                  <a:srgbClr val="111B1D"/>
                </a:solidFill>
                <a:latin typeface="Verdana"/>
                <a:cs typeface="Verdana"/>
              </a:rPr>
              <a:t>for</a:t>
            </a:r>
            <a:r>
              <a:rPr sz="2900" spc="-95" dirty="0">
                <a:solidFill>
                  <a:srgbClr val="111B1D"/>
                </a:solidFill>
                <a:latin typeface="Verdana"/>
                <a:cs typeface="Verdana"/>
              </a:rPr>
              <a:t> </a:t>
            </a:r>
            <a:r>
              <a:rPr sz="2900" spc="-25" dirty="0">
                <a:solidFill>
                  <a:srgbClr val="111B1D"/>
                </a:solidFill>
                <a:latin typeface="Verdana"/>
                <a:cs typeface="Verdana"/>
              </a:rPr>
              <a:t>learning</a:t>
            </a:r>
            <a:r>
              <a:rPr sz="2900" spc="-100" dirty="0">
                <a:solidFill>
                  <a:srgbClr val="111B1D"/>
                </a:solidFill>
                <a:latin typeface="Verdana"/>
                <a:cs typeface="Verdana"/>
              </a:rPr>
              <a:t> </a:t>
            </a:r>
            <a:r>
              <a:rPr sz="2900" spc="40" dirty="0">
                <a:solidFill>
                  <a:srgbClr val="111B1D"/>
                </a:solidFill>
                <a:latin typeface="Verdana"/>
                <a:cs typeface="Verdana"/>
              </a:rPr>
              <a:t>about</a:t>
            </a:r>
            <a:r>
              <a:rPr sz="2900" spc="-95" dirty="0">
                <a:solidFill>
                  <a:srgbClr val="111B1D"/>
                </a:solidFill>
                <a:latin typeface="Verdana"/>
                <a:cs typeface="Verdana"/>
              </a:rPr>
              <a:t> </a:t>
            </a:r>
            <a:r>
              <a:rPr sz="2900" spc="-55" dirty="0">
                <a:solidFill>
                  <a:srgbClr val="111B1D"/>
                </a:solidFill>
                <a:latin typeface="Verdana"/>
                <a:cs typeface="Verdana"/>
              </a:rPr>
              <a:t>the</a:t>
            </a:r>
            <a:r>
              <a:rPr sz="2900" spc="-95" dirty="0">
                <a:solidFill>
                  <a:srgbClr val="111B1D"/>
                </a:solidFill>
                <a:latin typeface="Verdana"/>
                <a:cs typeface="Verdana"/>
              </a:rPr>
              <a:t> </a:t>
            </a:r>
            <a:r>
              <a:rPr sz="2900" spc="-15" dirty="0">
                <a:solidFill>
                  <a:srgbClr val="111B1D"/>
                </a:solidFill>
                <a:latin typeface="Verdana"/>
                <a:cs typeface="Verdana"/>
              </a:rPr>
              <a:t>algorithm</a:t>
            </a:r>
            <a:r>
              <a:rPr sz="2900" spc="-100" dirty="0">
                <a:solidFill>
                  <a:srgbClr val="111B1D"/>
                </a:solidFill>
                <a:latin typeface="Verdana"/>
                <a:cs typeface="Verdana"/>
              </a:rPr>
              <a:t> </a:t>
            </a:r>
            <a:r>
              <a:rPr sz="2900" spc="-105" dirty="0">
                <a:solidFill>
                  <a:srgbClr val="111B1D"/>
                </a:solidFill>
                <a:latin typeface="Verdana"/>
                <a:cs typeface="Verdana"/>
              </a:rPr>
              <a:t>in</a:t>
            </a:r>
            <a:r>
              <a:rPr sz="2900" spc="-95" dirty="0">
                <a:solidFill>
                  <a:srgbClr val="111B1D"/>
                </a:solidFill>
                <a:latin typeface="Verdana"/>
                <a:cs typeface="Verdana"/>
              </a:rPr>
              <a:t> </a:t>
            </a:r>
            <a:r>
              <a:rPr sz="2900" dirty="0">
                <a:solidFill>
                  <a:srgbClr val="111B1D"/>
                </a:solidFill>
                <a:latin typeface="Verdana"/>
                <a:cs typeface="Verdana"/>
              </a:rPr>
              <a:t>detail]</a:t>
            </a:r>
            <a:endParaRPr sz="2900" dirty="0">
              <a:latin typeface="Verdana"/>
              <a:cs typeface="Verdana"/>
            </a:endParaRPr>
          </a:p>
          <a:p>
            <a:pPr>
              <a:lnSpc>
                <a:spcPct val="100000"/>
              </a:lnSpc>
              <a:spcBef>
                <a:spcPts val="25"/>
              </a:spcBef>
            </a:pPr>
            <a:endParaRPr sz="3500" dirty="0">
              <a:latin typeface="Verdana"/>
              <a:cs typeface="Verdana"/>
            </a:endParaRPr>
          </a:p>
          <a:p>
            <a:pPr marL="696595" marR="1329055" indent="55244">
              <a:lnSpc>
                <a:spcPct val="122800"/>
              </a:lnSpc>
            </a:pPr>
            <a:r>
              <a:rPr sz="2900" spc="-5" dirty="0">
                <a:solidFill>
                  <a:srgbClr val="111B1D"/>
                </a:solidFill>
                <a:latin typeface="Verdana"/>
                <a:cs typeface="Verdana"/>
                <a:hlinkClick r:id="rId4"/>
              </a:rPr>
              <a:t>http://deeplearning.lipingyang.org/2017/01/30/openmp-on-ubuntu/ </a:t>
            </a:r>
            <a:r>
              <a:rPr sz="2900" dirty="0">
                <a:solidFill>
                  <a:srgbClr val="111B1D"/>
                </a:solidFill>
                <a:latin typeface="Verdana"/>
                <a:cs typeface="Verdana"/>
              </a:rPr>
              <a:t> </a:t>
            </a:r>
            <a:r>
              <a:rPr sz="2900" spc="-65" dirty="0">
                <a:solidFill>
                  <a:srgbClr val="111B1D"/>
                </a:solidFill>
                <a:latin typeface="Verdana"/>
                <a:cs typeface="Verdana"/>
              </a:rPr>
              <a:t>[Tutorial</a:t>
            </a:r>
            <a:r>
              <a:rPr sz="2900" spc="-90" dirty="0">
                <a:solidFill>
                  <a:srgbClr val="111B1D"/>
                </a:solidFill>
                <a:latin typeface="Verdana"/>
                <a:cs typeface="Verdana"/>
              </a:rPr>
              <a:t> </a:t>
            </a:r>
            <a:r>
              <a:rPr sz="2900" spc="-60" dirty="0">
                <a:solidFill>
                  <a:srgbClr val="111B1D"/>
                </a:solidFill>
                <a:latin typeface="Verdana"/>
                <a:cs typeface="Verdana"/>
              </a:rPr>
              <a:t>for</a:t>
            </a:r>
            <a:r>
              <a:rPr sz="2900" spc="-85" dirty="0">
                <a:solidFill>
                  <a:srgbClr val="111B1D"/>
                </a:solidFill>
                <a:latin typeface="Verdana"/>
                <a:cs typeface="Verdana"/>
              </a:rPr>
              <a:t> </a:t>
            </a:r>
            <a:r>
              <a:rPr sz="2900" spc="-10" dirty="0">
                <a:solidFill>
                  <a:srgbClr val="111B1D"/>
                </a:solidFill>
                <a:latin typeface="Verdana"/>
                <a:cs typeface="Verdana"/>
              </a:rPr>
              <a:t>interfacing</a:t>
            </a:r>
            <a:r>
              <a:rPr sz="2900" spc="-85" dirty="0">
                <a:solidFill>
                  <a:srgbClr val="111B1D"/>
                </a:solidFill>
                <a:latin typeface="Verdana"/>
                <a:cs typeface="Verdana"/>
              </a:rPr>
              <a:t> </a:t>
            </a:r>
            <a:r>
              <a:rPr sz="2900" spc="85" dirty="0">
                <a:solidFill>
                  <a:srgbClr val="111B1D"/>
                </a:solidFill>
                <a:latin typeface="Verdana"/>
                <a:cs typeface="Verdana"/>
              </a:rPr>
              <a:t>and</a:t>
            </a:r>
            <a:r>
              <a:rPr sz="2900" spc="-90" dirty="0">
                <a:solidFill>
                  <a:srgbClr val="111B1D"/>
                </a:solidFill>
                <a:latin typeface="Verdana"/>
                <a:cs typeface="Verdana"/>
              </a:rPr>
              <a:t> </a:t>
            </a:r>
            <a:r>
              <a:rPr sz="2900" spc="-60" dirty="0">
                <a:solidFill>
                  <a:srgbClr val="111B1D"/>
                </a:solidFill>
                <a:latin typeface="Verdana"/>
                <a:cs typeface="Verdana"/>
              </a:rPr>
              <a:t>running</a:t>
            </a:r>
            <a:r>
              <a:rPr sz="2900" spc="-85" dirty="0">
                <a:solidFill>
                  <a:srgbClr val="111B1D"/>
                </a:solidFill>
                <a:latin typeface="Verdana"/>
                <a:cs typeface="Verdana"/>
              </a:rPr>
              <a:t> </a:t>
            </a:r>
            <a:r>
              <a:rPr sz="2900" spc="70" dirty="0">
                <a:solidFill>
                  <a:srgbClr val="111B1D"/>
                </a:solidFill>
                <a:latin typeface="Verdana"/>
                <a:cs typeface="Verdana"/>
              </a:rPr>
              <a:t>openmp</a:t>
            </a:r>
            <a:r>
              <a:rPr sz="2900" spc="-85" dirty="0">
                <a:solidFill>
                  <a:srgbClr val="111B1D"/>
                </a:solidFill>
                <a:latin typeface="Verdana"/>
                <a:cs typeface="Verdana"/>
              </a:rPr>
              <a:t> </a:t>
            </a:r>
            <a:r>
              <a:rPr sz="2900" spc="100" dirty="0">
                <a:solidFill>
                  <a:srgbClr val="111B1D"/>
                </a:solidFill>
                <a:latin typeface="Verdana"/>
                <a:cs typeface="Verdana"/>
              </a:rPr>
              <a:t>codes</a:t>
            </a:r>
            <a:r>
              <a:rPr sz="2900" spc="-90" dirty="0">
                <a:solidFill>
                  <a:srgbClr val="111B1D"/>
                </a:solidFill>
                <a:latin typeface="Verdana"/>
                <a:cs typeface="Verdana"/>
              </a:rPr>
              <a:t> </a:t>
            </a:r>
            <a:r>
              <a:rPr sz="2900" dirty="0">
                <a:solidFill>
                  <a:srgbClr val="111B1D"/>
                </a:solidFill>
                <a:latin typeface="Verdana"/>
                <a:cs typeface="Verdana"/>
              </a:rPr>
              <a:t>on</a:t>
            </a:r>
            <a:r>
              <a:rPr sz="2900" spc="-85" dirty="0">
                <a:solidFill>
                  <a:srgbClr val="111B1D"/>
                </a:solidFill>
                <a:latin typeface="Verdana"/>
                <a:cs typeface="Verdana"/>
              </a:rPr>
              <a:t> </a:t>
            </a:r>
            <a:r>
              <a:rPr sz="2900" spc="-60" dirty="0">
                <a:solidFill>
                  <a:srgbClr val="111B1D"/>
                </a:solidFill>
                <a:latin typeface="Verdana"/>
                <a:cs typeface="Verdana"/>
              </a:rPr>
              <a:t>Ubuntu</a:t>
            </a:r>
            <a:r>
              <a:rPr sz="2900" spc="-85" dirty="0">
                <a:solidFill>
                  <a:srgbClr val="111B1D"/>
                </a:solidFill>
                <a:latin typeface="Verdana"/>
                <a:cs typeface="Verdana"/>
              </a:rPr>
              <a:t> </a:t>
            </a:r>
            <a:r>
              <a:rPr sz="2900" spc="-30" dirty="0">
                <a:solidFill>
                  <a:srgbClr val="111B1D"/>
                </a:solidFill>
                <a:latin typeface="Verdana"/>
                <a:cs typeface="Verdana"/>
              </a:rPr>
              <a:t>terminal]</a:t>
            </a:r>
            <a:endParaRPr sz="2900" dirty="0">
              <a:latin typeface="Verdana"/>
              <a:cs typeface="Verdana"/>
            </a:endParaRPr>
          </a:p>
          <a:p>
            <a:pPr>
              <a:lnSpc>
                <a:spcPct val="100000"/>
              </a:lnSpc>
              <a:spcBef>
                <a:spcPts val="25"/>
              </a:spcBef>
            </a:pPr>
            <a:endParaRPr sz="4150" dirty="0">
              <a:latin typeface="Verdana"/>
              <a:cs typeface="Verdana"/>
            </a:endParaRPr>
          </a:p>
          <a:p>
            <a:pPr marL="752475">
              <a:lnSpc>
                <a:spcPct val="100000"/>
              </a:lnSpc>
            </a:pPr>
            <a:r>
              <a:rPr sz="2900" spc="-5" dirty="0">
                <a:solidFill>
                  <a:srgbClr val="111B1D"/>
                </a:solidFill>
                <a:latin typeface="Verdana"/>
                <a:cs typeface="Verdana"/>
              </a:rPr>
              <a:t>https://</a:t>
            </a:r>
            <a:r>
              <a:rPr sz="2900" spc="-5" dirty="0">
                <a:solidFill>
                  <a:srgbClr val="111B1D"/>
                </a:solidFill>
                <a:latin typeface="Verdana"/>
                <a:cs typeface="Verdana"/>
                <a:hlinkClick r:id="rId5"/>
              </a:rPr>
              <a:t>www.geeksforgeeks.org/backtracking-algorithms/</a:t>
            </a:r>
            <a:endParaRPr sz="2900" dirty="0">
              <a:latin typeface="Verdana"/>
              <a:cs typeface="Verdana"/>
            </a:endParaRPr>
          </a:p>
          <a:p>
            <a:pPr marL="12700" marR="116205" indent="683895">
              <a:lnSpc>
                <a:spcPct val="122800"/>
              </a:lnSpc>
            </a:pPr>
            <a:r>
              <a:rPr sz="2900" spc="20" dirty="0">
                <a:solidFill>
                  <a:srgbClr val="111B1D"/>
                </a:solidFill>
                <a:latin typeface="Verdana"/>
                <a:cs typeface="Verdana"/>
              </a:rPr>
              <a:t>[Basic</a:t>
            </a:r>
            <a:r>
              <a:rPr sz="2900" spc="-95" dirty="0">
                <a:solidFill>
                  <a:srgbClr val="111B1D"/>
                </a:solidFill>
                <a:latin typeface="Verdana"/>
                <a:cs typeface="Verdana"/>
              </a:rPr>
              <a:t> </a:t>
            </a:r>
            <a:r>
              <a:rPr sz="2900" spc="5" dirty="0">
                <a:solidFill>
                  <a:srgbClr val="111B1D"/>
                </a:solidFill>
                <a:latin typeface="Verdana"/>
                <a:cs typeface="Verdana"/>
              </a:rPr>
              <a:t>examples</a:t>
            </a:r>
            <a:r>
              <a:rPr sz="2900" spc="-90" dirty="0">
                <a:solidFill>
                  <a:srgbClr val="111B1D"/>
                </a:solidFill>
                <a:latin typeface="Verdana"/>
                <a:cs typeface="Verdana"/>
              </a:rPr>
              <a:t> </a:t>
            </a:r>
            <a:r>
              <a:rPr sz="2900" spc="5" dirty="0">
                <a:solidFill>
                  <a:srgbClr val="111B1D"/>
                </a:solidFill>
                <a:latin typeface="Verdana"/>
                <a:cs typeface="Verdana"/>
              </a:rPr>
              <a:t>of</a:t>
            </a:r>
            <a:r>
              <a:rPr sz="2900" spc="-90" dirty="0">
                <a:solidFill>
                  <a:srgbClr val="111B1D"/>
                </a:solidFill>
                <a:latin typeface="Verdana"/>
                <a:cs typeface="Verdana"/>
              </a:rPr>
              <a:t> </a:t>
            </a:r>
            <a:r>
              <a:rPr sz="2900" dirty="0">
                <a:solidFill>
                  <a:srgbClr val="111B1D"/>
                </a:solidFill>
                <a:latin typeface="Verdana"/>
                <a:cs typeface="Verdana"/>
              </a:rPr>
              <a:t>backtracking</a:t>
            </a:r>
            <a:r>
              <a:rPr sz="2900" spc="-90" dirty="0">
                <a:solidFill>
                  <a:srgbClr val="111B1D"/>
                </a:solidFill>
                <a:latin typeface="Verdana"/>
                <a:cs typeface="Verdana"/>
              </a:rPr>
              <a:t> </a:t>
            </a:r>
            <a:r>
              <a:rPr sz="2900" spc="85" dirty="0">
                <a:solidFill>
                  <a:srgbClr val="111B1D"/>
                </a:solidFill>
                <a:latin typeface="Verdana"/>
                <a:cs typeface="Verdana"/>
              </a:rPr>
              <a:t>and</a:t>
            </a:r>
            <a:r>
              <a:rPr sz="2900" spc="-90" dirty="0">
                <a:solidFill>
                  <a:srgbClr val="111B1D"/>
                </a:solidFill>
                <a:latin typeface="Verdana"/>
                <a:cs typeface="Verdana"/>
              </a:rPr>
              <a:t> </a:t>
            </a:r>
            <a:r>
              <a:rPr sz="2900" spc="30" dirty="0">
                <a:solidFill>
                  <a:srgbClr val="111B1D"/>
                </a:solidFill>
                <a:latin typeface="Verdana"/>
                <a:cs typeface="Verdana"/>
              </a:rPr>
              <a:t>also</a:t>
            </a:r>
            <a:r>
              <a:rPr sz="2900" spc="-90" dirty="0">
                <a:solidFill>
                  <a:srgbClr val="111B1D"/>
                </a:solidFill>
                <a:latin typeface="Verdana"/>
                <a:cs typeface="Verdana"/>
              </a:rPr>
              <a:t> </a:t>
            </a:r>
            <a:r>
              <a:rPr sz="2900" spc="50" dirty="0">
                <a:solidFill>
                  <a:srgbClr val="111B1D"/>
                </a:solidFill>
                <a:latin typeface="Verdana"/>
                <a:cs typeface="Verdana"/>
              </a:rPr>
              <a:t>dynamic</a:t>
            </a:r>
            <a:r>
              <a:rPr sz="2900" spc="-95" dirty="0">
                <a:solidFill>
                  <a:srgbClr val="111B1D"/>
                </a:solidFill>
                <a:latin typeface="Verdana"/>
                <a:cs typeface="Verdana"/>
              </a:rPr>
              <a:t> </a:t>
            </a:r>
            <a:r>
              <a:rPr sz="2900" spc="30" dirty="0">
                <a:solidFill>
                  <a:srgbClr val="111B1D"/>
                </a:solidFill>
                <a:latin typeface="Verdana"/>
                <a:cs typeface="Verdana"/>
              </a:rPr>
              <a:t>programming</a:t>
            </a:r>
            <a:r>
              <a:rPr sz="2900" spc="-90" dirty="0">
                <a:solidFill>
                  <a:srgbClr val="111B1D"/>
                </a:solidFill>
                <a:latin typeface="Verdana"/>
                <a:cs typeface="Verdana"/>
              </a:rPr>
              <a:t> </a:t>
            </a:r>
            <a:r>
              <a:rPr sz="2900" spc="-45" dirty="0">
                <a:solidFill>
                  <a:srgbClr val="111B1D"/>
                </a:solidFill>
                <a:latin typeface="Verdana"/>
                <a:cs typeface="Verdana"/>
              </a:rPr>
              <a:t>to</a:t>
            </a:r>
            <a:r>
              <a:rPr sz="2900" spc="-90" dirty="0">
                <a:solidFill>
                  <a:srgbClr val="111B1D"/>
                </a:solidFill>
                <a:latin typeface="Verdana"/>
                <a:cs typeface="Verdana"/>
              </a:rPr>
              <a:t> </a:t>
            </a:r>
            <a:r>
              <a:rPr sz="2900" spc="-30" dirty="0">
                <a:solidFill>
                  <a:srgbClr val="111B1D"/>
                </a:solidFill>
                <a:latin typeface="Verdana"/>
                <a:cs typeface="Verdana"/>
              </a:rPr>
              <a:t>learn</a:t>
            </a:r>
            <a:r>
              <a:rPr sz="2900" spc="-90" dirty="0">
                <a:solidFill>
                  <a:srgbClr val="111B1D"/>
                </a:solidFill>
                <a:latin typeface="Verdana"/>
                <a:cs typeface="Verdana"/>
              </a:rPr>
              <a:t> </a:t>
            </a:r>
            <a:r>
              <a:rPr sz="2900" spc="85" dirty="0">
                <a:solidFill>
                  <a:srgbClr val="111B1D"/>
                </a:solidFill>
                <a:latin typeface="Verdana"/>
                <a:cs typeface="Verdana"/>
              </a:rPr>
              <a:t>and </a:t>
            </a:r>
            <a:r>
              <a:rPr sz="2900" spc="-1005" dirty="0">
                <a:solidFill>
                  <a:srgbClr val="111B1D"/>
                </a:solidFill>
                <a:latin typeface="Verdana"/>
                <a:cs typeface="Verdana"/>
              </a:rPr>
              <a:t> </a:t>
            </a:r>
            <a:r>
              <a:rPr lang="en-US" sz="2900" spc="-1005" dirty="0">
                <a:solidFill>
                  <a:srgbClr val="111B1D"/>
                </a:solidFill>
                <a:latin typeface="Verdana"/>
                <a:cs typeface="Verdana"/>
              </a:rPr>
              <a:t>	</a:t>
            </a:r>
            <a:r>
              <a:rPr sz="2900" spc="5" dirty="0">
                <a:solidFill>
                  <a:srgbClr val="111B1D"/>
                </a:solidFill>
                <a:latin typeface="Verdana"/>
                <a:cs typeface="Verdana"/>
              </a:rPr>
              <a:t>understand</a:t>
            </a:r>
            <a:r>
              <a:rPr sz="2900" spc="-100" dirty="0">
                <a:solidFill>
                  <a:srgbClr val="111B1D"/>
                </a:solidFill>
                <a:latin typeface="Verdana"/>
                <a:cs typeface="Verdana"/>
              </a:rPr>
              <a:t> </a:t>
            </a:r>
            <a:r>
              <a:rPr sz="2900" spc="-55" dirty="0">
                <a:solidFill>
                  <a:srgbClr val="111B1D"/>
                </a:solidFill>
                <a:latin typeface="Verdana"/>
                <a:cs typeface="Verdana"/>
              </a:rPr>
              <a:t>the</a:t>
            </a:r>
            <a:r>
              <a:rPr sz="2900" spc="-95" dirty="0">
                <a:solidFill>
                  <a:srgbClr val="111B1D"/>
                </a:solidFill>
                <a:latin typeface="Verdana"/>
                <a:cs typeface="Verdana"/>
              </a:rPr>
              <a:t> </a:t>
            </a:r>
            <a:r>
              <a:rPr sz="2900" spc="-10" dirty="0">
                <a:solidFill>
                  <a:srgbClr val="111B1D"/>
                </a:solidFill>
                <a:latin typeface="Verdana"/>
                <a:cs typeface="Verdana"/>
              </a:rPr>
              <a:t>algorithms]</a:t>
            </a:r>
            <a:endParaRPr sz="2900" dirty="0">
              <a:latin typeface="Verdana"/>
              <a:cs typeface="Verdana"/>
            </a:endParaRPr>
          </a:p>
        </p:txBody>
      </p:sp>
      <p:sp>
        <p:nvSpPr>
          <p:cNvPr id="9" name="object 9"/>
          <p:cNvSpPr txBox="1">
            <a:spLocks noGrp="1"/>
          </p:cNvSpPr>
          <p:nvPr>
            <p:ph type="title"/>
          </p:nvPr>
        </p:nvSpPr>
        <p:spPr>
          <a:xfrm>
            <a:off x="1828242" y="1012856"/>
            <a:ext cx="5802630" cy="1320800"/>
          </a:xfrm>
          <a:prstGeom prst="rect">
            <a:avLst/>
          </a:prstGeom>
        </p:spPr>
        <p:txBody>
          <a:bodyPr vert="horz" wrap="square" lIns="0" tIns="12700" rIns="0" bIns="0" rtlCol="0">
            <a:spAutoFit/>
          </a:bodyPr>
          <a:lstStyle/>
          <a:p>
            <a:pPr marL="12700">
              <a:lnSpc>
                <a:spcPct val="100000"/>
              </a:lnSpc>
              <a:spcBef>
                <a:spcPts val="100"/>
              </a:spcBef>
            </a:pPr>
            <a:r>
              <a:rPr sz="8500" spc="355" dirty="0">
                <a:solidFill>
                  <a:srgbClr val="111B1D"/>
                </a:solidFill>
              </a:rPr>
              <a:t>Reference:-</a:t>
            </a:r>
            <a:endParaRPr sz="8500" dirty="0"/>
          </a:p>
        </p:txBody>
      </p:sp>
      <p:pic>
        <p:nvPicPr>
          <p:cNvPr id="10" name="object 4">
            <a:extLst>
              <a:ext uri="{FF2B5EF4-FFF2-40B4-BE49-F238E27FC236}">
                <a16:creationId xmlns:a16="http://schemas.microsoft.com/office/drawing/2014/main" id="{23EA8531-7AFF-416E-D01A-BDB8CA0C9136}"/>
              </a:ext>
            </a:extLst>
          </p:cNvPr>
          <p:cNvPicPr/>
          <p:nvPr/>
        </p:nvPicPr>
        <p:blipFill>
          <a:blip r:embed="rId6" cstate="print"/>
          <a:stretch>
            <a:fillRect/>
          </a:stretch>
        </p:blipFill>
        <p:spPr>
          <a:xfrm>
            <a:off x="1295400" y="3619500"/>
            <a:ext cx="133350" cy="133349"/>
          </a:xfrm>
          <a:prstGeom prst="rect">
            <a:avLst/>
          </a:prstGeom>
        </p:spPr>
      </p:pic>
      <p:pic>
        <p:nvPicPr>
          <p:cNvPr id="11" name="object 4">
            <a:extLst>
              <a:ext uri="{FF2B5EF4-FFF2-40B4-BE49-F238E27FC236}">
                <a16:creationId xmlns:a16="http://schemas.microsoft.com/office/drawing/2014/main" id="{3B1B88EA-BE17-507F-0966-A9EF29028D9B}"/>
              </a:ext>
            </a:extLst>
          </p:cNvPr>
          <p:cNvPicPr/>
          <p:nvPr/>
        </p:nvPicPr>
        <p:blipFill>
          <a:blip r:embed="rId6" cstate="print"/>
          <a:stretch>
            <a:fillRect/>
          </a:stretch>
        </p:blipFill>
        <p:spPr>
          <a:xfrm>
            <a:off x="1300162" y="5172075"/>
            <a:ext cx="133350" cy="133349"/>
          </a:xfrm>
          <a:prstGeom prst="rect">
            <a:avLst/>
          </a:prstGeom>
        </p:spPr>
      </p:pic>
      <p:pic>
        <p:nvPicPr>
          <p:cNvPr id="12" name="object 4">
            <a:extLst>
              <a:ext uri="{FF2B5EF4-FFF2-40B4-BE49-F238E27FC236}">
                <a16:creationId xmlns:a16="http://schemas.microsoft.com/office/drawing/2014/main" id="{D951DB00-72B4-2A67-41CD-1B34E14EF1E9}"/>
              </a:ext>
            </a:extLst>
          </p:cNvPr>
          <p:cNvPicPr/>
          <p:nvPr/>
        </p:nvPicPr>
        <p:blipFill>
          <a:blip r:embed="rId6" cstate="print"/>
          <a:stretch>
            <a:fillRect/>
          </a:stretch>
        </p:blipFill>
        <p:spPr>
          <a:xfrm>
            <a:off x="1295400" y="6736198"/>
            <a:ext cx="133350" cy="133349"/>
          </a:xfrm>
          <a:prstGeom prst="rect">
            <a:avLst/>
          </a:prstGeom>
        </p:spPr>
      </p:pic>
      <p:pic>
        <p:nvPicPr>
          <p:cNvPr id="13" name="object 4">
            <a:extLst>
              <a:ext uri="{FF2B5EF4-FFF2-40B4-BE49-F238E27FC236}">
                <a16:creationId xmlns:a16="http://schemas.microsoft.com/office/drawing/2014/main" id="{113F3180-29BB-72C9-6922-CB1D4F08EAA0}"/>
              </a:ext>
            </a:extLst>
          </p:cNvPr>
          <p:cNvPicPr/>
          <p:nvPr/>
        </p:nvPicPr>
        <p:blipFill>
          <a:blip r:embed="rId6" cstate="print"/>
          <a:stretch>
            <a:fillRect/>
          </a:stretch>
        </p:blipFill>
        <p:spPr>
          <a:xfrm>
            <a:off x="1295400" y="8479709"/>
            <a:ext cx="133350" cy="1333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B8C6DD"/>
          </a:solidFill>
        </p:spPr>
        <p:txBody>
          <a:bodyPr wrap="square" lIns="0" tIns="0" rIns="0" bIns="0" rtlCol="0"/>
          <a:lstStyle/>
          <a:p>
            <a:endParaRPr dirty="0"/>
          </a:p>
        </p:txBody>
      </p:sp>
      <p:sp>
        <p:nvSpPr>
          <p:cNvPr id="3" name="object 3"/>
          <p:cNvSpPr/>
          <p:nvPr/>
        </p:nvSpPr>
        <p:spPr>
          <a:xfrm>
            <a:off x="4145628" y="2910648"/>
            <a:ext cx="9258300" cy="19050"/>
          </a:xfrm>
          <a:custGeom>
            <a:avLst/>
            <a:gdLst/>
            <a:ahLst/>
            <a:cxnLst/>
            <a:rect l="l" t="t" r="r" b="b"/>
            <a:pathLst>
              <a:path w="9258300" h="19050">
                <a:moveTo>
                  <a:pt x="9258299" y="19049"/>
                </a:moveTo>
                <a:lnTo>
                  <a:pt x="0" y="19049"/>
                </a:lnTo>
                <a:lnTo>
                  <a:pt x="0" y="0"/>
                </a:lnTo>
                <a:lnTo>
                  <a:pt x="9258299" y="0"/>
                </a:lnTo>
                <a:lnTo>
                  <a:pt x="9258299" y="19049"/>
                </a:lnTo>
                <a:close/>
              </a:path>
            </a:pathLst>
          </a:custGeom>
          <a:solidFill>
            <a:srgbClr val="111B1D"/>
          </a:solidFill>
        </p:spPr>
        <p:txBody>
          <a:bodyPr wrap="square" lIns="0" tIns="0" rIns="0" bIns="0" rtlCol="0"/>
          <a:lstStyle/>
          <a:p>
            <a:endParaRPr dirty="0"/>
          </a:p>
        </p:txBody>
      </p:sp>
      <p:sp>
        <p:nvSpPr>
          <p:cNvPr id="4" name="object 4"/>
          <p:cNvSpPr txBox="1"/>
          <p:nvPr/>
        </p:nvSpPr>
        <p:spPr>
          <a:xfrm>
            <a:off x="3962400" y="3506689"/>
            <a:ext cx="9943118" cy="3055324"/>
          </a:xfrm>
          <a:prstGeom prst="rect">
            <a:avLst/>
          </a:prstGeom>
        </p:spPr>
        <p:txBody>
          <a:bodyPr vert="horz" wrap="square" lIns="0" tIns="155575" rIns="0" bIns="0" rtlCol="0">
            <a:spAutoFit/>
          </a:bodyPr>
          <a:lstStyle/>
          <a:p>
            <a:pPr marL="12700">
              <a:lnSpc>
                <a:spcPct val="100000"/>
              </a:lnSpc>
              <a:spcBef>
                <a:spcPts val="1225"/>
              </a:spcBef>
            </a:pPr>
            <a:r>
              <a:rPr sz="4000" spc="170" dirty="0">
                <a:solidFill>
                  <a:srgbClr val="111B1D"/>
                </a:solidFill>
                <a:latin typeface="Verdana"/>
                <a:cs typeface="Verdana"/>
              </a:rPr>
              <a:t>-Bacham</a:t>
            </a:r>
            <a:r>
              <a:rPr sz="4000" spc="-130" dirty="0">
                <a:solidFill>
                  <a:srgbClr val="111B1D"/>
                </a:solidFill>
                <a:latin typeface="Verdana"/>
                <a:cs typeface="Verdana"/>
              </a:rPr>
              <a:t> </a:t>
            </a:r>
            <a:r>
              <a:rPr sz="4000" spc="-120" dirty="0">
                <a:solidFill>
                  <a:srgbClr val="111B1D"/>
                </a:solidFill>
                <a:latin typeface="Verdana"/>
                <a:cs typeface="Verdana"/>
              </a:rPr>
              <a:t>Sai</a:t>
            </a:r>
            <a:r>
              <a:rPr sz="4000" spc="-130" dirty="0">
                <a:solidFill>
                  <a:srgbClr val="111B1D"/>
                </a:solidFill>
                <a:latin typeface="Verdana"/>
                <a:cs typeface="Verdana"/>
              </a:rPr>
              <a:t> </a:t>
            </a:r>
            <a:r>
              <a:rPr sz="4000" spc="-20" dirty="0">
                <a:solidFill>
                  <a:srgbClr val="111B1D"/>
                </a:solidFill>
                <a:latin typeface="Verdana"/>
                <a:cs typeface="Verdana"/>
              </a:rPr>
              <a:t>Venkata</a:t>
            </a:r>
            <a:r>
              <a:rPr sz="4000" spc="-130" dirty="0">
                <a:solidFill>
                  <a:srgbClr val="111B1D"/>
                </a:solidFill>
                <a:latin typeface="Verdana"/>
                <a:cs typeface="Verdana"/>
              </a:rPr>
              <a:t> </a:t>
            </a:r>
            <a:r>
              <a:rPr sz="4000" spc="-240" dirty="0">
                <a:solidFill>
                  <a:srgbClr val="111B1D"/>
                </a:solidFill>
                <a:latin typeface="Verdana"/>
                <a:cs typeface="Verdana"/>
              </a:rPr>
              <a:t>Teja,</a:t>
            </a:r>
            <a:r>
              <a:rPr sz="4000" spc="-130" dirty="0">
                <a:solidFill>
                  <a:srgbClr val="111B1D"/>
                </a:solidFill>
                <a:latin typeface="Verdana"/>
                <a:cs typeface="Verdana"/>
              </a:rPr>
              <a:t> </a:t>
            </a:r>
            <a:r>
              <a:rPr lang="en-IN" sz="4000" spc="-130" dirty="0">
                <a:solidFill>
                  <a:srgbClr val="111B1D"/>
                </a:solidFill>
                <a:latin typeface="Verdana"/>
                <a:cs typeface="Verdana"/>
              </a:rPr>
              <a:t>20BCE1551</a:t>
            </a:r>
          </a:p>
          <a:p>
            <a:pPr marL="12700">
              <a:lnSpc>
                <a:spcPct val="100000"/>
              </a:lnSpc>
              <a:spcBef>
                <a:spcPts val="1225"/>
              </a:spcBef>
            </a:pPr>
            <a:r>
              <a:rPr sz="4000" spc="570" dirty="0">
                <a:solidFill>
                  <a:srgbClr val="111B1D"/>
                </a:solidFill>
                <a:latin typeface="Verdana"/>
                <a:cs typeface="Verdana"/>
              </a:rPr>
              <a:t>-</a:t>
            </a:r>
            <a:r>
              <a:rPr sz="4000" spc="380" dirty="0" err="1">
                <a:solidFill>
                  <a:srgbClr val="111B1D"/>
                </a:solidFill>
                <a:latin typeface="Verdana"/>
                <a:cs typeface="Verdana"/>
              </a:rPr>
              <a:t>J</a:t>
            </a:r>
            <a:r>
              <a:rPr sz="4000" spc="70" dirty="0" err="1">
                <a:solidFill>
                  <a:srgbClr val="111B1D"/>
                </a:solidFill>
                <a:latin typeface="Verdana"/>
                <a:cs typeface="Verdana"/>
              </a:rPr>
              <a:t>e</a:t>
            </a:r>
            <a:r>
              <a:rPr sz="4000" spc="20" dirty="0" err="1">
                <a:solidFill>
                  <a:srgbClr val="111B1D"/>
                </a:solidFill>
                <a:latin typeface="Verdana"/>
                <a:cs typeface="Verdana"/>
              </a:rPr>
              <a:t>s</a:t>
            </a:r>
            <a:r>
              <a:rPr sz="4000" spc="155" dirty="0" err="1">
                <a:solidFill>
                  <a:srgbClr val="111B1D"/>
                </a:solidFill>
                <a:latin typeface="Verdana"/>
                <a:cs typeface="Verdana"/>
              </a:rPr>
              <a:t>m</a:t>
            </a:r>
            <a:r>
              <a:rPr sz="4000" spc="-185" dirty="0" err="1">
                <a:solidFill>
                  <a:srgbClr val="111B1D"/>
                </a:solidFill>
                <a:latin typeface="Verdana"/>
                <a:cs typeface="Verdana"/>
              </a:rPr>
              <a:t>i</a:t>
            </a:r>
            <a:r>
              <a:rPr sz="4000" spc="-65" dirty="0" err="1">
                <a:solidFill>
                  <a:srgbClr val="111B1D"/>
                </a:solidFill>
                <a:latin typeface="Verdana"/>
                <a:cs typeface="Verdana"/>
              </a:rPr>
              <a:t>n</a:t>
            </a:r>
            <a:r>
              <a:rPr sz="4000" spc="35" dirty="0" err="1">
                <a:solidFill>
                  <a:srgbClr val="111B1D"/>
                </a:solidFill>
                <a:latin typeface="Verdana"/>
                <a:cs typeface="Verdana"/>
              </a:rPr>
              <a:t>e</a:t>
            </a:r>
            <a:r>
              <a:rPr sz="4000" spc="-130" dirty="0">
                <a:solidFill>
                  <a:srgbClr val="111B1D"/>
                </a:solidFill>
                <a:latin typeface="Verdana"/>
                <a:cs typeface="Verdana"/>
              </a:rPr>
              <a:t> </a:t>
            </a:r>
            <a:r>
              <a:rPr sz="4000" spc="35" dirty="0">
                <a:solidFill>
                  <a:srgbClr val="111B1D"/>
                </a:solidFill>
                <a:latin typeface="Verdana"/>
                <a:cs typeface="Verdana"/>
              </a:rPr>
              <a:t>A</a:t>
            </a:r>
            <a:r>
              <a:rPr sz="4000" spc="-430" dirty="0">
                <a:solidFill>
                  <a:srgbClr val="111B1D"/>
                </a:solidFill>
                <a:latin typeface="Verdana"/>
                <a:cs typeface="Verdana"/>
              </a:rPr>
              <a:t>k</a:t>
            </a:r>
            <a:r>
              <a:rPr sz="4000" spc="-65" dirty="0">
                <a:solidFill>
                  <a:srgbClr val="111B1D"/>
                </a:solidFill>
                <a:latin typeface="Verdana"/>
                <a:cs typeface="Verdana"/>
              </a:rPr>
              <a:t>h</a:t>
            </a:r>
            <a:r>
              <a:rPr sz="4000" spc="-190" dirty="0">
                <a:solidFill>
                  <a:srgbClr val="111B1D"/>
                </a:solidFill>
                <a:latin typeface="Verdana"/>
                <a:cs typeface="Verdana"/>
              </a:rPr>
              <a:t>t</a:t>
            </a:r>
            <a:r>
              <a:rPr sz="4000" spc="70" dirty="0">
                <a:solidFill>
                  <a:srgbClr val="111B1D"/>
                </a:solidFill>
                <a:latin typeface="Verdana"/>
                <a:cs typeface="Verdana"/>
              </a:rPr>
              <a:t>e</a:t>
            </a:r>
            <a:r>
              <a:rPr sz="4000" spc="-265" dirty="0">
                <a:solidFill>
                  <a:srgbClr val="111B1D"/>
                </a:solidFill>
                <a:latin typeface="Verdana"/>
                <a:cs typeface="Verdana"/>
              </a:rPr>
              <a:t>r</a:t>
            </a:r>
            <a:r>
              <a:rPr sz="4000" spc="-770" dirty="0">
                <a:solidFill>
                  <a:srgbClr val="111B1D"/>
                </a:solidFill>
                <a:latin typeface="Verdana"/>
                <a:cs typeface="Verdana"/>
              </a:rPr>
              <a:t>,</a:t>
            </a:r>
            <a:r>
              <a:rPr sz="4000" spc="-130" dirty="0">
                <a:solidFill>
                  <a:srgbClr val="111B1D"/>
                </a:solidFill>
                <a:latin typeface="Verdana"/>
                <a:cs typeface="Verdana"/>
              </a:rPr>
              <a:t> </a:t>
            </a:r>
            <a:r>
              <a:rPr lang="en-IN" sz="4000" spc="-130" dirty="0">
                <a:solidFill>
                  <a:srgbClr val="111B1D"/>
                </a:solidFill>
                <a:latin typeface="Verdana"/>
                <a:cs typeface="Verdana"/>
              </a:rPr>
              <a:t>20BCE1945</a:t>
            </a:r>
            <a:endParaRPr lang="en-IN" sz="4000" spc="-185" dirty="0">
              <a:solidFill>
                <a:srgbClr val="111B1D"/>
              </a:solidFill>
              <a:latin typeface="Verdana"/>
              <a:cs typeface="Verdana"/>
            </a:endParaRPr>
          </a:p>
          <a:p>
            <a:pPr marL="12700">
              <a:lnSpc>
                <a:spcPct val="100000"/>
              </a:lnSpc>
              <a:spcBef>
                <a:spcPts val="1125"/>
              </a:spcBef>
            </a:pPr>
            <a:r>
              <a:rPr sz="4000" spc="65" dirty="0">
                <a:solidFill>
                  <a:srgbClr val="111B1D"/>
                </a:solidFill>
                <a:latin typeface="Verdana"/>
                <a:cs typeface="Verdana"/>
              </a:rPr>
              <a:t>-Nilashma</a:t>
            </a:r>
            <a:r>
              <a:rPr sz="4000" spc="-155" dirty="0">
                <a:solidFill>
                  <a:srgbClr val="111B1D"/>
                </a:solidFill>
                <a:latin typeface="Verdana"/>
                <a:cs typeface="Verdana"/>
              </a:rPr>
              <a:t> </a:t>
            </a:r>
            <a:r>
              <a:rPr sz="4000" spc="-140" dirty="0">
                <a:solidFill>
                  <a:srgbClr val="111B1D"/>
                </a:solidFill>
                <a:latin typeface="Verdana"/>
                <a:cs typeface="Verdana"/>
              </a:rPr>
              <a:t>Saha,</a:t>
            </a:r>
            <a:r>
              <a:rPr sz="4000" spc="-155" dirty="0">
                <a:solidFill>
                  <a:srgbClr val="111B1D"/>
                </a:solidFill>
                <a:latin typeface="Verdana"/>
                <a:cs typeface="Verdana"/>
              </a:rPr>
              <a:t> </a:t>
            </a:r>
            <a:r>
              <a:rPr lang="en-IN" sz="4000" spc="-155" dirty="0">
                <a:solidFill>
                  <a:srgbClr val="111B1D"/>
                </a:solidFill>
                <a:latin typeface="Verdana"/>
                <a:cs typeface="Verdana"/>
              </a:rPr>
              <a:t>20BCE1514</a:t>
            </a:r>
          </a:p>
          <a:p>
            <a:pPr marL="12700">
              <a:lnSpc>
                <a:spcPct val="100000"/>
              </a:lnSpc>
              <a:spcBef>
                <a:spcPts val="1125"/>
              </a:spcBef>
            </a:pPr>
            <a:r>
              <a:rPr sz="4000" spc="100" dirty="0">
                <a:solidFill>
                  <a:srgbClr val="111B1D"/>
                </a:solidFill>
                <a:latin typeface="Verdana"/>
                <a:cs typeface="Verdana"/>
              </a:rPr>
              <a:t>-Palesha</a:t>
            </a:r>
            <a:r>
              <a:rPr sz="4000" spc="-140" dirty="0">
                <a:solidFill>
                  <a:srgbClr val="111B1D"/>
                </a:solidFill>
                <a:latin typeface="Verdana"/>
                <a:cs typeface="Verdana"/>
              </a:rPr>
              <a:t> </a:t>
            </a:r>
            <a:r>
              <a:rPr sz="4000" spc="-75" dirty="0">
                <a:solidFill>
                  <a:srgbClr val="111B1D"/>
                </a:solidFill>
                <a:latin typeface="Verdana"/>
                <a:cs typeface="Verdana"/>
              </a:rPr>
              <a:t>Basumatary,</a:t>
            </a:r>
            <a:r>
              <a:rPr sz="4000" spc="-140" dirty="0">
                <a:solidFill>
                  <a:srgbClr val="111B1D"/>
                </a:solidFill>
                <a:latin typeface="Verdana"/>
                <a:cs typeface="Verdana"/>
              </a:rPr>
              <a:t> </a:t>
            </a:r>
            <a:r>
              <a:rPr lang="en-IN" sz="4000" spc="-265" dirty="0">
                <a:solidFill>
                  <a:srgbClr val="111B1D"/>
                </a:solidFill>
                <a:latin typeface="Verdana"/>
                <a:cs typeface="Verdana"/>
              </a:rPr>
              <a:t>20BCE1229</a:t>
            </a:r>
            <a:endParaRPr sz="4000" dirty="0">
              <a:latin typeface="Verdana"/>
              <a:cs typeface="Verdana"/>
            </a:endParaRPr>
          </a:p>
        </p:txBody>
      </p:sp>
      <p:sp>
        <p:nvSpPr>
          <p:cNvPr id="5" name="object 5"/>
          <p:cNvSpPr txBox="1">
            <a:spLocks noGrp="1"/>
          </p:cNvSpPr>
          <p:nvPr>
            <p:ph type="title"/>
          </p:nvPr>
        </p:nvSpPr>
        <p:spPr>
          <a:xfrm>
            <a:off x="4874926" y="1012857"/>
            <a:ext cx="7799705" cy="1320800"/>
          </a:xfrm>
          <a:prstGeom prst="rect">
            <a:avLst/>
          </a:prstGeom>
        </p:spPr>
        <p:txBody>
          <a:bodyPr vert="horz" wrap="square" lIns="0" tIns="12700" rIns="0" bIns="0" rtlCol="0">
            <a:spAutoFit/>
          </a:bodyPr>
          <a:lstStyle/>
          <a:p>
            <a:pPr marL="12700">
              <a:lnSpc>
                <a:spcPct val="100000"/>
              </a:lnSpc>
              <a:spcBef>
                <a:spcPts val="100"/>
              </a:spcBef>
            </a:pPr>
            <a:r>
              <a:rPr sz="8500" spc="670" dirty="0">
                <a:solidFill>
                  <a:srgbClr val="111B1D"/>
                </a:solidFill>
              </a:rPr>
              <a:t>Team</a:t>
            </a:r>
            <a:r>
              <a:rPr sz="8500" spc="-245" dirty="0">
                <a:solidFill>
                  <a:srgbClr val="111B1D"/>
                </a:solidFill>
              </a:rPr>
              <a:t> </a:t>
            </a:r>
            <a:r>
              <a:rPr sz="8500" spc="320" dirty="0">
                <a:solidFill>
                  <a:srgbClr val="111B1D"/>
                </a:solidFill>
              </a:rPr>
              <a:t>Members</a:t>
            </a:r>
            <a:endParaRPr sz="8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7569" y="923896"/>
            <a:ext cx="8552815" cy="1183640"/>
          </a:xfrm>
          <a:prstGeom prst="rect">
            <a:avLst/>
          </a:prstGeom>
        </p:spPr>
        <p:txBody>
          <a:bodyPr vert="horz" wrap="square" lIns="0" tIns="12700" rIns="0" bIns="0" rtlCol="0">
            <a:spAutoFit/>
          </a:bodyPr>
          <a:lstStyle/>
          <a:p>
            <a:pPr marL="12700">
              <a:lnSpc>
                <a:spcPct val="100000"/>
              </a:lnSpc>
              <a:spcBef>
                <a:spcPts val="100"/>
              </a:spcBef>
            </a:pPr>
            <a:r>
              <a:rPr spc="275" dirty="0"/>
              <a:t>Problem</a:t>
            </a:r>
            <a:r>
              <a:rPr spc="-185" dirty="0"/>
              <a:t> </a:t>
            </a:r>
            <a:r>
              <a:rPr spc="295" dirty="0"/>
              <a:t>Statement</a:t>
            </a:r>
          </a:p>
        </p:txBody>
      </p:sp>
      <p:sp>
        <p:nvSpPr>
          <p:cNvPr id="3" name="object 3"/>
          <p:cNvSpPr/>
          <p:nvPr/>
        </p:nvSpPr>
        <p:spPr>
          <a:xfrm>
            <a:off x="1524000" y="2935640"/>
            <a:ext cx="9220200" cy="74259"/>
          </a:xfrm>
          <a:custGeom>
            <a:avLst/>
            <a:gdLst/>
            <a:ahLst/>
            <a:cxnLst/>
            <a:rect l="l" t="t" r="r" b="b"/>
            <a:pathLst>
              <a:path w="8667750" h="9525">
                <a:moveTo>
                  <a:pt x="8667749" y="9524"/>
                </a:moveTo>
                <a:lnTo>
                  <a:pt x="0" y="9524"/>
                </a:lnTo>
                <a:lnTo>
                  <a:pt x="0" y="0"/>
                </a:lnTo>
                <a:lnTo>
                  <a:pt x="8667749" y="0"/>
                </a:lnTo>
                <a:lnTo>
                  <a:pt x="8667749" y="9524"/>
                </a:lnTo>
                <a:close/>
              </a:path>
            </a:pathLst>
          </a:custGeom>
          <a:solidFill>
            <a:srgbClr val="F0F1F4"/>
          </a:solidFill>
        </p:spPr>
        <p:txBody>
          <a:bodyPr wrap="square" lIns="0" tIns="0" rIns="0" bIns="0" rtlCol="0"/>
          <a:lstStyle/>
          <a:p>
            <a:endParaRPr dirty="0"/>
          </a:p>
        </p:txBody>
      </p:sp>
      <p:sp>
        <p:nvSpPr>
          <p:cNvPr id="4" name="object 4"/>
          <p:cNvSpPr txBox="1"/>
          <p:nvPr/>
        </p:nvSpPr>
        <p:spPr>
          <a:xfrm>
            <a:off x="1867568" y="3470481"/>
            <a:ext cx="14591631" cy="4355167"/>
          </a:xfrm>
          <a:prstGeom prst="rect">
            <a:avLst/>
          </a:prstGeom>
        </p:spPr>
        <p:txBody>
          <a:bodyPr vert="horz" wrap="square" lIns="0" tIns="12065" rIns="0" bIns="0" rtlCol="0">
            <a:spAutoFit/>
          </a:bodyPr>
          <a:lstStyle/>
          <a:p>
            <a:pPr marL="12700" marR="185420">
              <a:lnSpc>
                <a:spcPct val="127400"/>
              </a:lnSpc>
              <a:spcBef>
                <a:spcPts val="95"/>
              </a:spcBef>
            </a:pPr>
            <a:r>
              <a:rPr lang="en-US" sz="2500" spc="65" dirty="0">
                <a:solidFill>
                  <a:srgbClr val="F0F1F4"/>
                </a:solidFill>
                <a:latin typeface="Verdana"/>
                <a:cs typeface="Verdana"/>
              </a:rPr>
              <a:t>It is to draw a c</a:t>
            </a:r>
            <a:r>
              <a:rPr sz="2500" spc="65" dirty="0">
                <a:solidFill>
                  <a:srgbClr val="F0F1F4"/>
                </a:solidFill>
                <a:latin typeface="Verdana"/>
                <a:cs typeface="Verdana"/>
              </a:rPr>
              <a:t>omparison</a:t>
            </a:r>
            <a:r>
              <a:rPr sz="2500" spc="-40" dirty="0">
                <a:solidFill>
                  <a:srgbClr val="F0F1F4"/>
                </a:solidFill>
                <a:latin typeface="Verdana"/>
                <a:cs typeface="Verdana"/>
              </a:rPr>
              <a:t> </a:t>
            </a:r>
            <a:r>
              <a:rPr sz="2500" spc="25" dirty="0">
                <a:solidFill>
                  <a:srgbClr val="F0F1F4"/>
                </a:solidFill>
                <a:latin typeface="Verdana"/>
                <a:cs typeface="Verdana"/>
              </a:rPr>
              <a:t>between</a:t>
            </a:r>
            <a:r>
              <a:rPr sz="2500" spc="-35" dirty="0">
                <a:solidFill>
                  <a:srgbClr val="F0F1F4"/>
                </a:solidFill>
                <a:latin typeface="Verdana"/>
                <a:cs typeface="Verdana"/>
              </a:rPr>
              <a:t> </a:t>
            </a:r>
            <a:r>
              <a:rPr lang="en-US" sz="2500" spc="-35" dirty="0">
                <a:solidFill>
                  <a:srgbClr val="F0F1F4"/>
                </a:solidFill>
                <a:latin typeface="Verdana"/>
                <a:cs typeface="Verdana"/>
              </a:rPr>
              <a:t>the </a:t>
            </a:r>
            <a:r>
              <a:rPr sz="2500" spc="-10" dirty="0">
                <a:solidFill>
                  <a:srgbClr val="F0F1F4"/>
                </a:solidFill>
                <a:latin typeface="Verdana"/>
                <a:cs typeface="Verdana"/>
              </a:rPr>
              <a:t>serial</a:t>
            </a:r>
            <a:r>
              <a:rPr sz="2500" spc="-30" dirty="0">
                <a:solidFill>
                  <a:srgbClr val="F0F1F4"/>
                </a:solidFill>
                <a:latin typeface="Verdana"/>
                <a:cs typeface="Verdana"/>
              </a:rPr>
              <a:t> </a:t>
            </a:r>
            <a:r>
              <a:rPr sz="2500" spc="90" dirty="0">
                <a:solidFill>
                  <a:srgbClr val="F0F1F4"/>
                </a:solidFill>
                <a:latin typeface="Verdana"/>
                <a:cs typeface="Verdana"/>
              </a:rPr>
              <a:t>and</a:t>
            </a:r>
            <a:r>
              <a:rPr sz="2500" spc="-40" dirty="0">
                <a:solidFill>
                  <a:srgbClr val="F0F1F4"/>
                </a:solidFill>
                <a:latin typeface="Verdana"/>
                <a:cs typeface="Verdana"/>
              </a:rPr>
              <a:t> </a:t>
            </a:r>
            <a:r>
              <a:rPr sz="2500" spc="15" dirty="0">
                <a:solidFill>
                  <a:srgbClr val="F0F1F4"/>
                </a:solidFill>
                <a:latin typeface="Verdana"/>
                <a:cs typeface="Verdana"/>
              </a:rPr>
              <a:t>parallel</a:t>
            </a:r>
            <a:r>
              <a:rPr sz="2500" spc="-30" dirty="0">
                <a:solidFill>
                  <a:srgbClr val="F0F1F4"/>
                </a:solidFill>
                <a:latin typeface="Verdana"/>
                <a:cs typeface="Verdana"/>
              </a:rPr>
              <a:t> </a:t>
            </a:r>
            <a:r>
              <a:rPr sz="2500" spc="20" dirty="0">
                <a:solidFill>
                  <a:srgbClr val="F0F1F4"/>
                </a:solidFill>
                <a:latin typeface="Verdana"/>
                <a:cs typeface="Verdana"/>
              </a:rPr>
              <a:t>implementation</a:t>
            </a:r>
            <a:r>
              <a:rPr sz="2500" spc="-35" dirty="0">
                <a:solidFill>
                  <a:srgbClr val="F0F1F4"/>
                </a:solidFill>
                <a:latin typeface="Verdana"/>
                <a:cs typeface="Verdana"/>
              </a:rPr>
              <a:t> </a:t>
            </a:r>
            <a:r>
              <a:rPr sz="2500" spc="15" dirty="0">
                <a:solidFill>
                  <a:srgbClr val="F0F1F4"/>
                </a:solidFill>
                <a:latin typeface="Verdana"/>
                <a:cs typeface="Verdana"/>
              </a:rPr>
              <a:t>of</a:t>
            </a:r>
            <a:r>
              <a:rPr sz="2500" spc="-30" dirty="0">
                <a:solidFill>
                  <a:srgbClr val="F0F1F4"/>
                </a:solidFill>
                <a:latin typeface="Verdana"/>
                <a:cs typeface="Verdana"/>
              </a:rPr>
              <a:t> </a:t>
            </a:r>
            <a:r>
              <a:rPr sz="2500" spc="-75" dirty="0">
                <a:solidFill>
                  <a:srgbClr val="F0F1F4"/>
                </a:solidFill>
                <a:latin typeface="Verdana"/>
                <a:cs typeface="Verdana"/>
              </a:rPr>
              <a:t>Smith </a:t>
            </a:r>
            <a:r>
              <a:rPr sz="2500" spc="-865" dirty="0">
                <a:solidFill>
                  <a:srgbClr val="F0F1F4"/>
                </a:solidFill>
                <a:latin typeface="Verdana"/>
                <a:cs typeface="Verdana"/>
              </a:rPr>
              <a:t> </a:t>
            </a:r>
            <a:r>
              <a:rPr sz="2500" spc="35" dirty="0">
                <a:solidFill>
                  <a:srgbClr val="F0F1F4"/>
                </a:solidFill>
                <a:latin typeface="Verdana"/>
                <a:cs typeface="Verdana"/>
              </a:rPr>
              <a:t>Waterman</a:t>
            </a:r>
            <a:r>
              <a:rPr lang="en-US" sz="2500" spc="35" dirty="0">
                <a:solidFill>
                  <a:srgbClr val="F0F1F4"/>
                </a:solidFill>
                <a:latin typeface="Verdana"/>
                <a:cs typeface="Verdana"/>
              </a:rPr>
              <a:t>’s</a:t>
            </a:r>
            <a:r>
              <a:rPr sz="2500" spc="35" dirty="0">
                <a:solidFill>
                  <a:srgbClr val="F0F1F4"/>
                </a:solidFill>
                <a:latin typeface="Verdana"/>
                <a:cs typeface="Verdana"/>
              </a:rPr>
              <a:t> </a:t>
            </a:r>
            <a:r>
              <a:rPr sz="2500" spc="60" dirty="0">
                <a:solidFill>
                  <a:srgbClr val="F0F1F4"/>
                </a:solidFill>
                <a:latin typeface="Verdana"/>
                <a:cs typeface="Verdana"/>
              </a:rPr>
              <a:t>local </a:t>
            </a:r>
            <a:r>
              <a:rPr sz="2500" spc="65" dirty="0">
                <a:solidFill>
                  <a:srgbClr val="F0F1F4"/>
                </a:solidFill>
                <a:latin typeface="Verdana"/>
                <a:cs typeface="Verdana"/>
              </a:rPr>
              <a:t>sequence </a:t>
            </a:r>
            <a:r>
              <a:rPr sz="2500" spc="20" dirty="0">
                <a:solidFill>
                  <a:srgbClr val="F0F1F4"/>
                </a:solidFill>
                <a:latin typeface="Verdana"/>
                <a:cs typeface="Verdana"/>
              </a:rPr>
              <a:t>alignment </a:t>
            </a:r>
            <a:r>
              <a:rPr sz="2500" spc="5" dirty="0">
                <a:solidFill>
                  <a:srgbClr val="F0F1F4"/>
                </a:solidFill>
                <a:latin typeface="Verdana"/>
                <a:cs typeface="Verdana"/>
              </a:rPr>
              <a:t>algorithm </a:t>
            </a:r>
            <a:r>
              <a:rPr sz="2500" spc="-35" dirty="0">
                <a:solidFill>
                  <a:srgbClr val="F0F1F4"/>
                </a:solidFill>
                <a:latin typeface="Verdana"/>
                <a:cs typeface="Verdana"/>
              </a:rPr>
              <a:t>for </a:t>
            </a:r>
            <a:r>
              <a:rPr sz="2500" spc="20" dirty="0">
                <a:solidFill>
                  <a:srgbClr val="F0F1F4"/>
                </a:solidFill>
                <a:latin typeface="Verdana"/>
                <a:cs typeface="Verdana"/>
              </a:rPr>
              <a:t>randomly </a:t>
            </a:r>
            <a:r>
              <a:rPr sz="2500" spc="40" dirty="0">
                <a:solidFill>
                  <a:srgbClr val="F0F1F4"/>
                </a:solidFill>
                <a:latin typeface="Verdana"/>
                <a:cs typeface="Verdana"/>
              </a:rPr>
              <a:t>generated</a:t>
            </a:r>
            <a:r>
              <a:rPr sz="2500" spc="-40" dirty="0">
                <a:solidFill>
                  <a:srgbClr val="F0F1F4"/>
                </a:solidFill>
                <a:latin typeface="Verdana"/>
                <a:cs typeface="Verdana"/>
              </a:rPr>
              <a:t> </a:t>
            </a:r>
            <a:r>
              <a:rPr sz="2500" spc="25" dirty="0">
                <a:solidFill>
                  <a:srgbClr val="F0F1F4"/>
                </a:solidFill>
                <a:latin typeface="Verdana"/>
                <a:cs typeface="Verdana"/>
              </a:rPr>
              <a:t>nucleotide</a:t>
            </a:r>
            <a:r>
              <a:rPr sz="2500" spc="-35" dirty="0">
                <a:solidFill>
                  <a:srgbClr val="F0F1F4"/>
                </a:solidFill>
                <a:latin typeface="Verdana"/>
                <a:cs typeface="Verdana"/>
              </a:rPr>
              <a:t> </a:t>
            </a:r>
            <a:r>
              <a:rPr sz="2500" spc="25" dirty="0">
                <a:solidFill>
                  <a:srgbClr val="F0F1F4"/>
                </a:solidFill>
                <a:latin typeface="Verdana"/>
                <a:cs typeface="Verdana"/>
              </a:rPr>
              <a:t>sequences.</a:t>
            </a:r>
            <a:endParaRPr sz="2500" dirty="0">
              <a:latin typeface="Verdana"/>
              <a:cs typeface="Verdana"/>
            </a:endParaRPr>
          </a:p>
          <a:p>
            <a:pPr>
              <a:lnSpc>
                <a:spcPct val="100000"/>
              </a:lnSpc>
              <a:spcBef>
                <a:spcPts val="55"/>
              </a:spcBef>
            </a:pPr>
            <a:endParaRPr sz="3100" dirty="0">
              <a:latin typeface="Verdana"/>
              <a:cs typeface="Verdana"/>
            </a:endParaRPr>
          </a:p>
          <a:p>
            <a:pPr marL="12700" marR="38735">
              <a:lnSpc>
                <a:spcPct val="127400"/>
              </a:lnSpc>
            </a:pPr>
            <a:r>
              <a:rPr sz="2500" spc="35" dirty="0">
                <a:solidFill>
                  <a:srgbClr val="F0F1F4"/>
                </a:solidFill>
                <a:latin typeface="Verdana"/>
                <a:cs typeface="Verdana"/>
              </a:rPr>
              <a:t>Sequence</a:t>
            </a:r>
            <a:r>
              <a:rPr sz="2500" spc="-35" dirty="0">
                <a:solidFill>
                  <a:srgbClr val="F0F1F4"/>
                </a:solidFill>
                <a:latin typeface="Verdana"/>
                <a:cs typeface="Verdana"/>
              </a:rPr>
              <a:t> </a:t>
            </a:r>
            <a:r>
              <a:rPr sz="2500" dirty="0">
                <a:solidFill>
                  <a:srgbClr val="F0F1F4"/>
                </a:solidFill>
                <a:latin typeface="Verdana"/>
                <a:cs typeface="Verdana"/>
              </a:rPr>
              <a:t>Alignment</a:t>
            </a:r>
            <a:r>
              <a:rPr sz="2500" spc="-30" dirty="0">
                <a:solidFill>
                  <a:srgbClr val="F0F1F4"/>
                </a:solidFill>
                <a:latin typeface="Verdana"/>
                <a:cs typeface="Verdana"/>
              </a:rPr>
              <a:t> </a:t>
            </a:r>
            <a:r>
              <a:rPr sz="2500" spc="40" dirty="0">
                <a:solidFill>
                  <a:srgbClr val="F0F1F4"/>
                </a:solidFill>
                <a:latin typeface="Verdana"/>
                <a:cs typeface="Verdana"/>
              </a:rPr>
              <a:t>problem</a:t>
            </a:r>
            <a:r>
              <a:rPr sz="2500" spc="-30" dirty="0">
                <a:solidFill>
                  <a:srgbClr val="F0F1F4"/>
                </a:solidFill>
                <a:latin typeface="Verdana"/>
                <a:cs typeface="Verdana"/>
              </a:rPr>
              <a:t> </a:t>
            </a:r>
            <a:r>
              <a:rPr sz="2500" spc="-50" dirty="0">
                <a:solidFill>
                  <a:srgbClr val="F0F1F4"/>
                </a:solidFill>
                <a:latin typeface="Verdana"/>
                <a:cs typeface="Verdana"/>
              </a:rPr>
              <a:t>is</a:t>
            </a:r>
            <a:r>
              <a:rPr sz="2500" spc="-30" dirty="0">
                <a:solidFill>
                  <a:srgbClr val="F0F1F4"/>
                </a:solidFill>
                <a:latin typeface="Verdana"/>
                <a:cs typeface="Verdana"/>
              </a:rPr>
              <a:t> </a:t>
            </a:r>
            <a:r>
              <a:rPr sz="2500" spc="30" dirty="0">
                <a:solidFill>
                  <a:srgbClr val="F0F1F4"/>
                </a:solidFill>
                <a:latin typeface="Verdana"/>
                <a:cs typeface="Verdana"/>
              </a:rPr>
              <a:t>one</a:t>
            </a:r>
            <a:r>
              <a:rPr sz="2500" spc="-35" dirty="0">
                <a:solidFill>
                  <a:srgbClr val="F0F1F4"/>
                </a:solidFill>
                <a:latin typeface="Verdana"/>
                <a:cs typeface="Verdana"/>
              </a:rPr>
              <a:t> </a:t>
            </a:r>
            <a:r>
              <a:rPr sz="2500" spc="15" dirty="0">
                <a:solidFill>
                  <a:srgbClr val="F0F1F4"/>
                </a:solidFill>
                <a:latin typeface="Verdana"/>
                <a:cs typeface="Verdana"/>
              </a:rPr>
              <a:t>of</a:t>
            </a:r>
            <a:r>
              <a:rPr sz="2500" spc="-25" dirty="0">
                <a:solidFill>
                  <a:srgbClr val="F0F1F4"/>
                </a:solidFill>
                <a:latin typeface="Verdana"/>
                <a:cs typeface="Verdana"/>
              </a:rPr>
              <a:t> </a:t>
            </a:r>
            <a:r>
              <a:rPr sz="2500" spc="-30" dirty="0">
                <a:solidFill>
                  <a:srgbClr val="F0F1F4"/>
                </a:solidFill>
                <a:latin typeface="Verdana"/>
                <a:cs typeface="Verdana"/>
              </a:rPr>
              <a:t>the</a:t>
            </a:r>
            <a:r>
              <a:rPr sz="2500" spc="-35" dirty="0">
                <a:solidFill>
                  <a:srgbClr val="F0F1F4"/>
                </a:solidFill>
                <a:latin typeface="Verdana"/>
                <a:cs typeface="Verdana"/>
              </a:rPr>
              <a:t> </a:t>
            </a:r>
            <a:r>
              <a:rPr sz="2500" spc="40" dirty="0">
                <a:solidFill>
                  <a:srgbClr val="F0F1F4"/>
                </a:solidFill>
                <a:latin typeface="Verdana"/>
                <a:cs typeface="Verdana"/>
              </a:rPr>
              <a:t>fundamental</a:t>
            </a:r>
            <a:r>
              <a:rPr sz="2500" spc="-30" dirty="0">
                <a:solidFill>
                  <a:srgbClr val="F0F1F4"/>
                </a:solidFill>
                <a:latin typeface="Verdana"/>
                <a:cs typeface="Verdana"/>
              </a:rPr>
              <a:t> </a:t>
            </a:r>
            <a:r>
              <a:rPr sz="2500" spc="40" dirty="0">
                <a:solidFill>
                  <a:srgbClr val="F0F1F4"/>
                </a:solidFill>
                <a:latin typeface="Verdana"/>
                <a:cs typeface="Verdana"/>
              </a:rPr>
              <a:t>problems </a:t>
            </a:r>
            <a:r>
              <a:rPr sz="2500" spc="-865" dirty="0">
                <a:solidFill>
                  <a:srgbClr val="F0F1F4"/>
                </a:solidFill>
                <a:latin typeface="Verdana"/>
                <a:cs typeface="Verdana"/>
              </a:rPr>
              <a:t> </a:t>
            </a:r>
            <a:r>
              <a:rPr sz="2500" spc="15" dirty="0">
                <a:solidFill>
                  <a:srgbClr val="F0F1F4"/>
                </a:solidFill>
                <a:latin typeface="Verdana"/>
                <a:cs typeface="Verdana"/>
              </a:rPr>
              <a:t>of</a:t>
            </a:r>
            <a:r>
              <a:rPr sz="2500" spc="-30" dirty="0">
                <a:solidFill>
                  <a:srgbClr val="F0F1F4"/>
                </a:solidFill>
                <a:latin typeface="Verdana"/>
                <a:cs typeface="Verdana"/>
              </a:rPr>
              <a:t> </a:t>
            </a:r>
            <a:r>
              <a:rPr sz="2500" spc="15" dirty="0">
                <a:solidFill>
                  <a:srgbClr val="F0F1F4"/>
                </a:solidFill>
                <a:latin typeface="Verdana"/>
                <a:cs typeface="Verdana"/>
              </a:rPr>
              <a:t>Biological</a:t>
            </a:r>
            <a:r>
              <a:rPr sz="2500" spc="-25" dirty="0">
                <a:solidFill>
                  <a:srgbClr val="F0F1F4"/>
                </a:solidFill>
                <a:latin typeface="Verdana"/>
                <a:cs typeface="Verdana"/>
              </a:rPr>
              <a:t> </a:t>
            </a:r>
            <a:r>
              <a:rPr sz="2500" spc="-20" dirty="0">
                <a:solidFill>
                  <a:srgbClr val="F0F1F4"/>
                </a:solidFill>
                <a:latin typeface="Verdana"/>
                <a:cs typeface="Verdana"/>
              </a:rPr>
              <a:t>Sciences,</a:t>
            </a:r>
            <a:r>
              <a:rPr sz="2500" spc="-30" dirty="0">
                <a:solidFill>
                  <a:srgbClr val="F0F1F4"/>
                </a:solidFill>
                <a:latin typeface="Verdana"/>
                <a:cs typeface="Verdana"/>
              </a:rPr>
              <a:t> </a:t>
            </a:r>
            <a:r>
              <a:rPr sz="2500" spc="75" dirty="0">
                <a:solidFill>
                  <a:srgbClr val="F0F1F4"/>
                </a:solidFill>
                <a:latin typeface="Verdana"/>
                <a:cs typeface="Verdana"/>
              </a:rPr>
              <a:t>aimed</a:t>
            </a:r>
            <a:r>
              <a:rPr sz="2500" spc="-30" dirty="0">
                <a:solidFill>
                  <a:srgbClr val="F0F1F4"/>
                </a:solidFill>
                <a:latin typeface="Verdana"/>
                <a:cs typeface="Verdana"/>
              </a:rPr>
              <a:t> </a:t>
            </a:r>
            <a:r>
              <a:rPr sz="2500" spc="30" dirty="0">
                <a:solidFill>
                  <a:srgbClr val="F0F1F4"/>
                </a:solidFill>
                <a:latin typeface="Verdana"/>
                <a:cs typeface="Verdana"/>
              </a:rPr>
              <a:t>at</a:t>
            </a:r>
            <a:r>
              <a:rPr sz="2500" spc="-30" dirty="0">
                <a:solidFill>
                  <a:srgbClr val="F0F1F4"/>
                </a:solidFill>
                <a:latin typeface="Verdana"/>
                <a:cs typeface="Verdana"/>
              </a:rPr>
              <a:t> </a:t>
            </a:r>
            <a:r>
              <a:rPr sz="2500" dirty="0">
                <a:solidFill>
                  <a:srgbClr val="F0F1F4"/>
                </a:solidFill>
                <a:latin typeface="Verdana"/>
                <a:cs typeface="Verdana"/>
              </a:rPr>
              <a:t>finding</a:t>
            </a:r>
            <a:r>
              <a:rPr sz="2500" spc="-30" dirty="0">
                <a:solidFill>
                  <a:srgbClr val="F0F1F4"/>
                </a:solidFill>
                <a:latin typeface="Verdana"/>
                <a:cs typeface="Verdana"/>
              </a:rPr>
              <a:t> the</a:t>
            </a:r>
            <a:r>
              <a:rPr sz="2500" spc="-35" dirty="0">
                <a:solidFill>
                  <a:srgbClr val="F0F1F4"/>
                </a:solidFill>
                <a:latin typeface="Verdana"/>
                <a:cs typeface="Verdana"/>
              </a:rPr>
              <a:t> </a:t>
            </a:r>
            <a:r>
              <a:rPr sz="2500" spc="-40" dirty="0">
                <a:solidFill>
                  <a:srgbClr val="F0F1F4"/>
                </a:solidFill>
                <a:latin typeface="Verdana"/>
                <a:cs typeface="Verdana"/>
              </a:rPr>
              <a:t>similarity</a:t>
            </a:r>
            <a:r>
              <a:rPr sz="2500" spc="-25" dirty="0">
                <a:solidFill>
                  <a:srgbClr val="F0F1F4"/>
                </a:solidFill>
                <a:latin typeface="Verdana"/>
                <a:cs typeface="Verdana"/>
              </a:rPr>
              <a:t> </a:t>
            </a:r>
            <a:r>
              <a:rPr lang="en-US" sz="2500" spc="15" dirty="0">
                <a:solidFill>
                  <a:srgbClr val="F0F1F4"/>
                </a:solidFill>
                <a:latin typeface="Verdana"/>
                <a:cs typeface="Verdana"/>
              </a:rPr>
              <a:t>between</a:t>
            </a:r>
            <a:r>
              <a:rPr sz="2500" spc="-25" dirty="0">
                <a:solidFill>
                  <a:srgbClr val="F0F1F4"/>
                </a:solidFill>
                <a:latin typeface="Verdana"/>
                <a:cs typeface="Verdana"/>
              </a:rPr>
              <a:t> two</a:t>
            </a:r>
            <a:r>
              <a:rPr lang="en-US" sz="2500" spc="-25" dirty="0">
                <a:solidFill>
                  <a:srgbClr val="F0F1F4"/>
                </a:solidFill>
                <a:latin typeface="Verdana"/>
                <a:cs typeface="Verdana"/>
              </a:rPr>
              <a:t> </a:t>
            </a:r>
            <a:r>
              <a:rPr sz="2500" spc="110" dirty="0">
                <a:solidFill>
                  <a:srgbClr val="F0F1F4"/>
                </a:solidFill>
                <a:latin typeface="Verdana"/>
                <a:cs typeface="Verdana"/>
              </a:rPr>
              <a:t>amino-acid </a:t>
            </a:r>
            <a:r>
              <a:rPr sz="2500" spc="25" dirty="0">
                <a:solidFill>
                  <a:srgbClr val="F0F1F4"/>
                </a:solidFill>
                <a:latin typeface="Verdana"/>
                <a:cs typeface="Verdana"/>
              </a:rPr>
              <a:t>sequences.</a:t>
            </a:r>
            <a:br>
              <a:rPr lang="en-US" sz="2500" spc="25" dirty="0">
                <a:solidFill>
                  <a:srgbClr val="F0F1F4"/>
                </a:solidFill>
                <a:latin typeface="Verdana"/>
                <a:cs typeface="Verdana"/>
              </a:rPr>
            </a:br>
            <a:r>
              <a:rPr sz="2500" spc="70" dirty="0">
                <a:solidFill>
                  <a:srgbClr val="F0F1F4"/>
                </a:solidFill>
                <a:latin typeface="Verdana"/>
                <a:cs typeface="Verdana"/>
              </a:rPr>
              <a:t>Comparing </a:t>
            </a:r>
            <a:r>
              <a:rPr sz="2500" spc="105" dirty="0">
                <a:solidFill>
                  <a:srgbClr val="F0F1F4"/>
                </a:solidFill>
                <a:latin typeface="Verdana"/>
                <a:cs typeface="Verdana"/>
              </a:rPr>
              <a:t>amino-acids </a:t>
            </a:r>
            <a:r>
              <a:rPr sz="2500" spc="-50" dirty="0">
                <a:solidFill>
                  <a:srgbClr val="F0F1F4"/>
                </a:solidFill>
                <a:latin typeface="Verdana"/>
                <a:cs typeface="Verdana"/>
              </a:rPr>
              <a:t>is </a:t>
            </a:r>
            <a:r>
              <a:rPr sz="2500" spc="15" dirty="0">
                <a:solidFill>
                  <a:srgbClr val="F0F1F4"/>
                </a:solidFill>
                <a:latin typeface="Verdana"/>
                <a:cs typeface="Verdana"/>
              </a:rPr>
              <a:t>of </a:t>
            </a:r>
            <a:r>
              <a:rPr sz="2500" spc="10" dirty="0">
                <a:solidFill>
                  <a:srgbClr val="F0F1F4"/>
                </a:solidFill>
                <a:latin typeface="Verdana"/>
                <a:cs typeface="Verdana"/>
              </a:rPr>
              <a:t>prime </a:t>
            </a:r>
            <a:r>
              <a:rPr sz="2500" spc="15" dirty="0">
                <a:solidFill>
                  <a:srgbClr val="F0F1F4"/>
                </a:solidFill>
                <a:latin typeface="Verdana"/>
                <a:cs typeface="Verdana"/>
              </a:rPr>
              <a:t> </a:t>
            </a:r>
            <a:r>
              <a:rPr sz="2500" spc="45" dirty="0">
                <a:solidFill>
                  <a:srgbClr val="F0F1F4"/>
                </a:solidFill>
                <a:latin typeface="Verdana"/>
                <a:cs typeface="Verdana"/>
              </a:rPr>
              <a:t>importance </a:t>
            </a:r>
            <a:r>
              <a:rPr sz="2500" spc="-25" dirty="0">
                <a:solidFill>
                  <a:srgbClr val="F0F1F4"/>
                </a:solidFill>
                <a:latin typeface="Verdana"/>
                <a:cs typeface="Verdana"/>
              </a:rPr>
              <a:t>to humans, </a:t>
            </a:r>
            <a:r>
              <a:rPr lang="en-US" sz="2500" spc="40" dirty="0">
                <a:solidFill>
                  <a:srgbClr val="F0F1F4"/>
                </a:solidFill>
                <a:latin typeface="Verdana"/>
                <a:cs typeface="Verdana"/>
              </a:rPr>
              <a:t>as</a:t>
            </a:r>
            <a:r>
              <a:rPr sz="2500" spc="40" dirty="0">
                <a:solidFill>
                  <a:srgbClr val="F0F1F4"/>
                </a:solidFill>
                <a:latin typeface="Verdana"/>
                <a:cs typeface="Verdana"/>
              </a:rPr>
              <a:t> </a:t>
            </a:r>
            <a:r>
              <a:rPr sz="2500" spc="-114" dirty="0">
                <a:solidFill>
                  <a:srgbClr val="F0F1F4"/>
                </a:solidFill>
                <a:latin typeface="Verdana"/>
                <a:cs typeface="Verdana"/>
              </a:rPr>
              <a:t>it </a:t>
            </a:r>
            <a:r>
              <a:rPr sz="2500" dirty="0">
                <a:solidFill>
                  <a:srgbClr val="F0F1F4"/>
                </a:solidFill>
                <a:latin typeface="Verdana"/>
                <a:cs typeface="Verdana"/>
              </a:rPr>
              <a:t>gives </a:t>
            </a:r>
            <a:r>
              <a:rPr sz="2500" spc="-45" dirty="0">
                <a:solidFill>
                  <a:srgbClr val="F0F1F4"/>
                </a:solidFill>
                <a:latin typeface="Verdana"/>
                <a:cs typeface="Verdana"/>
              </a:rPr>
              <a:t>vital </a:t>
            </a:r>
            <a:r>
              <a:rPr sz="2500" dirty="0">
                <a:solidFill>
                  <a:srgbClr val="F0F1F4"/>
                </a:solidFill>
                <a:latin typeface="Verdana"/>
                <a:cs typeface="Verdana"/>
              </a:rPr>
              <a:t>information </a:t>
            </a:r>
            <a:r>
              <a:rPr lang="en-US" sz="2500" spc="15" dirty="0">
                <a:solidFill>
                  <a:srgbClr val="F0F1F4"/>
                </a:solidFill>
                <a:latin typeface="Verdana"/>
                <a:cs typeface="Verdana"/>
              </a:rPr>
              <a:t>about</a:t>
            </a:r>
            <a:r>
              <a:rPr sz="2500" spc="15" dirty="0">
                <a:solidFill>
                  <a:srgbClr val="F0F1F4"/>
                </a:solidFill>
                <a:latin typeface="Verdana"/>
                <a:cs typeface="Verdana"/>
              </a:rPr>
              <a:t> </a:t>
            </a:r>
            <a:r>
              <a:rPr sz="2500" spc="-25" dirty="0">
                <a:solidFill>
                  <a:srgbClr val="F0F1F4"/>
                </a:solidFill>
                <a:latin typeface="Verdana"/>
                <a:cs typeface="Verdana"/>
              </a:rPr>
              <a:t>evolution </a:t>
            </a:r>
            <a:r>
              <a:rPr sz="2500" spc="-865" dirty="0">
                <a:solidFill>
                  <a:srgbClr val="F0F1F4"/>
                </a:solidFill>
                <a:latin typeface="Verdana"/>
                <a:cs typeface="Verdana"/>
              </a:rPr>
              <a:t> </a:t>
            </a:r>
            <a:r>
              <a:rPr sz="2500" spc="90" dirty="0">
                <a:solidFill>
                  <a:srgbClr val="F0F1F4"/>
                </a:solidFill>
                <a:latin typeface="Verdana"/>
                <a:cs typeface="Verdana"/>
              </a:rPr>
              <a:t>and </a:t>
            </a:r>
            <a:r>
              <a:rPr sz="2500" dirty="0">
                <a:solidFill>
                  <a:srgbClr val="F0F1F4"/>
                </a:solidFill>
                <a:latin typeface="Verdana"/>
                <a:cs typeface="Verdana"/>
              </a:rPr>
              <a:t>development. </a:t>
            </a:r>
            <a:r>
              <a:rPr sz="2500" spc="-50" dirty="0">
                <a:solidFill>
                  <a:srgbClr val="F0F1F4"/>
                </a:solidFill>
                <a:latin typeface="Verdana"/>
                <a:cs typeface="Verdana"/>
              </a:rPr>
              <a:t>Saul </a:t>
            </a:r>
            <a:r>
              <a:rPr sz="2500" spc="-275" dirty="0">
                <a:solidFill>
                  <a:srgbClr val="F0F1F4"/>
                </a:solidFill>
                <a:latin typeface="Verdana"/>
                <a:cs typeface="Verdana"/>
              </a:rPr>
              <a:t>B.</a:t>
            </a:r>
            <a:r>
              <a:rPr sz="2500" spc="-270" dirty="0">
                <a:solidFill>
                  <a:srgbClr val="F0F1F4"/>
                </a:solidFill>
                <a:latin typeface="Verdana"/>
                <a:cs typeface="Verdana"/>
              </a:rPr>
              <a:t> </a:t>
            </a:r>
            <a:r>
              <a:rPr sz="2500" spc="40" dirty="0">
                <a:solidFill>
                  <a:srgbClr val="F0F1F4"/>
                </a:solidFill>
                <a:latin typeface="Verdana"/>
                <a:cs typeface="Verdana"/>
              </a:rPr>
              <a:t>Needleman </a:t>
            </a:r>
            <a:r>
              <a:rPr sz="2500" spc="90" dirty="0">
                <a:solidFill>
                  <a:srgbClr val="F0F1F4"/>
                </a:solidFill>
                <a:latin typeface="Verdana"/>
                <a:cs typeface="Verdana"/>
              </a:rPr>
              <a:t>and </a:t>
            </a:r>
            <a:r>
              <a:rPr sz="2500" dirty="0">
                <a:solidFill>
                  <a:srgbClr val="F0F1F4"/>
                </a:solidFill>
                <a:latin typeface="Verdana"/>
                <a:cs typeface="Verdana"/>
              </a:rPr>
              <a:t>Christian </a:t>
            </a:r>
            <a:r>
              <a:rPr sz="2500" spc="-270" dirty="0">
                <a:solidFill>
                  <a:srgbClr val="F0F1F4"/>
                </a:solidFill>
                <a:latin typeface="Verdana"/>
                <a:cs typeface="Verdana"/>
              </a:rPr>
              <a:t>D.</a:t>
            </a:r>
            <a:r>
              <a:rPr sz="2500" spc="-265" dirty="0">
                <a:solidFill>
                  <a:srgbClr val="F0F1F4"/>
                </a:solidFill>
                <a:latin typeface="Verdana"/>
                <a:cs typeface="Verdana"/>
              </a:rPr>
              <a:t> </a:t>
            </a:r>
            <a:r>
              <a:rPr sz="2500" spc="25" dirty="0">
                <a:solidFill>
                  <a:srgbClr val="F0F1F4"/>
                </a:solidFill>
                <a:latin typeface="Verdana"/>
                <a:cs typeface="Verdana"/>
              </a:rPr>
              <a:t>Wunsch </a:t>
            </a:r>
            <a:r>
              <a:rPr sz="2500" spc="30" dirty="0">
                <a:solidFill>
                  <a:srgbClr val="F0F1F4"/>
                </a:solidFill>
                <a:latin typeface="Verdana"/>
                <a:cs typeface="Verdana"/>
              </a:rPr>
              <a:t>devised </a:t>
            </a:r>
            <a:r>
              <a:rPr sz="2500" spc="150" dirty="0">
                <a:solidFill>
                  <a:srgbClr val="F0F1F4"/>
                </a:solidFill>
                <a:latin typeface="Verdana"/>
                <a:cs typeface="Verdana"/>
              </a:rPr>
              <a:t>a </a:t>
            </a:r>
            <a:r>
              <a:rPr sz="2500" spc="65" dirty="0">
                <a:solidFill>
                  <a:srgbClr val="F0F1F4"/>
                </a:solidFill>
                <a:latin typeface="Verdana"/>
                <a:cs typeface="Verdana"/>
              </a:rPr>
              <a:t>dynamic </a:t>
            </a:r>
            <a:r>
              <a:rPr sz="2500" spc="45" dirty="0">
                <a:solidFill>
                  <a:srgbClr val="F0F1F4"/>
                </a:solidFill>
                <a:latin typeface="Verdana"/>
                <a:cs typeface="Verdana"/>
              </a:rPr>
              <a:t>programming </a:t>
            </a:r>
            <a:r>
              <a:rPr sz="2500" spc="5" dirty="0">
                <a:solidFill>
                  <a:srgbClr val="F0F1F4"/>
                </a:solidFill>
                <a:latin typeface="Verdana"/>
                <a:cs typeface="Verdana"/>
              </a:rPr>
              <a:t>algorithm </a:t>
            </a:r>
            <a:r>
              <a:rPr sz="2500" spc="-35" dirty="0">
                <a:solidFill>
                  <a:srgbClr val="F0F1F4"/>
                </a:solidFill>
                <a:latin typeface="Verdana"/>
                <a:cs typeface="Verdana"/>
              </a:rPr>
              <a:t>for </a:t>
            </a:r>
            <a:r>
              <a:rPr sz="2500" spc="-30" dirty="0">
                <a:solidFill>
                  <a:srgbClr val="F0F1F4"/>
                </a:solidFill>
                <a:latin typeface="Verdana"/>
                <a:cs typeface="Verdana"/>
              </a:rPr>
              <a:t>the </a:t>
            </a:r>
            <a:r>
              <a:rPr sz="2500" spc="40" dirty="0">
                <a:solidFill>
                  <a:srgbClr val="F0F1F4"/>
                </a:solidFill>
                <a:latin typeface="Verdana"/>
                <a:cs typeface="Verdana"/>
              </a:rPr>
              <a:t>problem </a:t>
            </a:r>
            <a:r>
              <a:rPr sz="2500" spc="90" dirty="0">
                <a:solidFill>
                  <a:srgbClr val="F0F1F4"/>
                </a:solidFill>
                <a:latin typeface="Verdana"/>
                <a:cs typeface="Verdana"/>
              </a:rPr>
              <a:t>and</a:t>
            </a:r>
            <a:r>
              <a:rPr sz="2500" spc="95" dirty="0">
                <a:solidFill>
                  <a:srgbClr val="F0F1F4"/>
                </a:solidFill>
                <a:latin typeface="Verdana"/>
                <a:cs typeface="Verdana"/>
              </a:rPr>
              <a:t> </a:t>
            </a:r>
            <a:r>
              <a:rPr sz="2500" spc="30" dirty="0">
                <a:solidFill>
                  <a:srgbClr val="F0F1F4"/>
                </a:solidFill>
                <a:latin typeface="Verdana"/>
                <a:cs typeface="Verdana"/>
              </a:rPr>
              <a:t>got</a:t>
            </a:r>
            <a:r>
              <a:rPr sz="2500" spc="-35" dirty="0">
                <a:solidFill>
                  <a:srgbClr val="F0F1F4"/>
                </a:solidFill>
                <a:latin typeface="Verdana"/>
                <a:cs typeface="Verdana"/>
              </a:rPr>
              <a:t> </a:t>
            </a:r>
            <a:r>
              <a:rPr sz="2500" spc="-114" dirty="0">
                <a:solidFill>
                  <a:srgbClr val="F0F1F4"/>
                </a:solidFill>
                <a:latin typeface="Verdana"/>
                <a:cs typeface="Verdana"/>
              </a:rPr>
              <a:t>it</a:t>
            </a:r>
            <a:r>
              <a:rPr sz="2500" spc="-30" dirty="0">
                <a:solidFill>
                  <a:srgbClr val="F0F1F4"/>
                </a:solidFill>
                <a:latin typeface="Verdana"/>
                <a:cs typeface="Verdana"/>
              </a:rPr>
              <a:t> </a:t>
            </a:r>
            <a:r>
              <a:rPr sz="2500" spc="30" dirty="0">
                <a:solidFill>
                  <a:srgbClr val="F0F1F4"/>
                </a:solidFill>
                <a:latin typeface="Verdana"/>
                <a:cs typeface="Verdana"/>
              </a:rPr>
              <a:t>published</a:t>
            </a:r>
            <a:r>
              <a:rPr sz="2500" spc="-35" dirty="0">
                <a:solidFill>
                  <a:srgbClr val="F0F1F4"/>
                </a:solidFill>
                <a:latin typeface="Verdana"/>
                <a:cs typeface="Verdana"/>
              </a:rPr>
              <a:t> </a:t>
            </a:r>
            <a:r>
              <a:rPr sz="2500" spc="-75" dirty="0">
                <a:solidFill>
                  <a:srgbClr val="F0F1F4"/>
                </a:solidFill>
                <a:latin typeface="Verdana"/>
                <a:cs typeface="Verdana"/>
              </a:rPr>
              <a:t>in</a:t>
            </a:r>
            <a:r>
              <a:rPr sz="2500" spc="-35" dirty="0">
                <a:solidFill>
                  <a:srgbClr val="F0F1F4"/>
                </a:solidFill>
                <a:latin typeface="Verdana"/>
                <a:cs typeface="Verdana"/>
              </a:rPr>
              <a:t> </a:t>
            </a:r>
            <a:r>
              <a:rPr sz="2500" spc="-250" dirty="0">
                <a:solidFill>
                  <a:srgbClr val="F0F1F4"/>
                </a:solidFill>
                <a:latin typeface="Verdana"/>
                <a:cs typeface="Verdana"/>
              </a:rPr>
              <a:t>1970.</a:t>
            </a:r>
            <a:endParaRPr sz="2500" dirty="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B8C6DD"/>
          </a:solidFill>
        </p:spPr>
        <p:txBody>
          <a:bodyPr wrap="square" lIns="0" tIns="0" rIns="0" bIns="0" rtlCol="0"/>
          <a:lstStyle/>
          <a:p>
            <a:endParaRPr dirty="0"/>
          </a:p>
        </p:txBody>
      </p:sp>
      <p:sp>
        <p:nvSpPr>
          <p:cNvPr id="3" name="object 3"/>
          <p:cNvSpPr/>
          <p:nvPr/>
        </p:nvSpPr>
        <p:spPr>
          <a:xfrm>
            <a:off x="1840942" y="2951461"/>
            <a:ext cx="9258300" cy="19050"/>
          </a:xfrm>
          <a:custGeom>
            <a:avLst/>
            <a:gdLst/>
            <a:ahLst/>
            <a:cxnLst/>
            <a:rect l="l" t="t" r="r" b="b"/>
            <a:pathLst>
              <a:path w="9258300" h="19050">
                <a:moveTo>
                  <a:pt x="9258299" y="19049"/>
                </a:moveTo>
                <a:lnTo>
                  <a:pt x="0" y="19049"/>
                </a:lnTo>
                <a:lnTo>
                  <a:pt x="0" y="0"/>
                </a:lnTo>
                <a:lnTo>
                  <a:pt x="9258299" y="0"/>
                </a:lnTo>
                <a:lnTo>
                  <a:pt x="9258299" y="19049"/>
                </a:lnTo>
                <a:close/>
              </a:path>
            </a:pathLst>
          </a:custGeom>
          <a:solidFill>
            <a:srgbClr val="111B1D"/>
          </a:solidFill>
        </p:spPr>
        <p:txBody>
          <a:bodyPr wrap="square" lIns="0" tIns="0" rIns="0" bIns="0" rtlCol="0"/>
          <a:lstStyle/>
          <a:p>
            <a:endParaRPr dirty="0"/>
          </a:p>
        </p:txBody>
      </p:sp>
      <p:pic>
        <p:nvPicPr>
          <p:cNvPr id="4" name="object 4"/>
          <p:cNvPicPr/>
          <p:nvPr/>
        </p:nvPicPr>
        <p:blipFill>
          <a:blip r:embed="rId2" cstate="print"/>
          <a:stretch>
            <a:fillRect/>
          </a:stretch>
        </p:blipFill>
        <p:spPr>
          <a:xfrm>
            <a:off x="1636238" y="3698223"/>
            <a:ext cx="123825" cy="123824"/>
          </a:xfrm>
          <a:prstGeom prst="rect">
            <a:avLst/>
          </a:prstGeom>
        </p:spPr>
      </p:pic>
      <p:pic>
        <p:nvPicPr>
          <p:cNvPr id="5" name="object 5"/>
          <p:cNvPicPr/>
          <p:nvPr/>
        </p:nvPicPr>
        <p:blipFill>
          <a:blip r:embed="rId2" cstate="print"/>
          <a:stretch>
            <a:fillRect/>
          </a:stretch>
        </p:blipFill>
        <p:spPr>
          <a:xfrm>
            <a:off x="1636238" y="4669773"/>
            <a:ext cx="123825" cy="123824"/>
          </a:xfrm>
          <a:prstGeom prst="rect">
            <a:avLst/>
          </a:prstGeom>
        </p:spPr>
      </p:pic>
      <p:pic>
        <p:nvPicPr>
          <p:cNvPr id="6" name="object 6"/>
          <p:cNvPicPr/>
          <p:nvPr/>
        </p:nvPicPr>
        <p:blipFill>
          <a:blip r:embed="rId2" cstate="print"/>
          <a:stretch>
            <a:fillRect/>
          </a:stretch>
        </p:blipFill>
        <p:spPr>
          <a:xfrm>
            <a:off x="1636238" y="6127098"/>
            <a:ext cx="123825" cy="123824"/>
          </a:xfrm>
          <a:prstGeom prst="rect">
            <a:avLst/>
          </a:prstGeom>
        </p:spPr>
      </p:pic>
      <p:pic>
        <p:nvPicPr>
          <p:cNvPr id="7" name="object 7"/>
          <p:cNvPicPr/>
          <p:nvPr/>
        </p:nvPicPr>
        <p:blipFill>
          <a:blip r:embed="rId2" cstate="print"/>
          <a:stretch>
            <a:fillRect/>
          </a:stretch>
        </p:blipFill>
        <p:spPr>
          <a:xfrm>
            <a:off x="1636238" y="7098648"/>
            <a:ext cx="123825" cy="123824"/>
          </a:xfrm>
          <a:prstGeom prst="rect">
            <a:avLst/>
          </a:prstGeom>
        </p:spPr>
      </p:pic>
      <p:sp>
        <p:nvSpPr>
          <p:cNvPr id="9" name="object 9"/>
          <p:cNvSpPr txBox="1"/>
          <p:nvPr/>
        </p:nvSpPr>
        <p:spPr>
          <a:xfrm>
            <a:off x="1936970" y="3456257"/>
            <a:ext cx="14293630" cy="4388061"/>
          </a:xfrm>
          <a:prstGeom prst="rect">
            <a:avLst/>
          </a:prstGeom>
        </p:spPr>
        <p:txBody>
          <a:bodyPr vert="horz" wrap="square" lIns="0" tIns="12700" rIns="0" bIns="0" rtlCol="0">
            <a:spAutoFit/>
          </a:bodyPr>
          <a:lstStyle/>
          <a:p>
            <a:pPr marL="12700" marR="159385">
              <a:lnSpc>
                <a:spcPct val="122600"/>
              </a:lnSpc>
              <a:spcBef>
                <a:spcPts val="100"/>
              </a:spcBef>
            </a:pPr>
            <a:r>
              <a:rPr lang="en-US" sz="2600" dirty="0">
                <a:solidFill>
                  <a:srgbClr val="111B1D"/>
                </a:solidFill>
                <a:latin typeface="Verdana"/>
                <a:cs typeface="Verdana"/>
              </a:rPr>
              <a:t>To obtain a</a:t>
            </a:r>
            <a:r>
              <a:rPr sz="2600" spc="-80" dirty="0">
                <a:solidFill>
                  <a:srgbClr val="111B1D"/>
                </a:solidFill>
                <a:latin typeface="Verdana"/>
                <a:cs typeface="Verdana"/>
              </a:rPr>
              <a:t> </a:t>
            </a:r>
            <a:r>
              <a:rPr sz="2600" spc="-60" dirty="0">
                <a:solidFill>
                  <a:srgbClr val="111B1D"/>
                </a:solidFill>
                <a:latin typeface="Verdana"/>
                <a:cs typeface="Verdana"/>
              </a:rPr>
              <a:t>highly</a:t>
            </a:r>
            <a:r>
              <a:rPr sz="2600" spc="-75" dirty="0">
                <a:solidFill>
                  <a:srgbClr val="111B1D"/>
                </a:solidFill>
                <a:latin typeface="Verdana"/>
                <a:cs typeface="Verdana"/>
              </a:rPr>
              <a:t> </a:t>
            </a:r>
            <a:r>
              <a:rPr sz="2600" spc="-20" dirty="0">
                <a:solidFill>
                  <a:srgbClr val="111B1D"/>
                </a:solidFill>
                <a:latin typeface="Verdana"/>
                <a:cs typeface="Verdana"/>
              </a:rPr>
              <a:t>efficient</a:t>
            </a:r>
            <a:r>
              <a:rPr sz="2600" spc="-80" dirty="0">
                <a:solidFill>
                  <a:srgbClr val="111B1D"/>
                </a:solidFill>
                <a:latin typeface="Verdana"/>
                <a:cs typeface="Verdana"/>
              </a:rPr>
              <a:t> </a:t>
            </a:r>
            <a:r>
              <a:rPr sz="2600" spc="80" dirty="0">
                <a:solidFill>
                  <a:srgbClr val="111B1D"/>
                </a:solidFill>
                <a:latin typeface="Verdana"/>
                <a:cs typeface="Verdana"/>
              </a:rPr>
              <a:t>and</a:t>
            </a:r>
            <a:r>
              <a:rPr sz="2600" spc="-75" dirty="0">
                <a:solidFill>
                  <a:srgbClr val="111B1D"/>
                </a:solidFill>
                <a:latin typeface="Verdana"/>
                <a:cs typeface="Verdana"/>
              </a:rPr>
              <a:t> </a:t>
            </a:r>
            <a:r>
              <a:rPr sz="2600" spc="5" dirty="0">
                <a:solidFill>
                  <a:srgbClr val="111B1D"/>
                </a:solidFill>
                <a:latin typeface="Verdana"/>
                <a:cs typeface="Verdana"/>
              </a:rPr>
              <a:t>simple</a:t>
            </a:r>
            <a:r>
              <a:rPr sz="2600" spc="-75" dirty="0">
                <a:solidFill>
                  <a:srgbClr val="111B1D"/>
                </a:solidFill>
                <a:latin typeface="Verdana"/>
                <a:cs typeface="Verdana"/>
              </a:rPr>
              <a:t> </a:t>
            </a:r>
            <a:r>
              <a:rPr sz="2600" spc="-5" dirty="0">
                <a:solidFill>
                  <a:srgbClr val="111B1D"/>
                </a:solidFill>
                <a:latin typeface="Verdana"/>
                <a:cs typeface="Verdana"/>
              </a:rPr>
              <a:t>implementation</a:t>
            </a:r>
            <a:r>
              <a:rPr sz="2600" spc="-80" dirty="0">
                <a:solidFill>
                  <a:srgbClr val="111B1D"/>
                </a:solidFill>
                <a:latin typeface="Verdana"/>
                <a:cs typeface="Verdana"/>
              </a:rPr>
              <a:t> </a:t>
            </a:r>
            <a:r>
              <a:rPr sz="2600" spc="5" dirty="0">
                <a:solidFill>
                  <a:srgbClr val="111B1D"/>
                </a:solidFill>
                <a:latin typeface="Verdana"/>
                <a:cs typeface="Verdana"/>
              </a:rPr>
              <a:t>of</a:t>
            </a:r>
            <a:r>
              <a:rPr sz="2600" spc="-75" dirty="0">
                <a:solidFill>
                  <a:srgbClr val="111B1D"/>
                </a:solidFill>
                <a:latin typeface="Verdana"/>
                <a:cs typeface="Verdana"/>
              </a:rPr>
              <a:t> </a:t>
            </a:r>
            <a:r>
              <a:rPr sz="2600" spc="-45" dirty="0">
                <a:solidFill>
                  <a:srgbClr val="111B1D"/>
                </a:solidFill>
                <a:latin typeface="Verdana"/>
                <a:cs typeface="Verdana"/>
              </a:rPr>
              <a:t>the</a:t>
            </a:r>
            <a:r>
              <a:rPr sz="2600" spc="-80" dirty="0">
                <a:solidFill>
                  <a:srgbClr val="111B1D"/>
                </a:solidFill>
                <a:latin typeface="Verdana"/>
                <a:cs typeface="Verdana"/>
              </a:rPr>
              <a:t> </a:t>
            </a:r>
            <a:r>
              <a:rPr sz="2600" spc="-15" dirty="0">
                <a:solidFill>
                  <a:srgbClr val="111B1D"/>
                </a:solidFill>
                <a:latin typeface="Verdana"/>
                <a:cs typeface="Verdana"/>
              </a:rPr>
              <a:t>Smith-</a:t>
            </a:r>
            <a:r>
              <a:rPr sz="2600" spc="15" dirty="0">
                <a:solidFill>
                  <a:srgbClr val="111B1D"/>
                </a:solidFill>
                <a:latin typeface="Verdana"/>
                <a:cs typeface="Verdana"/>
              </a:rPr>
              <a:t>Waterman</a:t>
            </a:r>
            <a:r>
              <a:rPr sz="2600" spc="-75" dirty="0">
                <a:solidFill>
                  <a:srgbClr val="111B1D"/>
                </a:solidFill>
                <a:latin typeface="Verdana"/>
                <a:cs typeface="Verdana"/>
              </a:rPr>
              <a:t> </a:t>
            </a:r>
            <a:r>
              <a:rPr sz="2600" spc="-15" dirty="0">
                <a:solidFill>
                  <a:srgbClr val="111B1D"/>
                </a:solidFill>
                <a:latin typeface="Verdana"/>
                <a:cs typeface="Verdana"/>
              </a:rPr>
              <a:t>algorithm</a:t>
            </a:r>
            <a:r>
              <a:rPr sz="2600" spc="-80" dirty="0">
                <a:solidFill>
                  <a:srgbClr val="111B1D"/>
                </a:solidFill>
                <a:latin typeface="Verdana"/>
                <a:cs typeface="Verdana"/>
              </a:rPr>
              <a:t> </a:t>
            </a:r>
            <a:r>
              <a:rPr lang="en-US" sz="2600" spc="-80" dirty="0">
                <a:solidFill>
                  <a:srgbClr val="111B1D"/>
                </a:solidFill>
                <a:latin typeface="Verdana"/>
                <a:cs typeface="Verdana"/>
              </a:rPr>
              <a:t>intended </a:t>
            </a:r>
            <a:r>
              <a:rPr sz="2600" spc="-55" dirty="0">
                <a:solidFill>
                  <a:srgbClr val="111B1D"/>
                </a:solidFill>
                <a:latin typeface="Verdana"/>
                <a:cs typeface="Verdana"/>
              </a:rPr>
              <a:t>for </a:t>
            </a:r>
            <a:r>
              <a:rPr sz="2600" spc="-900" dirty="0">
                <a:solidFill>
                  <a:srgbClr val="111B1D"/>
                </a:solidFill>
                <a:latin typeface="Verdana"/>
                <a:cs typeface="Verdana"/>
              </a:rPr>
              <a:t> </a:t>
            </a:r>
            <a:r>
              <a:rPr sz="2600" spc="45" dirty="0">
                <a:solidFill>
                  <a:srgbClr val="111B1D"/>
                </a:solidFill>
                <a:latin typeface="Verdana"/>
                <a:cs typeface="Verdana"/>
              </a:rPr>
              <a:t>local</a:t>
            </a:r>
            <a:r>
              <a:rPr sz="2600" spc="-90" dirty="0">
                <a:solidFill>
                  <a:srgbClr val="111B1D"/>
                </a:solidFill>
                <a:latin typeface="Verdana"/>
                <a:cs typeface="Verdana"/>
              </a:rPr>
              <a:t> </a:t>
            </a:r>
            <a:r>
              <a:rPr sz="2600" dirty="0">
                <a:solidFill>
                  <a:srgbClr val="111B1D"/>
                </a:solidFill>
                <a:latin typeface="Verdana"/>
                <a:cs typeface="Verdana"/>
              </a:rPr>
              <a:t>alignment</a:t>
            </a:r>
            <a:r>
              <a:rPr sz="2600" spc="-85" dirty="0">
                <a:solidFill>
                  <a:srgbClr val="111B1D"/>
                </a:solidFill>
                <a:latin typeface="Verdana"/>
                <a:cs typeface="Verdana"/>
              </a:rPr>
              <a:t> </a:t>
            </a:r>
            <a:r>
              <a:rPr sz="2600" spc="5" dirty="0">
                <a:solidFill>
                  <a:srgbClr val="111B1D"/>
                </a:solidFill>
                <a:latin typeface="Verdana"/>
                <a:cs typeface="Verdana"/>
              </a:rPr>
              <a:t>of</a:t>
            </a:r>
            <a:r>
              <a:rPr sz="2600" spc="-85" dirty="0">
                <a:solidFill>
                  <a:srgbClr val="111B1D"/>
                </a:solidFill>
                <a:latin typeface="Verdana"/>
                <a:cs typeface="Verdana"/>
              </a:rPr>
              <a:t> </a:t>
            </a:r>
            <a:r>
              <a:rPr sz="2600" spc="5" dirty="0">
                <a:solidFill>
                  <a:srgbClr val="111B1D"/>
                </a:solidFill>
                <a:latin typeface="Verdana"/>
                <a:cs typeface="Verdana"/>
              </a:rPr>
              <a:t>sequences.</a:t>
            </a:r>
            <a:endParaRPr sz="2600" dirty="0">
              <a:latin typeface="Verdana"/>
              <a:cs typeface="Verdana"/>
            </a:endParaRPr>
          </a:p>
          <a:p>
            <a:pPr marL="12700" marR="476250">
              <a:lnSpc>
                <a:spcPct val="122600"/>
              </a:lnSpc>
              <a:tabLst>
                <a:tab pos="260985" algn="l"/>
              </a:tabLst>
            </a:pPr>
            <a:r>
              <a:rPr lang="en-US" sz="2600" spc="70" dirty="0">
                <a:solidFill>
                  <a:srgbClr val="111B1D"/>
                </a:solidFill>
                <a:latin typeface="Verdana"/>
                <a:cs typeface="Verdana"/>
              </a:rPr>
              <a:t>To</a:t>
            </a:r>
            <a:r>
              <a:rPr sz="2600" spc="70" dirty="0">
                <a:solidFill>
                  <a:srgbClr val="111B1D"/>
                </a:solidFill>
                <a:latin typeface="Verdana"/>
                <a:cs typeface="Verdana"/>
              </a:rPr>
              <a:t> </a:t>
            </a:r>
            <a:r>
              <a:rPr sz="2600" spc="-20" dirty="0">
                <a:solidFill>
                  <a:srgbClr val="111B1D"/>
                </a:solidFill>
                <a:latin typeface="Verdana"/>
                <a:cs typeface="Verdana"/>
              </a:rPr>
              <a:t>learn</a:t>
            </a:r>
            <a:r>
              <a:rPr sz="2600" spc="-25" dirty="0">
                <a:solidFill>
                  <a:srgbClr val="111B1D"/>
                </a:solidFill>
                <a:latin typeface="Verdana"/>
                <a:cs typeface="Verdana"/>
              </a:rPr>
              <a:t> </a:t>
            </a:r>
            <a:r>
              <a:rPr sz="2600" spc="-15" dirty="0">
                <a:solidFill>
                  <a:srgbClr val="111B1D"/>
                </a:solidFill>
                <a:latin typeface="Verdana"/>
                <a:cs typeface="Verdana"/>
              </a:rPr>
              <a:t>how </a:t>
            </a:r>
            <a:r>
              <a:rPr sz="2600" spc="-35" dirty="0">
                <a:solidFill>
                  <a:srgbClr val="111B1D"/>
                </a:solidFill>
                <a:latin typeface="Verdana"/>
                <a:cs typeface="Verdana"/>
              </a:rPr>
              <a:t>to </a:t>
            </a:r>
            <a:r>
              <a:rPr sz="2600" spc="30" dirty="0">
                <a:solidFill>
                  <a:srgbClr val="111B1D"/>
                </a:solidFill>
                <a:latin typeface="Verdana"/>
                <a:cs typeface="Verdana"/>
              </a:rPr>
              <a:t>detect </a:t>
            </a:r>
            <a:r>
              <a:rPr sz="2600" spc="45" dirty="0">
                <a:solidFill>
                  <a:srgbClr val="111B1D"/>
                </a:solidFill>
                <a:latin typeface="Verdana"/>
                <a:cs typeface="Verdana"/>
              </a:rPr>
              <a:t>sequences </a:t>
            </a:r>
            <a:r>
              <a:rPr sz="2600" spc="-90" dirty="0">
                <a:solidFill>
                  <a:srgbClr val="111B1D"/>
                </a:solidFill>
                <a:latin typeface="Verdana"/>
                <a:cs typeface="Verdana"/>
              </a:rPr>
              <a:t>in </a:t>
            </a:r>
            <a:r>
              <a:rPr sz="2600" spc="-30" dirty="0">
                <a:solidFill>
                  <a:srgbClr val="111B1D"/>
                </a:solidFill>
                <a:latin typeface="Verdana"/>
                <a:cs typeface="Verdana"/>
              </a:rPr>
              <a:t>proteins </a:t>
            </a:r>
            <a:r>
              <a:rPr sz="2600" spc="80" dirty="0">
                <a:solidFill>
                  <a:srgbClr val="111B1D"/>
                </a:solidFill>
                <a:latin typeface="Verdana"/>
                <a:cs typeface="Verdana"/>
              </a:rPr>
              <a:t>and </a:t>
            </a:r>
            <a:r>
              <a:rPr sz="2600" spc="20" dirty="0">
                <a:solidFill>
                  <a:srgbClr val="111B1D"/>
                </a:solidFill>
                <a:latin typeface="Verdana"/>
                <a:cs typeface="Verdana"/>
              </a:rPr>
              <a:t>nucleic </a:t>
            </a:r>
            <a:r>
              <a:rPr sz="2600" spc="25" dirty="0">
                <a:solidFill>
                  <a:srgbClr val="111B1D"/>
                </a:solidFill>
                <a:latin typeface="Verdana"/>
                <a:cs typeface="Verdana"/>
              </a:rPr>
              <a:t> </a:t>
            </a:r>
            <a:r>
              <a:rPr sz="2600" spc="80" dirty="0">
                <a:solidFill>
                  <a:srgbClr val="111B1D"/>
                </a:solidFill>
                <a:latin typeface="Verdana"/>
                <a:cs typeface="Verdana"/>
              </a:rPr>
              <a:t>acids </a:t>
            </a:r>
            <a:r>
              <a:rPr sz="2600" spc="-15" dirty="0">
                <a:solidFill>
                  <a:srgbClr val="111B1D"/>
                </a:solidFill>
                <a:latin typeface="Verdana"/>
                <a:cs typeface="Verdana"/>
              </a:rPr>
              <a:t>using </a:t>
            </a:r>
            <a:r>
              <a:rPr sz="2600" spc="-5" dirty="0">
                <a:solidFill>
                  <a:srgbClr val="111B1D"/>
                </a:solidFill>
                <a:latin typeface="Verdana"/>
                <a:cs typeface="Verdana"/>
              </a:rPr>
              <a:t>parallel </a:t>
            </a:r>
            <a:r>
              <a:rPr sz="2600" spc="35" dirty="0">
                <a:solidFill>
                  <a:srgbClr val="111B1D"/>
                </a:solidFill>
                <a:latin typeface="Verdana"/>
                <a:cs typeface="Verdana"/>
              </a:rPr>
              <a:t>computing </a:t>
            </a:r>
            <a:r>
              <a:rPr lang="en-US" sz="2600" spc="-15" dirty="0">
                <a:solidFill>
                  <a:srgbClr val="111B1D"/>
                </a:solidFill>
                <a:latin typeface="Verdana"/>
                <a:cs typeface="Verdana"/>
              </a:rPr>
              <a:t>via implementation through</a:t>
            </a:r>
            <a:r>
              <a:rPr sz="2600" spc="-15" dirty="0">
                <a:solidFill>
                  <a:srgbClr val="111B1D"/>
                </a:solidFill>
                <a:latin typeface="Verdana"/>
                <a:cs typeface="Verdana"/>
              </a:rPr>
              <a:t> </a:t>
            </a:r>
            <a:r>
              <a:rPr sz="2600" spc="-35" dirty="0">
                <a:solidFill>
                  <a:srgbClr val="111B1D"/>
                </a:solidFill>
                <a:latin typeface="Verdana"/>
                <a:cs typeface="Verdana"/>
              </a:rPr>
              <a:t>multiple </a:t>
            </a:r>
            <a:r>
              <a:rPr sz="2600" dirty="0">
                <a:solidFill>
                  <a:srgbClr val="111B1D"/>
                </a:solidFill>
                <a:latin typeface="Verdana"/>
                <a:cs typeface="Verdana"/>
              </a:rPr>
              <a:t>threads</a:t>
            </a:r>
            <a:r>
              <a:rPr lang="en-US" sz="2600" dirty="0">
                <a:solidFill>
                  <a:srgbClr val="111B1D"/>
                </a:solidFill>
                <a:latin typeface="Verdana"/>
                <a:cs typeface="Verdana"/>
              </a:rPr>
              <a:t>.</a:t>
            </a:r>
            <a:r>
              <a:rPr sz="2600" dirty="0">
                <a:solidFill>
                  <a:srgbClr val="111B1D"/>
                </a:solidFill>
                <a:latin typeface="Verdana"/>
                <a:cs typeface="Verdana"/>
              </a:rPr>
              <a:t> </a:t>
            </a:r>
            <a:r>
              <a:rPr lang="en-US" sz="2600" dirty="0">
                <a:solidFill>
                  <a:srgbClr val="111B1D"/>
                </a:solidFill>
                <a:latin typeface="Verdana"/>
                <a:cs typeface="Verdana"/>
              </a:rPr>
              <a:t>Thus,</a:t>
            </a:r>
            <a:r>
              <a:rPr sz="2600" spc="-75" dirty="0">
                <a:solidFill>
                  <a:srgbClr val="111B1D"/>
                </a:solidFill>
                <a:latin typeface="Verdana"/>
                <a:cs typeface="Verdana"/>
              </a:rPr>
              <a:t> </a:t>
            </a:r>
            <a:r>
              <a:rPr sz="2600" spc="-25" dirty="0">
                <a:solidFill>
                  <a:srgbClr val="111B1D"/>
                </a:solidFill>
                <a:latin typeface="Verdana"/>
                <a:cs typeface="Verdana"/>
              </a:rPr>
              <a:t>learn</a:t>
            </a:r>
            <a:r>
              <a:rPr lang="en-US" sz="2600" spc="-25" dirty="0">
                <a:solidFill>
                  <a:srgbClr val="111B1D"/>
                </a:solidFill>
                <a:latin typeface="Verdana"/>
                <a:cs typeface="Verdana"/>
              </a:rPr>
              <a:t>ing</a:t>
            </a:r>
            <a:r>
              <a:rPr sz="2600" spc="-80" dirty="0">
                <a:solidFill>
                  <a:srgbClr val="111B1D"/>
                </a:solidFill>
                <a:latin typeface="Verdana"/>
                <a:cs typeface="Verdana"/>
              </a:rPr>
              <a:t> </a:t>
            </a:r>
            <a:r>
              <a:rPr sz="2600" spc="-15" dirty="0">
                <a:solidFill>
                  <a:srgbClr val="111B1D"/>
                </a:solidFill>
                <a:latin typeface="Verdana"/>
                <a:cs typeface="Verdana"/>
              </a:rPr>
              <a:t>how</a:t>
            </a:r>
            <a:r>
              <a:rPr sz="2600" spc="-75" dirty="0">
                <a:solidFill>
                  <a:srgbClr val="111B1D"/>
                </a:solidFill>
                <a:latin typeface="Verdana"/>
                <a:cs typeface="Verdana"/>
              </a:rPr>
              <a:t> </a:t>
            </a:r>
            <a:r>
              <a:rPr sz="2600" spc="-35" dirty="0">
                <a:solidFill>
                  <a:srgbClr val="111B1D"/>
                </a:solidFill>
                <a:latin typeface="Verdana"/>
                <a:cs typeface="Verdana"/>
              </a:rPr>
              <a:t>to</a:t>
            </a:r>
            <a:r>
              <a:rPr sz="2600" spc="-80" dirty="0">
                <a:solidFill>
                  <a:srgbClr val="111B1D"/>
                </a:solidFill>
                <a:latin typeface="Verdana"/>
                <a:cs typeface="Verdana"/>
              </a:rPr>
              <a:t> </a:t>
            </a:r>
            <a:r>
              <a:rPr sz="2600" spc="30" dirty="0">
                <a:solidFill>
                  <a:srgbClr val="111B1D"/>
                </a:solidFill>
                <a:latin typeface="Verdana"/>
                <a:cs typeface="Verdana"/>
              </a:rPr>
              <a:t>apply</a:t>
            </a:r>
            <a:r>
              <a:rPr sz="2600" spc="-75" dirty="0">
                <a:solidFill>
                  <a:srgbClr val="111B1D"/>
                </a:solidFill>
                <a:latin typeface="Verdana"/>
                <a:cs typeface="Verdana"/>
              </a:rPr>
              <a:t> </a:t>
            </a:r>
            <a:r>
              <a:rPr sz="2600" spc="-5" dirty="0">
                <a:solidFill>
                  <a:srgbClr val="111B1D"/>
                </a:solidFill>
                <a:latin typeface="Verdana"/>
                <a:cs typeface="Verdana"/>
              </a:rPr>
              <a:t>parallel</a:t>
            </a:r>
            <a:r>
              <a:rPr sz="2600" spc="-80" dirty="0">
                <a:solidFill>
                  <a:srgbClr val="111B1D"/>
                </a:solidFill>
                <a:latin typeface="Verdana"/>
                <a:cs typeface="Verdana"/>
              </a:rPr>
              <a:t> </a:t>
            </a:r>
            <a:r>
              <a:rPr sz="2600" spc="25" dirty="0">
                <a:solidFill>
                  <a:srgbClr val="111B1D"/>
                </a:solidFill>
                <a:latin typeface="Verdana"/>
                <a:cs typeface="Verdana"/>
              </a:rPr>
              <a:t>processing</a:t>
            </a:r>
            <a:r>
              <a:rPr sz="2600" spc="-75" dirty="0">
                <a:solidFill>
                  <a:srgbClr val="111B1D"/>
                </a:solidFill>
                <a:latin typeface="Verdana"/>
                <a:cs typeface="Verdana"/>
              </a:rPr>
              <a:t> </a:t>
            </a:r>
            <a:r>
              <a:rPr lang="en-US" sz="2600" spc="-60" dirty="0">
                <a:solidFill>
                  <a:srgbClr val="111B1D"/>
                </a:solidFill>
                <a:latin typeface="Verdana"/>
                <a:cs typeface="Verdana"/>
              </a:rPr>
              <a:t>for</a:t>
            </a:r>
            <a:r>
              <a:rPr sz="2600" spc="-75" dirty="0">
                <a:solidFill>
                  <a:srgbClr val="111B1D"/>
                </a:solidFill>
                <a:latin typeface="Verdana"/>
                <a:cs typeface="Verdana"/>
              </a:rPr>
              <a:t> </a:t>
            </a:r>
            <a:r>
              <a:rPr sz="2600" spc="-20" dirty="0">
                <a:solidFill>
                  <a:srgbClr val="111B1D"/>
                </a:solidFill>
                <a:latin typeface="Verdana"/>
                <a:cs typeface="Verdana"/>
              </a:rPr>
              <a:t>real</a:t>
            </a:r>
            <a:r>
              <a:rPr sz="2600" spc="-80" dirty="0">
                <a:solidFill>
                  <a:srgbClr val="111B1D"/>
                </a:solidFill>
                <a:latin typeface="Verdana"/>
                <a:cs typeface="Verdana"/>
              </a:rPr>
              <a:t> </a:t>
            </a:r>
            <a:r>
              <a:rPr sz="2600" spc="-35" dirty="0">
                <a:solidFill>
                  <a:srgbClr val="111B1D"/>
                </a:solidFill>
                <a:latin typeface="Verdana"/>
                <a:cs typeface="Verdana"/>
              </a:rPr>
              <a:t>world</a:t>
            </a:r>
            <a:r>
              <a:rPr sz="2600" spc="-75" dirty="0">
                <a:solidFill>
                  <a:srgbClr val="111B1D"/>
                </a:solidFill>
                <a:latin typeface="Verdana"/>
                <a:cs typeface="Verdana"/>
              </a:rPr>
              <a:t> </a:t>
            </a:r>
            <a:r>
              <a:rPr sz="2600" spc="20" dirty="0">
                <a:solidFill>
                  <a:srgbClr val="111B1D"/>
                </a:solidFill>
                <a:latin typeface="Verdana"/>
                <a:cs typeface="Verdana"/>
              </a:rPr>
              <a:t>problem</a:t>
            </a:r>
            <a:r>
              <a:rPr lang="en-US" sz="2600" spc="20" dirty="0">
                <a:solidFill>
                  <a:srgbClr val="111B1D"/>
                </a:solidFill>
                <a:latin typeface="Verdana"/>
                <a:cs typeface="Verdana"/>
              </a:rPr>
              <a:t>s.</a:t>
            </a:r>
            <a:endParaRPr sz="2600" dirty="0">
              <a:latin typeface="Verdana"/>
              <a:cs typeface="Verdana"/>
            </a:endParaRPr>
          </a:p>
          <a:p>
            <a:pPr marL="12700" marR="279400">
              <a:lnSpc>
                <a:spcPct val="122600"/>
              </a:lnSpc>
            </a:pPr>
            <a:r>
              <a:rPr lang="en-US" sz="2600" spc="-15" dirty="0">
                <a:solidFill>
                  <a:srgbClr val="111B1D"/>
                </a:solidFill>
                <a:latin typeface="Verdana"/>
                <a:cs typeface="Verdana"/>
              </a:rPr>
              <a:t>W</a:t>
            </a:r>
            <a:r>
              <a:rPr sz="2600" spc="-15" dirty="0">
                <a:solidFill>
                  <a:srgbClr val="111B1D"/>
                </a:solidFill>
                <a:latin typeface="Verdana"/>
                <a:cs typeface="Verdana"/>
              </a:rPr>
              <a:t>e</a:t>
            </a:r>
            <a:r>
              <a:rPr sz="2600" spc="-85" dirty="0">
                <a:solidFill>
                  <a:srgbClr val="111B1D"/>
                </a:solidFill>
                <a:latin typeface="Verdana"/>
                <a:cs typeface="Verdana"/>
              </a:rPr>
              <a:t> </a:t>
            </a:r>
            <a:r>
              <a:rPr lang="en-US" sz="2600" spc="-5" dirty="0">
                <a:solidFill>
                  <a:srgbClr val="111B1D"/>
                </a:solidFill>
                <a:latin typeface="Verdana"/>
                <a:cs typeface="Verdana"/>
              </a:rPr>
              <a:t>aim to </a:t>
            </a:r>
            <a:r>
              <a:rPr sz="2600" spc="15" dirty="0">
                <a:solidFill>
                  <a:srgbClr val="111B1D"/>
                </a:solidFill>
                <a:latin typeface="Verdana"/>
                <a:cs typeface="Verdana"/>
              </a:rPr>
              <a:t>creat</a:t>
            </a:r>
            <a:r>
              <a:rPr lang="en-US" sz="2600" spc="15" dirty="0">
                <a:solidFill>
                  <a:srgbClr val="111B1D"/>
                </a:solidFill>
                <a:latin typeface="Verdana"/>
                <a:cs typeface="Verdana"/>
              </a:rPr>
              <a:t>e</a:t>
            </a:r>
            <a:r>
              <a:rPr sz="2600" spc="-80" dirty="0">
                <a:solidFill>
                  <a:srgbClr val="111B1D"/>
                </a:solidFill>
                <a:latin typeface="Verdana"/>
                <a:cs typeface="Verdana"/>
              </a:rPr>
              <a:t> </a:t>
            </a:r>
            <a:r>
              <a:rPr lang="en-US" sz="2600" spc="-80" dirty="0">
                <a:solidFill>
                  <a:srgbClr val="111B1D"/>
                </a:solidFill>
                <a:latin typeface="Verdana"/>
                <a:cs typeface="Verdana"/>
              </a:rPr>
              <a:t>only </a:t>
            </a:r>
            <a:r>
              <a:rPr sz="2600" spc="155" dirty="0">
                <a:solidFill>
                  <a:srgbClr val="111B1D"/>
                </a:solidFill>
                <a:latin typeface="Verdana"/>
                <a:cs typeface="Verdana"/>
              </a:rPr>
              <a:t>a</a:t>
            </a:r>
            <a:r>
              <a:rPr sz="2600" spc="-80" dirty="0">
                <a:solidFill>
                  <a:srgbClr val="111B1D"/>
                </a:solidFill>
                <a:latin typeface="Verdana"/>
                <a:cs typeface="Verdana"/>
              </a:rPr>
              <a:t> </a:t>
            </a:r>
            <a:r>
              <a:rPr sz="2600" spc="80" dirty="0">
                <a:solidFill>
                  <a:srgbClr val="111B1D"/>
                </a:solidFill>
                <a:latin typeface="Verdana"/>
                <a:cs typeface="Verdana"/>
              </a:rPr>
              <a:t>basic</a:t>
            </a:r>
            <a:r>
              <a:rPr sz="2600" spc="-85" dirty="0">
                <a:solidFill>
                  <a:srgbClr val="111B1D"/>
                </a:solidFill>
                <a:latin typeface="Verdana"/>
                <a:cs typeface="Verdana"/>
              </a:rPr>
              <a:t> </a:t>
            </a:r>
            <a:r>
              <a:rPr sz="2600" spc="40" dirty="0">
                <a:solidFill>
                  <a:srgbClr val="111B1D"/>
                </a:solidFill>
                <a:latin typeface="Verdana"/>
                <a:cs typeface="Verdana"/>
              </a:rPr>
              <a:t>model</a:t>
            </a:r>
            <a:r>
              <a:rPr sz="2600" spc="-80" dirty="0">
                <a:solidFill>
                  <a:srgbClr val="111B1D"/>
                </a:solidFill>
                <a:latin typeface="Verdana"/>
                <a:cs typeface="Verdana"/>
              </a:rPr>
              <a:t> </a:t>
            </a:r>
            <a:r>
              <a:rPr lang="en-US" sz="2600" spc="-80" dirty="0">
                <a:solidFill>
                  <a:srgbClr val="111B1D"/>
                </a:solidFill>
                <a:latin typeface="Verdana"/>
                <a:cs typeface="Verdana"/>
              </a:rPr>
              <a:t>with several limitations in mind, </a:t>
            </a:r>
            <a:r>
              <a:rPr lang="en-US" sz="2600" spc="80" dirty="0">
                <a:solidFill>
                  <a:srgbClr val="111B1D"/>
                </a:solidFill>
                <a:latin typeface="Verdana"/>
                <a:cs typeface="Verdana"/>
              </a:rPr>
              <a:t>instead of</a:t>
            </a:r>
            <a:r>
              <a:rPr sz="2600" spc="-85" dirty="0">
                <a:solidFill>
                  <a:srgbClr val="111B1D"/>
                </a:solidFill>
                <a:latin typeface="Verdana"/>
                <a:cs typeface="Verdana"/>
              </a:rPr>
              <a:t> </a:t>
            </a:r>
            <a:r>
              <a:rPr sz="2600" spc="155" dirty="0">
                <a:solidFill>
                  <a:srgbClr val="111B1D"/>
                </a:solidFill>
                <a:latin typeface="Verdana"/>
                <a:cs typeface="Verdana"/>
              </a:rPr>
              <a:t>a</a:t>
            </a:r>
            <a:r>
              <a:rPr sz="2600" spc="-85" dirty="0">
                <a:solidFill>
                  <a:srgbClr val="111B1D"/>
                </a:solidFill>
                <a:latin typeface="Verdana"/>
                <a:cs typeface="Verdana"/>
              </a:rPr>
              <a:t> </a:t>
            </a:r>
            <a:r>
              <a:rPr sz="2600" spc="-40" dirty="0">
                <a:solidFill>
                  <a:srgbClr val="111B1D"/>
                </a:solidFill>
                <a:latin typeface="Verdana"/>
                <a:cs typeface="Verdana"/>
              </a:rPr>
              <a:t>fu</a:t>
            </a:r>
            <a:r>
              <a:rPr sz="2600" spc="-120" dirty="0">
                <a:solidFill>
                  <a:srgbClr val="111B1D"/>
                </a:solidFill>
                <a:latin typeface="Verdana"/>
                <a:cs typeface="Verdana"/>
              </a:rPr>
              <a:t>ll</a:t>
            </a:r>
            <a:r>
              <a:rPr sz="2600" spc="375" dirty="0">
                <a:solidFill>
                  <a:srgbClr val="111B1D"/>
                </a:solidFill>
                <a:latin typeface="Verdana"/>
                <a:cs typeface="Verdana"/>
              </a:rPr>
              <a:t>-</a:t>
            </a:r>
            <a:r>
              <a:rPr sz="2600" spc="-40" dirty="0">
                <a:solidFill>
                  <a:srgbClr val="111B1D"/>
                </a:solidFill>
                <a:latin typeface="Verdana"/>
                <a:cs typeface="Verdana"/>
              </a:rPr>
              <a:t>f</a:t>
            </a:r>
            <a:r>
              <a:rPr sz="2600" spc="-120" dirty="0">
                <a:solidFill>
                  <a:srgbClr val="111B1D"/>
                </a:solidFill>
                <a:latin typeface="Verdana"/>
                <a:cs typeface="Verdana"/>
              </a:rPr>
              <a:t>l</a:t>
            </a:r>
            <a:r>
              <a:rPr sz="2600" spc="45" dirty="0">
                <a:solidFill>
                  <a:srgbClr val="111B1D"/>
                </a:solidFill>
                <a:latin typeface="Verdana"/>
                <a:cs typeface="Verdana"/>
              </a:rPr>
              <a:t>e</a:t>
            </a:r>
            <a:r>
              <a:rPr sz="2600" spc="125" dirty="0">
                <a:solidFill>
                  <a:srgbClr val="111B1D"/>
                </a:solidFill>
                <a:latin typeface="Verdana"/>
                <a:cs typeface="Verdana"/>
              </a:rPr>
              <a:t>dg</a:t>
            </a:r>
            <a:r>
              <a:rPr sz="2600" spc="45" dirty="0">
                <a:solidFill>
                  <a:srgbClr val="111B1D"/>
                </a:solidFill>
                <a:latin typeface="Verdana"/>
                <a:cs typeface="Verdana"/>
              </a:rPr>
              <a:t>e</a:t>
            </a:r>
            <a:r>
              <a:rPr sz="2600" spc="100" dirty="0">
                <a:solidFill>
                  <a:srgbClr val="111B1D"/>
                </a:solidFill>
                <a:latin typeface="Verdana"/>
                <a:cs typeface="Verdana"/>
              </a:rPr>
              <a:t>d</a:t>
            </a:r>
            <a:r>
              <a:rPr sz="2600" spc="-85" dirty="0">
                <a:solidFill>
                  <a:srgbClr val="111B1D"/>
                </a:solidFill>
                <a:latin typeface="Verdana"/>
                <a:cs typeface="Verdana"/>
              </a:rPr>
              <a:t> </a:t>
            </a:r>
            <a:r>
              <a:rPr sz="2600" spc="100" dirty="0">
                <a:solidFill>
                  <a:srgbClr val="111B1D"/>
                </a:solidFill>
                <a:latin typeface="Verdana"/>
                <a:cs typeface="Verdana"/>
              </a:rPr>
              <a:t>m</a:t>
            </a:r>
            <a:r>
              <a:rPr sz="2600" spc="70" dirty="0">
                <a:solidFill>
                  <a:srgbClr val="111B1D"/>
                </a:solidFill>
                <a:latin typeface="Verdana"/>
                <a:cs typeface="Verdana"/>
              </a:rPr>
              <a:t>o</a:t>
            </a:r>
            <a:r>
              <a:rPr sz="2600" spc="125" dirty="0">
                <a:solidFill>
                  <a:srgbClr val="111B1D"/>
                </a:solidFill>
                <a:latin typeface="Verdana"/>
                <a:cs typeface="Verdana"/>
              </a:rPr>
              <a:t>d</a:t>
            </a:r>
            <a:r>
              <a:rPr sz="2600" spc="45" dirty="0">
                <a:solidFill>
                  <a:srgbClr val="111B1D"/>
                </a:solidFill>
                <a:latin typeface="Verdana"/>
                <a:cs typeface="Verdana"/>
              </a:rPr>
              <a:t>e</a:t>
            </a:r>
            <a:r>
              <a:rPr sz="2600" spc="-145" dirty="0">
                <a:solidFill>
                  <a:srgbClr val="111B1D"/>
                </a:solidFill>
                <a:latin typeface="Verdana"/>
                <a:cs typeface="Verdana"/>
              </a:rPr>
              <a:t>l</a:t>
            </a:r>
            <a:r>
              <a:rPr sz="2600" spc="-85" dirty="0">
                <a:solidFill>
                  <a:srgbClr val="111B1D"/>
                </a:solidFill>
                <a:latin typeface="Verdana"/>
                <a:cs typeface="Verdana"/>
              </a:rPr>
              <a:t> </a:t>
            </a:r>
            <a:r>
              <a:rPr sz="2600" spc="-45" dirty="0">
                <a:solidFill>
                  <a:srgbClr val="111B1D"/>
                </a:solidFill>
                <a:latin typeface="Verdana"/>
                <a:cs typeface="Verdana"/>
              </a:rPr>
              <a:t>w</a:t>
            </a:r>
            <a:r>
              <a:rPr sz="2600" spc="-120" dirty="0">
                <a:solidFill>
                  <a:srgbClr val="111B1D"/>
                </a:solidFill>
                <a:latin typeface="Verdana"/>
                <a:cs typeface="Verdana"/>
              </a:rPr>
              <a:t>i</a:t>
            </a:r>
            <a:r>
              <a:rPr lang="en-US" sz="2600" spc="-120" dirty="0">
                <a:solidFill>
                  <a:srgbClr val="111B1D"/>
                </a:solidFill>
                <a:latin typeface="Verdana"/>
                <a:cs typeface="Verdana"/>
              </a:rPr>
              <a:t>th</a:t>
            </a:r>
            <a:r>
              <a:rPr sz="2600" spc="-85" dirty="0">
                <a:solidFill>
                  <a:srgbClr val="111B1D"/>
                </a:solidFill>
                <a:latin typeface="Verdana"/>
                <a:cs typeface="Verdana"/>
              </a:rPr>
              <a:t> </a:t>
            </a:r>
            <a:r>
              <a:rPr sz="2600" spc="125" dirty="0">
                <a:solidFill>
                  <a:srgbClr val="111B1D"/>
                </a:solidFill>
                <a:latin typeface="Verdana"/>
                <a:cs typeface="Verdana"/>
              </a:rPr>
              <a:t>b</a:t>
            </a:r>
            <a:r>
              <a:rPr sz="2600" spc="20" dirty="0">
                <a:solidFill>
                  <a:srgbClr val="111B1D"/>
                </a:solidFill>
                <a:latin typeface="Verdana"/>
                <a:cs typeface="Verdana"/>
              </a:rPr>
              <a:t>e</a:t>
            </a:r>
            <a:r>
              <a:rPr sz="2600" spc="-85" dirty="0">
                <a:solidFill>
                  <a:srgbClr val="111B1D"/>
                </a:solidFill>
                <a:latin typeface="Verdana"/>
                <a:cs typeface="Verdana"/>
              </a:rPr>
              <a:t> </a:t>
            </a:r>
            <a:r>
              <a:rPr lang="en-US" sz="2600" spc="-85" dirty="0">
                <a:solidFill>
                  <a:srgbClr val="111B1D"/>
                </a:solidFill>
                <a:latin typeface="Verdana"/>
                <a:cs typeface="Verdana"/>
              </a:rPr>
              <a:t>1</a:t>
            </a:r>
            <a:r>
              <a:rPr sz="2600" spc="10" dirty="0">
                <a:solidFill>
                  <a:srgbClr val="111B1D"/>
                </a:solidFill>
                <a:latin typeface="Verdana"/>
                <a:cs typeface="Verdana"/>
              </a:rPr>
              <a:t>00</a:t>
            </a:r>
            <a:r>
              <a:rPr sz="2600" spc="-1110" dirty="0">
                <a:solidFill>
                  <a:srgbClr val="111B1D"/>
                </a:solidFill>
                <a:latin typeface="Verdana"/>
                <a:cs typeface="Verdana"/>
              </a:rPr>
              <a:t>%</a:t>
            </a:r>
            <a:r>
              <a:rPr sz="2600" spc="-85" dirty="0">
                <a:solidFill>
                  <a:srgbClr val="111B1D"/>
                </a:solidFill>
                <a:latin typeface="Verdana"/>
                <a:cs typeface="Verdana"/>
              </a:rPr>
              <a:t> </a:t>
            </a:r>
            <a:r>
              <a:rPr lang="en-US" sz="2600" spc="-85" dirty="0">
                <a:solidFill>
                  <a:srgbClr val="111B1D"/>
                </a:solidFill>
                <a:latin typeface="Verdana"/>
                <a:cs typeface="Verdana"/>
              </a:rPr>
              <a:t> </a:t>
            </a:r>
            <a:r>
              <a:rPr sz="2600" spc="180" dirty="0">
                <a:solidFill>
                  <a:srgbClr val="111B1D"/>
                </a:solidFill>
                <a:latin typeface="Verdana"/>
                <a:cs typeface="Verdana"/>
              </a:rPr>
              <a:t>a</a:t>
            </a:r>
            <a:r>
              <a:rPr sz="2600" spc="225" dirty="0">
                <a:solidFill>
                  <a:srgbClr val="111B1D"/>
                </a:solidFill>
                <a:latin typeface="Verdana"/>
                <a:cs typeface="Verdana"/>
              </a:rPr>
              <a:t>cc</a:t>
            </a:r>
            <a:r>
              <a:rPr sz="2600" spc="-40" dirty="0">
                <a:solidFill>
                  <a:srgbClr val="111B1D"/>
                </a:solidFill>
                <a:latin typeface="Verdana"/>
                <a:cs typeface="Verdana"/>
              </a:rPr>
              <a:t>u</a:t>
            </a:r>
            <a:r>
              <a:rPr sz="2600" spc="-170" dirty="0">
                <a:solidFill>
                  <a:srgbClr val="111B1D"/>
                </a:solidFill>
                <a:latin typeface="Verdana"/>
                <a:cs typeface="Verdana"/>
              </a:rPr>
              <a:t>r</a:t>
            </a:r>
            <a:r>
              <a:rPr lang="en-US" sz="2600" spc="-170" dirty="0">
                <a:solidFill>
                  <a:srgbClr val="111B1D"/>
                </a:solidFill>
                <a:latin typeface="Verdana"/>
                <a:cs typeface="Verdana"/>
              </a:rPr>
              <a:t>a</a:t>
            </a:r>
            <a:r>
              <a:rPr lang="en-US" sz="2600" spc="-120" dirty="0">
                <a:solidFill>
                  <a:srgbClr val="111B1D"/>
                </a:solidFill>
                <a:latin typeface="Verdana"/>
                <a:cs typeface="Verdana"/>
              </a:rPr>
              <a:t>cy.</a:t>
            </a:r>
            <a:endParaRPr sz="2600" dirty="0">
              <a:latin typeface="Verdana"/>
              <a:cs typeface="Verdana"/>
            </a:endParaRPr>
          </a:p>
          <a:p>
            <a:pPr marL="12700" marR="583565">
              <a:lnSpc>
                <a:spcPct val="122600"/>
              </a:lnSpc>
            </a:pPr>
            <a:r>
              <a:rPr lang="en-US" sz="2600" spc="-60" dirty="0">
                <a:solidFill>
                  <a:srgbClr val="111B1D"/>
                </a:solidFill>
                <a:latin typeface="Verdana"/>
                <a:cs typeface="Verdana"/>
              </a:rPr>
              <a:t>By the end we expect to have </a:t>
            </a:r>
            <a:r>
              <a:rPr sz="2600" spc="155" dirty="0">
                <a:solidFill>
                  <a:srgbClr val="111B1D"/>
                </a:solidFill>
                <a:latin typeface="Verdana"/>
                <a:cs typeface="Verdana"/>
              </a:rPr>
              <a:t>a</a:t>
            </a:r>
            <a:r>
              <a:rPr sz="2600" spc="-80" dirty="0">
                <a:solidFill>
                  <a:srgbClr val="111B1D"/>
                </a:solidFill>
                <a:latin typeface="Verdana"/>
                <a:cs typeface="Verdana"/>
              </a:rPr>
              <a:t> </a:t>
            </a:r>
            <a:r>
              <a:rPr sz="2600" spc="-70" dirty="0">
                <a:solidFill>
                  <a:srgbClr val="111B1D"/>
                </a:solidFill>
                <a:latin typeface="Verdana"/>
                <a:cs typeface="Verdana"/>
              </a:rPr>
              <a:t>working</a:t>
            </a:r>
            <a:r>
              <a:rPr sz="2600" spc="-80" dirty="0">
                <a:solidFill>
                  <a:srgbClr val="111B1D"/>
                </a:solidFill>
                <a:latin typeface="Verdana"/>
                <a:cs typeface="Verdana"/>
              </a:rPr>
              <a:t> </a:t>
            </a:r>
            <a:r>
              <a:rPr sz="2600" spc="40" dirty="0">
                <a:solidFill>
                  <a:srgbClr val="111B1D"/>
                </a:solidFill>
                <a:latin typeface="Verdana"/>
                <a:cs typeface="Verdana"/>
              </a:rPr>
              <a:t>model</a:t>
            </a:r>
            <a:r>
              <a:rPr sz="2600" spc="-80" dirty="0">
                <a:solidFill>
                  <a:srgbClr val="111B1D"/>
                </a:solidFill>
                <a:latin typeface="Verdana"/>
                <a:cs typeface="Verdana"/>
              </a:rPr>
              <a:t> </a:t>
            </a:r>
            <a:r>
              <a:rPr sz="2600" spc="-30" dirty="0">
                <a:solidFill>
                  <a:srgbClr val="111B1D"/>
                </a:solidFill>
                <a:latin typeface="Verdana"/>
                <a:cs typeface="Verdana"/>
              </a:rPr>
              <a:t>that </a:t>
            </a:r>
            <a:r>
              <a:rPr lang="en-US" sz="2600" spc="-30" dirty="0">
                <a:solidFill>
                  <a:srgbClr val="111B1D"/>
                </a:solidFill>
                <a:latin typeface="Verdana"/>
                <a:cs typeface="Verdana"/>
              </a:rPr>
              <a:t>is</a:t>
            </a:r>
            <a:r>
              <a:rPr sz="2600" spc="-85" dirty="0">
                <a:solidFill>
                  <a:srgbClr val="111B1D"/>
                </a:solidFill>
                <a:latin typeface="Verdana"/>
                <a:cs typeface="Verdana"/>
              </a:rPr>
              <a:t> </a:t>
            </a:r>
            <a:r>
              <a:rPr sz="2600" spc="50" dirty="0">
                <a:solidFill>
                  <a:srgbClr val="111B1D"/>
                </a:solidFill>
                <a:latin typeface="Verdana"/>
                <a:cs typeface="Verdana"/>
              </a:rPr>
              <a:t>able</a:t>
            </a:r>
            <a:r>
              <a:rPr sz="2600" spc="-80" dirty="0">
                <a:solidFill>
                  <a:srgbClr val="111B1D"/>
                </a:solidFill>
                <a:latin typeface="Verdana"/>
                <a:cs typeface="Verdana"/>
              </a:rPr>
              <a:t> </a:t>
            </a:r>
            <a:r>
              <a:rPr sz="2600" spc="-35" dirty="0">
                <a:solidFill>
                  <a:srgbClr val="111B1D"/>
                </a:solidFill>
                <a:latin typeface="Verdana"/>
                <a:cs typeface="Verdana"/>
              </a:rPr>
              <a:t>to</a:t>
            </a:r>
            <a:r>
              <a:rPr sz="2600" spc="-85" dirty="0">
                <a:solidFill>
                  <a:srgbClr val="111B1D"/>
                </a:solidFill>
                <a:latin typeface="Verdana"/>
                <a:cs typeface="Verdana"/>
              </a:rPr>
              <a:t> </a:t>
            </a:r>
            <a:r>
              <a:rPr sz="2600" spc="-10" dirty="0">
                <a:solidFill>
                  <a:srgbClr val="111B1D"/>
                </a:solidFill>
                <a:latin typeface="Verdana"/>
                <a:cs typeface="Verdana"/>
              </a:rPr>
              <a:t>provide</a:t>
            </a:r>
            <a:r>
              <a:rPr sz="2600" spc="-80" dirty="0">
                <a:solidFill>
                  <a:srgbClr val="111B1D"/>
                </a:solidFill>
                <a:latin typeface="Verdana"/>
                <a:cs typeface="Verdana"/>
              </a:rPr>
              <a:t> </a:t>
            </a:r>
            <a:r>
              <a:rPr sz="2600" spc="60" dirty="0">
                <a:solidFill>
                  <a:srgbClr val="111B1D"/>
                </a:solidFill>
                <a:latin typeface="Verdana"/>
                <a:cs typeface="Verdana"/>
              </a:rPr>
              <a:t>an</a:t>
            </a:r>
            <a:r>
              <a:rPr sz="2600" spc="-85" dirty="0">
                <a:solidFill>
                  <a:srgbClr val="111B1D"/>
                </a:solidFill>
                <a:latin typeface="Verdana"/>
                <a:cs typeface="Verdana"/>
              </a:rPr>
              <a:t> </a:t>
            </a:r>
            <a:r>
              <a:rPr sz="2600" spc="65" dirty="0">
                <a:solidFill>
                  <a:srgbClr val="111B1D"/>
                </a:solidFill>
                <a:latin typeface="Verdana"/>
                <a:cs typeface="Verdana"/>
              </a:rPr>
              <a:t>accurate</a:t>
            </a:r>
            <a:r>
              <a:rPr sz="2600" spc="-80" dirty="0">
                <a:solidFill>
                  <a:srgbClr val="111B1D"/>
                </a:solidFill>
                <a:latin typeface="Verdana"/>
                <a:cs typeface="Verdana"/>
              </a:rPr>
              <a:t> </a:t>
            </a:r>
            <a:r>
              <a:rPr sz="2600" spc="10" dirty="0">
                <a:solidFill>
                  <a:srgbClr val="111B1D"/>
                </a:solidFill>
                <a:latin typeface="Verdana"/>
                <a:cs typeface="Verdana"/>
              </a:rPr>
              <a:t>detection</a:t>
            </a:r>
            <a:r>
              <a:rPr sz="2600" spc="-85" dirty="0">
                <a:solidFill>
                  <a:srgbClr val="111B1D"/>
                </a:solidFill>
                <a:latin typeface="Verdana"/>
                <a:cs typeface="Verdana"/>
              </a:rPr>
              <a:t> </a:t>
            </a:r>
            <a:r>
              <a:rPr sz="2600" spc="5" dirty="0">
                <a:solidFill>
                  <a:srgbClr val="111B1D"/>
                </a:solidFill>
                <a:latin typeface="Verdana"/>
                <a:cs typeface="Verdana"/>
              </a:rPr>
              <a:t>of</a:t>
            </a:r>
            <a:r>
              <a:rPr sz="2600" spc="-80" dirty="0">
                <a:solidFill>
                  <a:srgbClr val="111B1D"/>
                </a:solidFill>
                <a:latin typeface="Verdana"/>
                <a:cs typeface="Verdana"/>
              </a:rPr>
              <a:t> </a:t>
            </a:r>
            <a:r>
              <a:rPr sz="2600" spc="45" dirty="0">
                <a:solidFill>
                  <a:srgbClr val="111B1D"/>
                </a:solidFill>
                <a:latin typeface="Verdana"/>
                <a:cs typeface="Verdana"/>
              </a:rPr>
              <a:t>sequences</a:t>
            </a:r>
            <a:r>
              <a:rPr sz="2600" spc="-85" dirty="0">
                <a:solidFill>
                  <a:srgbClr val="111B1D"/>
                </a:solidFill>
                <a:latin typeface="Verdana"/>
                <a:cs typeface="Verdana"/>
              </a:rPr>
              <a:t> </a:t>
            </a:r>
            <a:r>
              <a:rPr sz="2600" spc="-20" dirty="0">
                <a:solidFill>
                  <a:srgbClr val="111B1D"/>
                </a:solidFill>
                <a:latin typeface="Verdana"/>
                <a:cs typeface="Verdana"/>
              </a:rPr>
              <a:t>present</a:t>
            </a:r>
            <a:r>
              <a:rPr lang="en-US" sz="2600" spc="-20" dirty="0">
                <a:solidFill>
                  <a:srgbClr val="111B1D"/>
                </a:solidFill>
                <a:latin typeface="Verdana"/>
                <a:cs typeface="Verdana"/>
              </a:rPr>
              <a:t>.</a:t>
            </a:r>
          </a:p>
        </p:txBody>
      </p:sp>
      <p:sp>
        <p:nvSpPr>
          <p:cNvPr id="10" name="object 10"/>
          <p:cNvSpPr txBox="1">
            <a:spLocks noGrp="1"/>
          </p:cNvSpPr>
          <p:nvPr>
            <p:ph type="title"/>
          </p:nvPr>
        </p:nvSpPr>
        <p:spPr>
          <a:xfrm>
            <a:off x="2133600" y="1067692"/>
            <a:ext cx="6020358" cy="1320874"/>
          </a:xfrm>
          <a:prstGeom prst="rect">
            <a:avLst/>
          </a:prstGeom>
        </p:spPr>
        <p:txBody>
          <a:bodyPr vert="horz" wrap="square" lIns="0" tIns="12700" rIns="0" bIns="0" rtlCol="0">
            <a:spAutoFit/>
          </a:bodyPr>
          <a:lstStyle/>
          <a:p>
            <a:pPr marL="12700">
              <a:lnSpc>
                <a:spcPct val="100000"/>
              </a:lnSpc>
              <a:spcBef>
                <a:spcPts val="100"/>
              </a:spcBef>
            </a:pPr>
            <a:r>
              <a:rPr sz="8500" spc="290" dirty="0">
                <a:solidFill>
                  <a:srgbClr val="111B1D"/>
                </a:solidFill>
              </a:rPr>
              <a:t>Objective</a:t>
            </a:r>
            <a:r>
              <a:rPr lang="en-US" sz="8500" spc="290" dirty="0">
                <a:solidFill>
                  <a:srgbClr val="111B1D"/>
                </a:solidFill>
              </a:rPr>
              <a:t>s</a:t>
            </a:r>
            <a:r>
              <a:rPr sz="8500" spc="290" dirty="0">
                <a:solidFill>
                  <a:srgbClr val="111B1D"/>
                </a:solidFill>
              </a:rPr>
              <a:t>:-</a:t>
            </a:r>
            <a:endParaRPr sz="8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7569" y="367286"/>
            <a:ext cx="3886200" cy="1183640"/>
          </a:xfrm>
          <a:prstGeom prst="rect">
            <a:avLst/>
          </a:prstGeom>
        </p:spPr>
        <p:txBody>
          <a:bodyPr vert="horz" wrap="square" lIns="0" tIns="12700" rIns="0" bIns="0" rtlCol="0">
            <a:spAutoFit/>
          </a:bodyPr>
          <a:lstStyle/>
          <a:p>
            <a:pPr marL="12700">
              <a:lnSpc>
                <a:spcPct val="100000"/>
              </a:lnSpc>
              <a:spcBef>
                <a:spcPts val="100"/>
              </a:spcBef>
            </a:pPr>
            <a:r>
              <a:rPr spc="355" dirty="0"/>
              <a:t>Abstract</a:t>
            </a:r>
          </a:p>
        </p:txBody>
      </p:sp>
      <p:sp>
        <p:nvSpPr>
          <p:cNvPr id="3" name="object 3"/>
          <p:cNvSpPr txBox="1"/>
          <p:nvPr/>
        </p:nvSpPr>
        <p:spPr>
          <a:xfrm>
            <a:off x="533400" y="2120015"/>
            <a:ext cx="17221199" cy="7799699"/>
          </a:xfrm>
          <a:prstGeom prst="rect">
            <a:avLst/>
          </a:prstGeom>
        </p:spPr>
        <p:txBody>
          <a:bodyPr vert="horz" wrap="square" lIns="0" tIns="12065" rIns="0" bIns="0" rtlCol="0">
            <a:spAutoFit/>
          </a:bodyPr>
          <a:lstStyle/>
          <a:p>
            <a:pPr marL="12700" marR="5080">
              <a:lnSpc>
                <a:spcPct val="127400"/>
              </a:lnSpc>
              <a:spcBef>
                <a:spcPts val="95"/>
              </a:spcBef>
            </a:pPr>
            <a:r>
              <a:rPr lang="en-US" sz="2500" strike="noStrike" spc="-5" dirty="0">
                <a:solidFill>
                  <a:srgbClr val="F0F1F4"/>
                </a:solidFill>
                <a:latin typeface="Verdana"/>
                <a:cs typeface="Verdana"/>
              </a:rPr>
              <a:t>Parallel and Distributed computing is the future of technology. All products and their fundamental concepts are being shifted to a parallel computing model. Everybody would agree that serial computing is easy to implement and use, but simply not efficient enough for industry-level purposes. Due to this reason, day by day higher number of industries is providing and using cloud solutions that work on the basis of parallel and distributed computing. For instance, Amazon’s AWS or Google’s Google Cloud platforms are becoming the center for development, may it be in the field of web development, or in the field of data analytics.</a:t>
            </a:r>
          </a:p>
          <a:p>
            <a:pPr marL="12700" marR="5080">
              <a:lnSpc>
                <a:spcPct val="127400"/>
              </a:lnSpc>
              <a:spcBef>
                <a:spcPts val="95"/>
              </a:spcBef>
            </a:pPr>
            <a:r>
              <a:rPr lang="en-US" sz="2500" strike="noStrike" spc="-5" dirty="0">
                <a:solidFill>
                  <a:srgbClr val="F0F1F4"/>
                </a:solidFill>
                <a:latin typeface="Verdana"/>
                <a:cs typeface="Verdana"/>
              </a:rPr>
              <a:t>But coming to the field of biotechnology, the doors to parallel computing have not been opened much yet. There is much scope in this field for the use of parallel computing, but understanding where will employing the same bear fruit is also an important task. To cope up with the fast-paced improvement in technology, domain familiarization is very important and so is exploring the domain to find out areas where parallel computing can be employed. This project is an attempt to do the same.</a:t>
            </a:r>
          </a:p>
          <a:p>
            <a:pPr marL="12700" marR="5080">
              <a:lnSpc>
                <a:spcPct val="127400"/>
              </a:lnSpc>
              <a:spcBef>
                <a:spcPts val="95"/>
              </a:spcBef>
            </a:pPr>
            <a:r>
              <a:rPr lang="en-US" sz="2500" strike="noStrike" spc="-5" dirty="0">
                <a:solidFill>
                  <a:srgbClr val="F0F1F4"/>
                </a:solidFill>
                <a:latin typeface="Verdana"/>
                <a:cs typeface="Verdana"/>
              </a:rPr>
              <a:t>The Gene sequencing problem is one of the major issues for researchers regarding optimized system models that could help optimum processing and efficiency without introducing overheads in terms of memory and time. Bioinformatics and computational biology is the latest multidisciplinary field that explains many aspects of the fields of computer science, while computational biology harnesses computational approaches and technologies to respond to biological questions conveniently.</a:t>
            </a:r>
          </a:p>
        </p:txBody>
      </p:sp>
      <p:sp>
        <p:nvSpPr>
          <p:cNvPr id="4" name="object 3">
            <a:extLst>
              <a:ext uri="{FF2B5EF4-FFF2-40B4-BE49-F238E27FC236}">
                <a16:creationId xmlns:a16="http://schemas.microsoft.com/office/drawing/2014/main" id="{18F06BC6-5368-96AD-BDC3-F866B9918AE9}"/>
              </a:ext>
            </a:extLst>
          </p:cNvPr>
          <p:cNvSpPr/>
          <p:nvPr/>
        </p:nvSpPr>
        <p:spPr>
          <a:xfrm>
            <a:off x="1600200" y="1790700"/>
            <a:ext cx="9220200" cy="74259"/>
          </a:xfrm>
          <a:custGeom>
            <a:avLst/>
            <a:gdLst/>
            <a:ahLst/>
            <a:cxnLst/>
            <a:rect l="l" t="t" r="r" b="b"/>
            <a:pathLst>
              <a:path w="8667750" h="9525">
                <a:moveTo>
                  <a:pt x="8667749" y="9524"/>
                </a:moveTo>
                <a:lnTo>
                  <a:pt x="0" y="9524"/>
                </a:lnTo>
                <a:lnTo>
                  <a:pt x="0" y="0"/>
                </a:lnTo>
                <a:lnTo>
                  <a:pt x="8667749" y="0"/>
                </a:lnTo>
                <a:lnTo>
                  <a:pt x="8667749" y="9524"/>
                </a:lnTo>
                <a:close/>
              </a:path>
            </a:pathLst>
          </a:custGeom>
          <a:solidFill>
            <a:srgbClr val="F0F1F4"/>
          </a:solidFill>
        </p:spPr>
        <p:txBody>
          <a:bodyPr wrap="square" lIns="0" tIns="0" rIns="0" bIns="0" rtlCol="0"/>
          <a:lstStyle/>
          <a:p>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190500"/>
            <a:ext cx="6416040" cy="1320800"/>
          </a:xfrm>
          <a:prstGeom prst="rect">
            <a:avLst/>
          </a:prstGeom>
        </p:spPr>
        <p:txBody>
          <a:bodyPr vert="horz" wrap="square" lIns="0" tIns="12700" rIns="0" bIns="0" rtlCol="0">
            <a:spAutoFit/>
          </a:bodyPr>
          <a:lstStyle/>
          <a:p>
            <a:pPr marL="12700">
              <a:lnSpc>
                <a:spcPct val="100000"/>
              </a:lnSpc>
              <a:spcBef>
                <a:spcPts val="100"/>
              </a:spcBef>
            </a:pPr>
            <a:r>
              <a:rPr sz="8500" spc="680" dirty="0">
                <a:solidFill>
                  <a:srgbClr val="111B1D"/>
                </a:solidFill>
              </a:rPr>
              <a:t>Code</a:t>
            </a:r>
            <a:r>
              <a:rPr sz="8500" spc="-235" dirty="0">
                <a:solidFill>
                  <a:srgbClr val="111B1D"/>
                </a:solidFill>
              </a:rPr>
              <a:t> </a:t>
            </a:r>
            <a:r>
              <a:rPr sz="8500" spc="375" dirty="0">
                <a:solidFill>
                  <a:srgbClr val="111B1D"/>
                </a:solidFill>
              </a:rPr>
              <a:t>Output</a:t>
            </a:r>
            <a:endParaRPr sz="8500" dirty="0"/>
          </a:p>
        </p:txBody>
      </p:sp>
      <p:pic>
        <p:nvPicPr>
          <p:cNvPr id="3" name="Picture 2">
            <a:extLst>
              <a:ext uri="{FF2B5EF4-FFF2-40B4-BE49-F238E27FC236}">
                <a16:creationId xmlns:a16="http://schemas.microsoft.com/office/drawing/2014/main" id="{D86095AE-13E6-7960-0035-115353DD29E3}"/>
              </a:ext>
            </a:extLst>
          </p:cNvPr>
          <p:cNvPicPr>
            <a:picLocks noChangeAspect="1"/>
          </p:cNvPicPr>
          <p:nvPr/>
        </p:nvPicPr>
        <p:blipFill>
          <a:blip r:embed="rId2"/>
          <a:stretch>
            <a:fillRect/>
          </a:stretch>
        </p:blipFill>
        <p:spPr>
          <a:xfrm>
            <a:off x="1752600" y="2095500"/>
            <a:ext cx="10820400" cy="7785616"/>
          </a:xfrm>
          <a:prstGeom prst="rect">
            <a:avLst/>
          </a:prstGeom>
        </p:spPr>
      </p:pic>
      <p:sp>
        <p:nvSpPr>
          <p:cNvPr id="4" name="object 3">
            <a:extLst>
              <a:ext uri="{FF2B5EF4-FFF2-40B4-BE49-F238E27FC236}">
                <a16:creationId xmlns:a16="http://schemas.microsoft.com/office/drawing/2014/main" id="{A157475F-1F7C-53E6-35AF-ABE2B321A351}"/>
              </a:ext>
            </a:extLst>
          </p:cNvPr>
          <p:cNvSpPr/>
          <p:nvPr/>
        </p:nvSpPr>
        <p:spPr>
          <a:xfrm>
            <a:off x="1600200" y="1638300"/>
            <a:ext cx="7696200" cy="45719"/>
          </a:xfrm>
          <a:custGeom>
            <a:avLst/>
            <a:gdLst/>
            <a:ahLst/>
            <a:cxnLst/>
            <a:rect l="l" t="t" r="r" b="b"/>
            <a:pathLst>
              <a:path w="8667750" h="9525">
                <a:moveTo>
                  <a:pt x="8667749" y="9524"/>
                </a:moveTo>
                <a:lnTo>
                  <a:pt x="0" y="9524"/>
                </a:lnTo>
                <a:lnTo>
                  <a:pt x="0" y="0"/>
                </a:lnTo>
                <a:lnTo>
                  <a:pt x="8667749" y="0"/>
                </a:lnTo>
                <a:lnTo>
                  <a:pt x="8667749" y="9524"/>
                </a:lnTo>
                <a:close/>
              </a:path>
            </a:pathLst>
          </a:custGeom>
          <a:solidFill>
            <a:schemeClr val="tx1"/>
          </a:solidFill>
        </p:spPr>
        <p:txBody>
          <a:bodyPr wrap="square" lIns="0" tIns="0" rIns="0" bIns="0" rtlCol="0"/>
          <a:lstStyle/>
          <a:p>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2F63E8-CFC6-D9A4-5C9E-01E5586FEB77}"/>
              </a:ext>
            </a:extLst>
          </p:cNvPr>
          <p:cNvPicPr>
            <a:picLocks noChangeAspect="1"/>
          </p:cNvPicPr>
          <p:nvPr/>
        </p:nvPicPr>
        <p:blipFill>
          <a:blip r:embed="rId2"/>
          <a:stretch>
            <a:fillRect/>
          </a:stretch>
        </p:blipFill>
        <p:spPr>
          <a:xfrm>
            <a:off x="4210050" y="819150"/>
            <a:ext cx="9867900" cy="8648700"/>
          </a:xfrm>
          <a:prstGeom prst="rect">
            <a:avLst/>
          </a:prstGeom>
        </p:spPr>
      </p:pic>
    </p:spTree>
    <p:extLst>
      <p:ext uri="{BB962C8B-B14F-4D97-AF65-F5344CB8AC3E}">
        <p14:creationId xmlns:p14="http://schemas.microsoft.com/office/powerpoint/2010/main" val="3384889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5069" y="338136"/>
            <a:ext cx="14552861" cy="1182375"/>
          </a:xfrm>
          <a:prstGeom prst="rect">
            <a:avLst/>
          </a:prstGeom>
        </p:spPr>
        <p:txBody>
          <a:bodyPr vert="horz" wrap="square" lIns="0" tIns="12700" rIns="0" bIns="0" rtlCol="0">
            <a:spAutoFit/>
          </a:bodyPr>
          <a:lstStyle/>
          <a:p>
            <a:pPr marL="12700">
              <a:lnSpc>
                <a:spcPct val="100000"/>
              </a:lnSpc>
              <a:spcBef>
                <a:spcPts val="100"/>
              </a:spcBef>
            </a:pPr>
            <a:r>
              <a:rPr lang="en-IN" spc="340" dirty="0">
                <a:solidFill>
                  <a:schemeClr val="tx1"/>
                </a:solidFill>
              </a:rPr>
              <a:t>Procedure </a:t>
            </a:r>
            <a:endParaRPr spc="210" dirty="0">
              <a:solidFill>
                <a:schemeClr val="tx1"/>
              </a:solidFill>
            </a:endParaRPr>
          </a:p>
        </p:txBody>
      </p:sp>
      <p:sp>
        <p:nvSpPr>
          <p:cNvPr id="8" name="object 8"/>
          <p:cNvSpPr txBox="1">
            <a:spLocks noGrp="1"/>
          </p:cNvSpPr>
          <p:nvPr>
            <p:ph type="body" idx="4294967295"/>
          </p:nvPr>
        </p:nvSpPr>
        <p:spPr>
          <a:xfrm>
            <a:off x="1447800" y="2484438"/>
            <a:ext cx="14773275" cy="6091539"/>
          </a:xfrm>
          <a:prstGeom prst="rect">
            <a:avLst/>
          </a:prstGeom>
          <a:solidFill>
            <a:srgbClr val="B4C9E2"/>
          </a:solidFill>
        </p:spPr>
        <p:txBody>
          <a:bodyPr vert="horz" wrap="square" lIns="0" tIns="12700" rIns="0" bIns="0" rtlCol="0">
            <a:spAutoFit/>
          </a:bodyPr>
          <a:lstStyle/>
          <a:p>
            <a:pPr marL="123189" marR="1616710">
              <a:lnSpc>
                <a:spcPct val="132500"/>
              </a:lnSpc>
              <a:spcBef>
                <a:spcPts val="100"/>
              </a:spcBef>
            </a:pPr>
            <a:r>
              <a:rPr spc="-55" dirty="0">
                <a:solidFill>
                  <a:schemeClr val="tx1"/>
                </a:solidFill>
              </a:rPr>
              <a:t>The</a:t>
            </a:r>
            <a:r>
              <a:rPr spc="-30" dirty="0">
                <a:solidFill>
                  <a:schemeClr val="tx1"/>
                </a:solidFill>
              </a:rPr>
              <a:t> </a:t>
            </a:r>
            <a:r>
              <a:rPr spc="40" dirty="0">
                <a:solidFill>
                  <a:schemeClr val="tx1"/>
                </a:solidFill>
              </a:rPr>
              <a:t>problem</a:t>
            </a:r>
            <a:r>
              <a:rPr spc="-30" dirty="0">
                <a:solidFill>
                  <a:schemeClr val="tx1"/>
                </a:solidFill>
              </a:rPr>
              <a:t> </a:t>
            </a:r>
            <a:r>
              <a:rPr spc="30" dirty="0">
                <a:solidFill>
                  <a:schemeClr val="tx1"/>
                </a:solidFill>
              </a:rPr>
              <a:t>at</a:t>
            </a:r>
            <a:r>
              <a:rPr spc="-25" dirty="0">
                <a:solidFill>
                  <a:schemeClr val="tx1"/>
                </a:solidFill>
              </a:rPr>
              <a:t> </a:t>
            </a:r>
            <a:r>
              <a:rPr spc="65" dirty="0">
                <a:solidFill>
                  <a:schemeClr val="tx1"/>
                </a:solidFill>
              </a:rPr>
              <a:t>hand</a:t>
            </a:r>
            <a:r>
              <a:rPr spc="-30" dirty="0">
                <a:solidFill>
                  <a:schemeClr val="tx1"/>
                </a:solidFill>
              </a:rPr>
              <a:t> </a:t>
            </a:r>
            <a:r>
              <a:rPr spc="55" dirty="0">
                <a:solidFill>
                  <a:schemeClr val="tx1"/>
                </a:solidFill>
              </a:rPr>
              <a:t>was</a:t>
            </a:r>
            <a:r>
              <a:rPr spc="-25" dirty="0">
                <a:solidFill>
                  <a:schemeClr val="tx1"/>
                </a:solidFill>
              </a:rPr>
              <a:t> </a:t>
            </a:r>
            <a:r>
              <a:rPr spc="25" dirty="0">
                <a:solidFill>
                  <a:schemeClr val="tx1"/>
                </a:solidFill>
              </a:rPr>
              <a:t>tackled</a:t>
            </a:r>
            <a:r>
              <a:rPr spc="-30" dirty="0">
                <a:solidFill>
                  <a:schemeClr val="tx1"/>
                </a:solidFill>
              </a:rPr>
              <a:t> </a:t>
            </a:r>
            <a:r>
              <a:rPr spc="-70" dirty="0">
                <a:solidFill>
                  <a:schemeClr val="tx1"/>
                </a:solidFill>
              </a:rPr>
              <a:t>with</a:t>
            </a:r>
            <a:r>
              <a:rPr spc="-25" dirty="0">
                <a:solidFill>
                  <a:schemeClr val="tx1"/>
                </a:solidFill>
              </a:rPr>
              <a:t> </a:t>
            </a:r>
            <a:r>
              <a:rPr spc="150" dirty="0">
                <a:solidFill>
                  <a:schemeClr val="tx1"/>
                </a:solidFill>
              </a:rPr>
              <a:t>a</a:t>
            </a:r>
            <a:r>
              <a:rPr spc="-30" dirty="0">
                <a:solidFill>
                  <a:schemeClr val="tx1"/>
                </a:solidFill>
              </a:rPr>
              <a:t> </a:t>
            </a:r>
            <a:r>
              <a:rPr spc="35" dirty="0">
                <a:solidFill>
                  <a:schemeClr val="tx1"/>
                </a:solidFill>
              </a:rPr>
              <a:t>modular</a:t>
            </a:r>
            <a:r>
              <a:rPr spc="-25" dirty="0">
                <a:solidFill>
                  <a:schemeClr val="tx1"/>
                </a:solidFill>
              </a:rPr>
              <a:t> </a:t>
            </a:r>
            <a:r>
              <a:rPr spc="55" dirty="0">
                <a:solidFill>
                  <a:schemeClr val="tx1"/>
                </a:solidFill>
              </a:rPr>
              <a:t>approach.</a:t>
            </a:r>
            <a:r>
              <a:rPr spc="-30" dirty="0">
                <a:solidFill>
                  <a:schemeClr val="tx1"/>
                </a:solidFill>
              </a:rPr>
              <a:t> </a:t>
            </a:r>
            <a:r>
              <a:rPr spc="-85" dirty="0">
                <a:solidFill>
                  <a:schemeClr val="tx1"/>
                </a:solidFill>
              </a:rPr>
              <a:t>Eight</a:t>
            </a:r>
            <a:r>
              <a:rPr spc="-25" dirty="0">
                <a:solidFill>
                  <a:schemeClr val="tx1"/>
                </a:solidFill>
              </a:rPr>
              <a:t> </a:t>
            </a:r>
            <a:r>
              <a:rPr spc="10" dirty="0">
                <a:solidFill>
                  <a:schemeClr val="tx1"/>
                </a:solidFill>
              </a:rPr>
              <a:t>functions</a:t>
            </a:r>
            <a:r>
              <a:rPr spc="-30" dirty="0">
                <a:solidFill>
                  <a:schemeClr val="tx1"/>
                </a:solidFill>
              </a:rPr>
              <a:t> </a:t>
            </a:r>
            <a:r>
              <a:rPr spc="-20" dirty="0">
                <a:solidFill>
                  <a:schemeClr val="tx1"/>
                </a:solidFill>
              </a:rPr>
              <a:t>were </a:t>
            </a:r>
            <a:r>
              <a:rPr spc="-865" dirty="0">
                <a:solidFill>
                  <a:schemeClr val="tx1"/>
                </a:solidFill>
              </a:rPr>
              <a:t> </a:t>
            </a:r>
            <a:r>
              <a:rPr dirty="0">
                <a:solidFill>
                  <a:schemeClr val="tx1"/>
                </a:solidFill>
              </a:rPr>
              <a:t>constructed,</a:t>
            </a:r>
            <a:r>
              <a:rPr spc="-35" dirty="0">
                <a:solidFill>
                  <a:schemeClr val="tx1"/>
                </a:solidFill>
              </a:rPr>
              <a:t> </a:t>
            </a:r>
            <a:r>
              <a:rPr spc="110" dirty="0">
                <a:solidFill>
                  <a:schemeClr val="tx1"/>
                </a:solidFill>
              </a:rPr>
              <a:t>each</a:t>
            </a:r>
            <a:r>
              <a:rPr spc="-30" dirty="0">
                <a:solidFill>
                  <a:schemeClr val="tx1"/>
                </a:solidFill>
              </a:rPr>
              <a:t> </a:t>
            </a:r>
            <a:r>
              <a:rPr spc="15" dirty="0">
                <a:solidFill>
                  <a:schemeClr val="tx1"/>
                </a:solidFill>
              </a:rPr>
              <a:t>of</a:t>
            </a:r>
            <a:r>
              <a:rPr spc="-30" dirty="0">
                <a:solidFill>
                  <a:schemeClr val="tx1"/>
                </a:solidFill>
              </a:rPr>
              <a:t> </a:t>
            </a:r>
            <a:r>
              <a:rPr spc="10" dirty="0">
                <a:solidFill>
                  <a:schemeClr val="tx1"/>
                </a:solidFill>
              </a:rPr>
              <a:t>which</a:t>
            </a:r>
            <a:r>
              <a:rPr spc="-30" dirty="0">
                <a:solidFill>
                  <a:schemeClr val="tx1"/>
                </a:solidFill>
              </a:rPr>
              <a:t> </a:t>
            </a:r>
            <a:r>
              <a:rPr lang="en-US" spc="10" dirty="0">
                <a:solidFill>
                  <a:schemeClr val="tx1"/>
                </a:solidFill>
              </a:rPr>
              <a:t>ar</a:t>
            </a:r>
            <a:r>
              <a:rPr spc="80" dirty="0">
                <a:solidFill>
                  <a:schemeClr val="tx1"/>
                </a:solidFill>
              </a:rPr>
              <a:t>e</a:t>
            </a:r>
            <a:r>
              <a:rPr spc="-30" dirty="0">
                <a:solidFill>
                  <a:schemeClr val="tx1"/>
                </a:solidFill>
              </a:rPr>
              <a:t> </a:t>
            </a:r>
            <a:r>
              <a:rPr spc="10" dirty="0">
                <a:solidFill>
                  <a:schemeClr val="tx1"/>
                </a:solidFill>
              </a:rPr>
              <a:t>explained</a:t>
            </a:r>
            <a:r>
              <a:rPr spc="-30" dirty="0">
                <a:solidFill>
                  <a:schemeClr val="tx1"/>
                </a:solidFill>
              </a:rPr>
              <a:t> </a:t>
            </a:r>
            <a:r>
              <a:rPr spc="95" dirty="0">
                <a:solidFill>
                  <a:schemeClr val="tx1"/>
                </a:solidFill>
              </a:rPr>
              <a:t>as</a:t>
            </a:r>
            <a:r>
              <a:rPr spc="-30" dirty="0">
                <a:solidFill>
                  <a:schemeClr val="tx1"/>
                </a:solidFill>
              </a:rPr>
              <a:t> </a:t>
            </a:r>
            <a:r>
              <a:rPr spc="-50" dirty="0">
                <a:solidFill>
                  <a:schemeClr val="tx1"/>
                </a:solidFill>
              </a:rPr>
              <a:t>follows:</a:t>
            </a:r>
          </a:p>
          <a:p>
            <a:pPr marL="662940" marR="5080">
              <a:lnSpc>
                <a:spcPct val="132500"/>
              </a:lnSpc>
            </a:pPr>
            <a:r>
              <a:rPr lang="en-IN" u="sng" spc="-75" dirty="0">
                <a:solidFill>
                  <a:schemeClr val="tx1"/>
                </a:solidFill>
              </a:rPr>
              <a:t>nElement</a:t>
            </a:r>
            <a:r>
              <a:rPr lang="en-IN" spc="-75" dirty="0">
                <a:solidFill>
                  <a:schemeClr val="tx1"/>
                </a:solidFill>
              </a:rPr>
              <a:t> </a:t>
            </a:r>
            <a:r>
              <a:rPr spc="204" dirty="0">
                <a:solidFill>
                  <a:schemeClr val="tx1"/>
                </a:solidFill>
              </a:rPr>
              <a:t>– </a:t>
            </a:r>
            <a:r>
              <a:rPr spc="-75" dirty="0">
                <a:solidFill>
                  <a:schemeClr val="tx1"/>
                </a:solidFill>
              </a:rPr>
              <a:t>This </a:t>
            </a:r>
            <a:r>
              <a:rPr spc="5" dirty="0">
                <a:solidFill>
                  <a:schemeClr val="tx1"/>
                </a:solidFill>
              </a:rPr>
              <a:t>function </a:t>
            </a:r>
            <a:r>
              <a:rPr spc="-50" dirty="0">
                <a:solidFill>
                  <a:schemeClr val="tx1"/>
                </a:solidFill>
              </a:rPr>
              <a:t>is </a:t>
            </a:r>
            <a:r>
              <a:rPr spc="45" dirty="0">
                <a:solidFill>
                  <a:schemeClr val="tx1"/>
                </a:solidFill>
              </a:rPr>
              <a:t>used </a:t>
            </a:r>
            <a:r>
              <a:rPr spc="-25" dirty="0">
                <a:solidFill>
                  <a:schemeClr val="tx1"/>
                </a:solidFill>
              </a:rPr>
              <a:t>to </a:t>
            </a:r>
            <a:r>
              <a:rPr spc="65" dirty="0">
                <a:solidFill>
                  <a:schemeClr val="tx1"/>
                </a:solidFill>
              </a:rPr>
              <a:t>calculate </a:t>
            </a:r>
            <a:r>
              <a:rPr spc="-30" dirty="0">
                <a:solidFill>
                  <a:schemeClr val="tx1"/>
                </a:solidFill>
              </a:rPr>
              <a:t>the </a:t>
            </a:r>
            <a:r>
              <a:rPr spc="20" dirty="0">
                <a:solidFill>
                  <a:schemeClr val="tx1"/>
                </a:solidFill>
              </a:rPr>
              <a:t>number </a:t>
            </a:r>
            <a:r>
              <a:rPr spc="15" dirty="0">
                <a:solidFill>
                  <a:schemeClr val="tx1"/>
                </a:solidFill>
              </a:rPr>
              <a:t>of elements </a:t>
            </a:r>
            <a:r>
              <a:rPr spc="-15" dirty="0">
                <a:solidFill>
                  <a:schemeClr val="tx1"/>
                </a:solidFill>
              </a:rPr>
              <a:t>that </a:t>
            </a:r>
            <a:r>
              <a:rPr spc="25" dirty="0">
                <a:solidFill>
                  <a:schemeClr val="tx1"/>
                </a:solidFill>
              </a:rPr>
              <a:t>have </a:t>
            </a:r>
            <a:r>
              <a:rPr spc="55" dirty="0">
                <a:solidFill>
                  <a:schemeClr val="tx1"/>
                </a:solidFill>
              </a:rPr>
              <a:t>been </a:t>
            </a:r>
            <a:r>
              <a:rPr spc="60" dirty="0">
                <a:solidFill>
                  <a:schemeClr val="tx1"/>
                </a:solidFill>
              </a:rPr>
              <a:t> </a:t>
            </a:r>
            <a:r>
              <a:rPr spc="30" dirty="0">
                <a:solidFill>
                  <a:schemeClr val="tx1"/>
                </a:solidFill>
              </a:rPr>
              <a:t>found </a:t>
            </a:r>
            <a:r>
              <a:rPr dirty="0">
                <a:solidFill>
                  <a:schemeClr val="tx1"/>
                </a:solidFill>
              </a:rPr>
              <a:t>by </a:t>
            </a:r>
            <a:r>
              <a:rPr spc="-30" dirty="0">
                <a:solidFill>
                  <a:schemeClr val="tx1"/>
                </a:solidFill>
              </a:rPr>
              <a:t>the </a:t>
            </a:r>
            <a:r>
              <a:rPr spc="25" dirty="0">
                <a:solidFill>
                  <a:schemeClr val="tx1"/>
                </a:solidFill>
              </a:rPr>
              <a:t>Smith-Waterman </a:t>
            </a:r>
            <a:r>
              <a:rPr spc="-40" dirty="0">
                <a:solidFill>
                  <a:schemeClr val="tx1"/>
                </a:solidFill>
              </a:rPr>
              <a:t>Algorithm. </a:t>
            </a:r>
            <a:r>
              <a:rPr spc="-50" dirty="0">
                <a:solidFill>
                  <a:schemeClr val="tx1"/>
                </a:solidFill>
              </a:rPr>
              <a:t>Three </a:t>
            </a:r>
            <a:r>
              <a:rPr spc="25" dirty="0">
                <a:solidFill>
                  <a:schemeClr val="tx1"/>
                </a:solidFill>
              </a:rPr>
              <a:t>conditions are </a:t>
            </a:r>
            <a:r>
              <a:rPr spc="-65" dirty="0">
                <a:solidFill>
                  <a:schemeClr val="tx1"/>
                </a:solidFill>
              </a:rPr>
              <a:t>given: </a:t>
            </a:r>
            <a:r>
              <a:rPr spc="10" dirty="0">
                <a:solidFill>
                  <a:schemeClr val="tx1"/>
                </a:solidFill>
              </a:rPr>
              <a:t>One </a:t>
            </a:r>
            <a:r>
              <a:rPr spc="15" dirty="0">
                <a:solidFill>
                  <a:schemeClr val="tx1"/>
                </a:solidFill>
              </a:rPr>
              <a:t>of </a:t>
            </a:r>
            <a:r>
              <a:rPr spc="10" dirty="0">
                <a:solidFill>
                  <a:schemeClr val="tx1"/>
                </a:solidFill>
              </a:rPr>
              <a:t>which </a:t>
            </a:r>
            <a:r>
              <a:rPr spc="-50" dirty="0">
                <a:solidFill>
                  <a:schemeClr val="tx1"/>
                </a:solidFill>
              </a:rPr>
              <a:t>is </a:t>
            </a:r>
            <a:r>
              <a:rPr spc="-25" dirty="0">
                <a:solidFill>
                  <a:schemeClr val="tx1"/>
                </a:solidFill>
              </a:rPr>
              <a:t>to </a:t>
            </a:r>
            <a:r>
              <a:rPr spc="-865" dirty="0">
                <a:solidFill>
                  <a:schemeClr val="tx1"/>
                </a:solidFill>
              </a:rPr>
              <a:t> </a:t>
            </a:r>
            <a:r>
              <a:rPr spc="-5" dirty="0">
                <a:solidFill>
                  <a:schemeClr val="tx1"/>
                </a:solidFill>
              </a:rPr>
              <a:t>find </a:t>
            </a:r>
            <a:r>
              <a:rPr spc="-20" dirty="0">
                <a:solidFill>
                  <a:schemeClr val="tx1"/>
                </a:solidFill>
              </a:rPr>
              <a:t>out </a:t>
            </a:r>
            <a:r>
              <a:rPr spc="-75" dirty="0">
                <a:solidFill>
                  <a:schemeClr val="tx1"/>
                </a:solidFill>
              </a:rPr>
              <a:t>if </a:t>
            </a:r>
            <a:r>
              <a:rPr spc="-30" dirty="0">
                <a:solidFill>
                  <a:schemeClr val="tx1"/>
                </a:solidFill>
              </a:rPr>
              <a:t>the </a:t>
            </a:r>
            <a:r>
              <a:rPr spc="20" dirty="0">
                <a:solidFill>
                  <a:schemeClr val="tx1"/>
                </a:solidFill>
              </a:rPr>
              <a:t>number </a:t>
            </a:r>
            <a:r>
              <a:rPr spc="15" dirty="0">
                <a:solidFill>
                  <a:schemeClr val="tx1"/>
                </a:solidFill>
              </a:rPr>
              <a:t>of elements </a:t>
            </a:r>
            <a:r>
              <a:rPr spc="-75" dirty="0">
                <a:solidFill>
                  <a:schemeClr val="tx1"/>
                </a:solidFill>
              </a:rPr>
              <a:t>in </a:t>
            </a:r>
            <a:r>
              <a:rPr spc="-30" dirty="0">
                <a:solidFill>
                  <a:schemeClr val="tx1"/>
                </a:solidFill>
              </a:rPr>
              <a:t>the </a:t>
            </a:r>
            <a:r>
              <a:rPr spc="65" dirty="0">
                <a:solidFill>
                  <a:schemeClr val="tx1"/>
                </a:solidFill>
              </a:rPr>
              <a:t>diagonal </a:t>
            </a:r>
            <a:r>
              <a:rPr spc="25" dirty="0">
                <a:solidFill>
                  <a:schemeClr val="tx1"/>
                </a:solidFill>
              </a:rPr>
              <a:t>are </a:t>
            </a:r>
            <a:r>
              <a:rPr spc="-15" dirty="0">
                <a:solidFill>
                  <a:schemeClr val="tx1"/>
                </a:solidFill>
              </a:rPr>
              <a:t>increasing, </a:t>
            </a:r>
            <a:r>
              <a:rPr spc="60" dirty="0">
                <a:solidFill>
                  <a:schemeClr val="tx1"/>
                </a:solidFill>
              </a:rPr>
              <a:t>decreasing </a:t>
            </a:r>
            <a:r>
              <a:rPr spc="-50" dirty="0">
                <a:solidFill>
                  <a:schemeClr val="tx1"/>
                </a:solidFill>
              </a:rPr>
              <a:t>or </a:t>
            </a:r>
            <a:r>
              <a:rPr spc="-15" dirty="0">
                <a:solidFill>
                  <a:schemeClr val="tx1"/>
                </a:solidFill>
              </a:rPr>
              <a:t>stable. </a:t>
            </a:r>
            <a:r>
              <a:rPr lang="en-US" u="sng" spc="-15" dirty="0">
                <a:solidFill>
                  <a:schemeClr val="tx1"/>
                </a:solidFill>
              </a:rPr>
              <a:t>calcFirstDiagramElement </a:t>
            </a:r>
            <a:r>
              <a:rPr spc="204" dirty="0">
                <a:solidFill>
                  <a:schemeClr val="tx1"/>
                </a:solidFill>
              </a:rPr>
              <a:t>– </a:t>
            </a:r>
            <a:r>
              <a:rPr spc="-75" dirty="0">
                <a:solidFill>
                  <a:schemeClr val="tx1"/>
                </a:solidFill>
              </a:rPr>
              <a:t>This </a:t>
            </a:r>
            <a:r>
              <a:rPr spc="5" dirty="0">
                <a:solidFill>
                  <a:schemeClr val="tx1"/>
                </a:solidFill>
              </a:rPr>
              <a:t>function </a:t>
            </a:r>
            <a:r>
              <a:rPr spc="-50" dirty="0">
                <a:solidFill>
                  <a:schemeClr val="tx1"/>
                </a:solidFill>
              </a:rPr>
              <a:t>is </a:t>
            </a:r>
            <a:r>
              <a:rPr spc="45" dirty="0">
                <a:solidFill>
                  <a:schemeClr val="tx1"/>
                </a:solidFill>
              </a:rPr>
              <a:t>used </a:t>
            </a:r>
            <a:r>
              <a:rPr spc="-25" dirty="0">
                <a:solidFill>
                  <a:schemeClr val="tx1"/>
                </a:solidFill>
              </a:rPr>
              <a:t>to </a:t>
            </a:r>
            <a:r>
              <a:rPr spc="65" dirty="0">
                <a:solidFill>
                  <a:schemeClr val="tx1"/>
                </a:solidFill>
              </a:rPr>
              <a:t>calculate </a:t>
            </a:r>
            <a:r>
              <a:rPr spc="-30" dirty="0">
                <a:solidFill>
                  <a:schemeClr val="tx1"/>
                </a:solidFill>
              </a:rPr>
              <a:t>the </a:t>
            </a:r>
            <a:r>
              <a:rPr dirty="0">
                <a:solidFill>
                  <a:schemeClr val="tx1"/>
                </a:solidFill>
              </a:rPr>
              <a:t>position </a:t>
            </a:r>
            <a:r>
              <a:rPr spc="15" dirty="0">
                <a:solidFill>
                  <a:schemeClr val="tx1"/>
                </a:solidFill>
              </a:rPr>
              <a:t>of </a:t>
            </a:r>
            <a:r>
              <a:rPr spc="-30" dirty="0">
                <a:solidFill>
                  <a:schemeClr val="tx1"/>
                </a:solidFill>
              </a:rPr>
              <a:t>the </a:t>
            </a:r>
            <a:r>
              <a:rPr spc="15" dirty="0">
                <a:solidFill>
                  <a:schemeClr val="tx1"/>
                </a:solidFill>
              </a:rPr>
              <a:t>maximum </a:t>
            </a:r>
            <a:r>
              <a:rPr spc="20" dirty="0">
                <a:solidFill>
                  <a:schemeClr val="tx1"/>
                </a:solidFill>
              </a:rPr>
              <a:t> </a:t>
            </a:r>
            <a:r>
              <a:rPr spc="65" dirty="0">
                <a:solidFill>
                  <a:schemeClr val="tx1"/>
                </a:solidFill>
              </a:rPr>
              <a:t>scored </a:t>
            </a:r>
            <a:r>
              <a:rPr spc="5" dirty="0">
                <a:solidFill>
                  <a:schemeClr val="tx1"/>
                </a:solidFill>
              </a:rPr>
              <a:t>value </a:t>
            </a:r>
            <a:r>
              <a:rPr spc="-75" dirty="0">
                <a:solidFill>
                  <a:schemeClr val="tx1"/>
                </a:solidFill>
              </a:rPr>
              <a:t>in </a:t>
            </a:r>
            <a:r>
              <a:rPr spc="-30" dirty="0">
                <a:solidFill>
                  <a:schemeClr val="tx1"/>
                </a:solidFill>
              </a:rPr>
              <a:t>the </a:t>
            </a:r>
            <a:r>
              <a:rPr spc="-95" dirty="0">
                <a:solidFill>
                  <a:schemeClr val="tx1"/>
                </a:solidFill>
              </a:rPr>
              <a:t>matrix. </a:t>
            </a:r>
            <a:r>
              <a:rPr spc="-75" dirty="0">
                <a:solidFill>
                  <a:schemeClr val="tx1"/>
                </a:solidFill>
              </a:rPr>
              <a:t>This </a:t>
            </a:r>
            <a:r>
              <a:rPr spc="5" dirty="0">
                <a:solidFill>
                  <a:schemeClr val="tx1"/>
                </a:solidFill>
              </a:rPr>
              <a:t>value </a:t>
            </a:r>
            <a:r>
              <a:rPr spc="50" dirty="0">
                <a:solidFill>
                  <a:schemeClr val="tx1"/>
                </a:solidFill>
              </a:rPr>
              <a:t>needs </a:t>
            </a:r>
            <a:r>
              <a:rPr spc="-25" dirty="0">
                <a:solidFill>
                  <a:schemeClr val="tx1"/>
                </a:solidFill>
              </a:rPr>
              <a:t>to </a:t>
            </a:r>
            <a:r>
              <a:rPr spc="80" dirty="0">
                <a:solidFill>
                  <a:schemeClr val="tx1"/>
                </a:solidFill>
              </a:rPr>
              <a:t>be </a:t>
            </a:r>
            <a:r>
              <a:rPr spc="30" dirty="0">
                <a:solidFill>
                  <a:schemeClr val="tx1"/>
                </a:solidFill>
              </a:rPr>
              <a:t>found </a:t>
            </a:r>
            <a:r>
              <a:rPr spc="100" dirty="0">
                <a:solidFill>
                  <a:schemeClr val="tx1"/>
                </a:solidFill>
              </a:rPr>
              <a:t>because </a:t>
            </a:r>
            <a:r>
              <a:rPr spc="-30" dirty="0">
                <a:solidFill>
                  <a:schemeClr val="tx1"/>
                </a:solidFill>
              </a:rPr>
              <a:t>the </a:t>
            </a:r>
            <a:r>
              <a:rPr spc="5" dirty="0">
                <a:solidFill>
                  <a:schemeClr val="tx1"/>
                </a:solidFill>
              </a:rPr>
              <a:t>algorithm </a:t>
            </a:r>
            <a:r>
              <a:rPr spc="35" dirty="0">
                <a:solidFill>
                  <a:schemeClr val="tx1"/>
                </a:solidFill>
              </a:rPr>
              <a:t>suggests </a:t>
            </a:r>
            <a:r>
              <a:rPr spc="-15" dirty="0">
                <a:solidFill>
                  <a:schemeClr val="tx1"/>
                </a:solidFill>
              </a:rPr>
              <a:t>that </a:t>
            </a:r>
            <a:r>
              <a:rPr spc="-30" dirty="0">
                <a:solidFill>
                  <a:schemeClr val="tx1"/>
                </a:solidFill>
              </a:rPr>
              <a:t>the </a:t>
            </a:r>
            <a:r>
              <a:rPr spc="25" dirty="0">
                <a:solidFill>
                  <a:schemeClr val="tx1"/>
                </a:solidFill>
              </a:rPr>
              <a:t>backtracking</a:t>
            </a:r>
            <a:r>
              <a:rPr lang="en-US" spc="25" dirty="0">
                <a:solidFill>
                  <a:schemeClr val="tx1"/>
                </a:solidFill>
              </a:rPr>
              <a:t> process</a:t>
            </a:r>
            <a:r>
              <a:rPr spc="25" dirty="0">
                <a:solidFill>
                  <a:schemeClr val="tx1"/>
                </a:solidFill>
              </a:rPr>
              <a:t> </a:t>
            </a:r>
            <a:r>
              <a:rPr spc="-25" dirty="0">
                <a:solidFill>
                  <a:schemeClr val="tx1"/>
                </a:solidFill>
              </a:rPr>
              <a:t>to </a:t>
            </a:r>
            <a:r>
              <a:rPr spc="-5" dirty="0">
                <a:solidFill>
                  <a:schemeClr val="tx1"/>
                </a:solidFill>
              </a:rPr>
              <a:t>find </a:t>
            </a:r>
            <a:r>
              <a:rPr spc="-30" dirty="0">
                <a:solidFill>
                  <a:schemeClr val="tx1"/>
                </a:solidFill>
              </a:rPr>
              <a:t>the </a:t>
            </a:r>
            <a:r>
              <a:rPr spc="45" dirty="0">
                <a:solidFill>
                  <a:schemeClr val="tx1"/>
                </a:solidFill>
              </a:rPr>
              <a:t>path </a:t>
            </a:r>
            <a:r>
              <a:rPr spc="15" dirty="0">
                <a:solidFill>
                  <a:schemeClr val="tx1"/>
                </a:solidFill>
              </a:rPr>
              <a:t>should </a:t>
            </a:r>
            <a:r>
              <a:rPr spc="80" dirty="0">
                <a:solidFill>
                  <a:schemeClr val="tx1"/>
                </a:solidFill>
              </a:rPr>
              <a:t>be </a:t>
            </a:r>
            <a:r>
              <a:rPr spc="10" dirty="0">
                <a:solidFill>
                  <a:schemeClr val="tx1"/>
                </a:solidFill>
              </a:rPr>
              <a:t>started </a:t>
            </a:r>
            <a:r>
              <a:rPr dirty="0">
                <a:solidFill>
                  <a:schemeClr val="tx1"/>
                </a:solidFill>
              </a:rPr>
              <a:t>from </a:t>
            </a:r>
            <a:r>
              <a:rPr spc="-55" dirty="0">
                <a:solidFill>
                  <a:schemeClr val="tx1"/>
                </a:solidFill>
              </a:rPr>
              <a:t>this </a:t>
            </a:r>
            <a:r>
              <a:rPr spc="15" dirty="0">
                <a:solidFill>
                  <a:schemeClr val="tx1"/>
                </a:solidFill>
              </a:rPr>
              <a:t>particular </a:t>
            </a:r>
            <a:r>
              <a:rPr spc="-55" dirty="0">
                <a:solidFill>
                  <a:schemeClr val="tx1"/>
                </a:solidFill>
              </a:rPr>
              <a:t>point.</a:t>
            </a:r>
          </a:p>
          <a:p>
            <a:pPr marL="662940" marR="178435">
              <a:lnSpc>
                <a:spcPct val="132500"/>
              </a:lnSpc>
            </a:pPr>
            <a:r>
              <a:rPr lang="en-US" u="sng" spc="70" dirty="0">
                <a:solidFill>
                  <a:schemeClr val="tx1"/>
                </a:solidFill>
                <a:latin typeface="Lucida Sans Unicode"/>
                <a:cs typeface="Lucida Sans Unicode"/>
              </a:rPr>
              <a:t>similarityS</a:t>
            </a:r>
            <a:r>
              <a:rPr u="sng" spc="70" dirty="0">
                <a:solidFill>
                  <a:schemeClr val="tx1"/>
                </a:solidFill>
                <a:latin typeface="Lucida Sans Unicode"/>
                <a:cs typeface="Lucida Sans Unicode"/>
              </a:rPr>
              <a:t>core</a:t>
            </a:r>
            <a:r>
              <a:rPr spc="55" dirty="0">
                <a:solidFill>
                  <a:schemeClr val="tx1"/>
                </a:solidFill>
                <a:latin typeface="Lucida Sans Unicode"/>
                <a:cs typeface="Lucida Sans Unicode"/>
              </a:rPr>
              <a:t> </a:t>
            </a:r>
            <a:r>
              <a:rPr spc="204" dirty="0">
                <a:solidFill>
                  <a:schemeClr val="tx1"/>
                </a:solidFill>
              </a:rPr>
              <a:t>–</a:t>
            </a:r>
            <a:r>
              <a:rPr spc="-25" dirty="0">
                <a:solidFill>
                  <a:schemeClr val="tx1"/>
                </a:solidFill>
              </a:rPr>
              <a:t> </a:t>
            </a:r>
            <a:r>
              <a:rPr lang="en-US" spc="-75" dirty="0">
                <a:solidFill>
                  <a:schemeClr val="tx1"/>
                </a:solidFill>
              </a:rPr>
              <a:t>It </a:t>
            </a:r>
            <a:r>
              <a:rPr spc="-50" dirty="0">
                <a:solidFill>
                  <a:schemeClr val="tx1"/>
                </a:solidFill>
              </a:rPr>
              <a:t>is</a:t>
            </a:r>
            <a:r>
              <a:rPr spc="-25" dirty="0">
                <a:solidFill>
                  <a:schemeClr val="tx1"/>
                </a:solidFill>
              </a:rPr>
              <a:t> </a:t>
            </a:r>
            <a:r>
              <a:rPr spc="45" dirty="0">
                <a:solidFill>
                  <a:schemeClr val="tx1"/>
                </a:solidFill>
              </a:rPr>
              <a:t>used</a:t>
            </a:r>
            <a:r>
              <a:rPr spc="-25" dirty="0">
                <a:solidFill>
                  <a:schemeClr val="tx1"/>
                </a:solidFill>
              </a:rPr>
              <a:t> to </a:t>
            </a:r>
            <a:r>
              <a:rPr spc="-5" dirty="0">
                <a:solidFill>
                  <a:schemeClr val="tx1"/>
                </a:solidFill>
              </a:rPr>
              <a:t>find</a:t>
            </a:r>
            <a:r>
              <a:rPr spc="-25" dirty="0">
                <a:solidFill>
                  <a:schemeClr val="tx1"/>
                </a:solidFill>
              </a:rPr>
              <a:t> </a:t>
            </a:r>
            <a:r>
              <a:rPr spc="-20" dirty="0">
                <a:solidFill>
                  <a:schemeClr val="tx1"/>
                </a:solidFill>
              </a:rPr>
              <a:t>out</a:t>
            </a:r>
            <a:r>
              <a:rPr spc="-25" dirty="0">
                <a:solidFill>
                  <a:schemeClr val="tx1"/>
                </a:solidFill>
              </a:rPr>
              <a:t> </a:t>
            </a:r>
            <a:r>
              <a:rPr spc="-30" dirty="0">
                <a:solidFill>
                  <a:schemeClr val="tx1"/>
                </a:solidFill>
              </a:rPr>
              <a:t>the</a:t>
            </a:r>
            <a:r>
              <a:rPr spc="-25" dirty="0">
                <a:solidFill>
                  <a:schemeClr val="tx1"/>
                </a:solidFill>
              </a:rPr>
              <a:t> </a:t>
            </a:r>
            <a:r>
              <a:rPr spc="30" dirty="0">
                <a:solidFill>
                  <a:schemeClr val="tx1"/>
                </a:solidFill>
              </a:rPr>
              <a:t>optimal</a:t>
            </a:r>
            <a:r>
              <a:rPr spc="-30" dirty="0">
                <a:solidFill>
                  <a:schemeClr val="tx1"/>
                </a:solidFill>
              </a:rPr>
              <a:t> </a:t>
            </a:r>
            <a:r>
              <a:rPr spc="-5" dirty="0">
                <a:solidFill>
                  <a:schemeClr val="tx1"/>
                </a:solidFill>
              </a:rPr>
              <a:t>order</a:t>
            </a:r>
            <a:r>
              <a:rPr spc="-25" dirty="0">
                <a:solidFill>
                  <a:schemeClr val="tx1"/>
                </a:solidFill>
              </a:rPr>
              <a:t> </a:t>
            </a:r>
            <a:r>
              <a:rPr spc="15" dirty="0">
                <a:solidFill>
                  <a:schemeClr val="tx1"/>
                </a:solidFill>
              </a:rPr>
              <a:t>of</a:t>
            </a:r>
            <a:r>
              <a:rPr spc="-25" dirty="0">
                <a:solidFill>
                  <a:schemeClr val="tx1"/>
                </a:solidFill>
              </a:rPr>
              <a:t> </a:t>
            </a:r>
            <a:r>
              <a:rPr spc="-10" dirty="0">
                <a:solidFill>
                  <a:schemeClr val="tx1"/>
                </a:solidFill>
              </a:rPr>
              <a:t>execution</a:t>
            </a:r>
            <a:r>
              <a:rPr spc="-25" dirty="0">
                <a:solidFill>
                  <a:schemeClr val="tx1"/>
                </a:solidFill>
              </a:rPr>
              <a:t> </a:t>
            </a:r>
            <a:r>
              <a:rPr spc="105" dirty="0">
                <a:solidFill>
                  <a:schemeClr val="tx1"/>
                </a:solidFill>
              </a:rPr>
              <a:t>based </a:t>
            </a:r>
            <a:r>
              <a:rPr spc="-865" dirty="0">
                <a:solidFill>
                  <a:schemeClr val="tx1"/>
                </a:solidFill>
              </a:rPr>
              <a:t> </a:t>
            </a:r>
            <a:r>
              <a:rPr spc="15" dirty="0">
                <a:solidFill>
                  <a:schemeClr val="tx1"/>
                </a:solidFill>
              </a:rPr>
              <a:t>on </a:t>
            </a:r>
            <a:r>
              <a:rPr spc="-35" dirty="0">
                <a:solidFill>
                  <a:schemeClr val="tx1"/>
                </a:solidFill>
              </a:rPr>
              <a:t>three </a:t>
            </a:r>
            <a:r>
              <a:rPr spc="-20" dirty="0">
                <a:solidFill>
                  <a:schemeClr val="tx1"/>
                </a:solidFill>
              </a:rPr>
              <a:t>conditions, </a:t>
            </a:r>
            <a:r>
              <a:rPr spc="10" dirty="0">
                <a:solidFill>
                  <a:schemeClr val="tx1"/>
                </a:solidFill>
              </a:rPr>
              <a:t>which </a:t>
            </a:r>
            <a:r>
              <a:rPr lang="en-US" spc="10" dirty="0">
                <a:solidFill>
                  <a:schemeClr val="tx1"/>
                </a:solidFill>
              </a:rPr>
              <a:t>is then </a:t>
            </a:r>
            <a:r>
              <a:rPr spc="45" dirty="0">
                <a:solidFill>
                  <a:schemeClr val="tx1"/>
                </a:solidFill>
              </a:rPr>
              <a:t>used </a:t>
            </a:r>
            <a:r>
              <a:rPr spc="-25" dirty="0">
                <a:solidFill>
                  <a:schemeClr val="tx1"/>
                </a:solidFill>
              </a:rPr>
              <a:t>to </a:t>
            </a:r>
            <a:r>
              <a:rPr spc="65" dirty="0">
                <a:solidFill>
                  <a:schemeClr val="tx1"/>
                </a:solidFill>
              </a:rPr>
              <a:t>calculate </a:t>
            </a:r>
            <a:r>
              <a:rPr spc="-30" dirty="0">
                <a:solidFill>
                  <a:schemeClr val="tx1"/>
                </a:solidFill>
              </a:rPr>
              <a:t>the </a:t>
            </a:r>
            <a:r>
              <a:rPr spc="-5" dirty="0">
                <a:solidFill>
                  <a:schemeClr val="tx1"/>
                </a:solidFill>
              </a:rPr>
              <a:t>new </a:t>
            </a:r>
            <a:r>
              <a:rPr spc="10" dirty="0">
                <a:solidFill>
                  <a:schemeClr val="tx1"/>
                </a:solidFill>
              </a:rPr>
              <a:t>values </a:t>
            </a:r>
            <a:r>
              <a:rPr spc="15" dirty="0">
                <a:solidFill>
                  <a:schemeClr val="tx1"/>
                </a:solidFill>
              </a:rPr>
              <a:t>of </a:t>
            </a:r>
            <a:r>
              <a:rPr spc="-125" dirty="0">
                <a:solidFill>
                  <a:schemeClr val="tx1"/>
                </a:solidFill>
              </a:rPr>
              <a:t>left, </a:t>
            </a:r>
            <a:r>
              <a:rPr spc="30" dirty="0">
                <a:solidFill>
                  <a:schemeClr val="tx1"/>
                </a:solidFill>
              </a:rPr>
              <a:t>upper </a:t>
            </a:r>
            <a:r>
              <a:rPr spc="90" dirty="0">
                <a:solidFill>
                  <a:schemeClr val="tx1"/>
                </a:solidFill>
              </a:rPr>
              <a:t>and </a:t>
            </a:r>
            <a:r>
              <a:rPr spc="-30" dirty="0">
                <a:solidFill>
                  <a:schemeClr val="tx1"/>
                </a:solidFill>
              </a:rPr>
              <a:t>the </a:t>
            </a:r>
            <a:r>
              <a:rPr spc="-25" dirty="0">
                <a:solidFill>
                  <a:schemeClr val="tx1"/>
                </a:solidFill>
              </a:rPr>
              <a:t> </a:t>
            </a:r>
            <a:r>
              <a:rPr spc="65" dirty="0">
                <a:solidFill>
                  <a:schemeClr val="tx1"/>
                </a:solidFill>
              </a:rPr>
              <a:t>diagonal</a:t>
            </a:r>
            <a:r>
              <a:rPr spc="-35" dirty="0">
                <a:solidFill>
                  <a:schemeClr val="tx1"/>
                </a:solidFill>
              </a:rPr>
              <a:t> </a:t>
            </a:r>
            <a:r>
              <a:rPr spc="-25" dirty="0">
                <a:solidFill>
                  <a:schemeClr val="tx1"/>
                </a:solidFill>
              </a:rPr>
              <a:t>elements.</a:t>
            </a:r>
          </a:p>
        </p:txBody>
      </p:sp>
      <p:sp>
        <p:nvSpPr>
          <p:cNvPr id="3" name="object 3"/>
          <p:cNvSpPr/>
          <p:nvPr/>
        </p:nvSpPr>
        <p:spPr>
          <a:xfrm>
            <a:off x="1891381" y="1738312"/>
            <a:ext cx="8667750" cy="9525"/>
          </a:xfrm>
          <a:custGeom>
            <a:avLst/>
            <a:gdLst/>
            <a:ahLst/>
            <a:cxnLst/>
            <a:rect l="l" t="t" r="r" b="b"/>
            <a:pathLst>
              <a:path w="8667750" h="9525">
                <a:moveTo>
                  <a:pt x="8667749" y="9524"/>
                </a:moveTo>
                <a:lnTo>
                  <a:pt x="0" y="9524"/>
                </a:lnTo>
                <a:lnTo>
                  <a:pt x="0" y="0"/>
                </a:lnTo>
                <a:lnTo>
                  <a:pt x="8667749" y="0"/>
                </a:lnTo>
                <a:lnTo>
                  <a:pt x="8667749" y="9524"/>
                </a:lnTo>
                <a:close/>
              </a:path>
            </a:pathLst>
          </a:custGeom>
          <a:solidFill>
            <a:schemeClr val="tx1"/>
          </a:solidFill>
        </p:spPr>
        <p:txBody>
          <a:bodyPr wrap="square" lIns="0" tIns="0" rIns="0" bIns="0" rtlCol="0"/>
          <a:lstStyle/>
          <a:p>
            <a:endParaRPr dirty="0"/>
          </a:p>
        </p:txBody>
      </p:sp>
      <p:pic>
        <p:nvPicPr>
          <p:cNvPr id="10" name="object 4">
            <a:extLst>
              <a:ext uri="{FF2B5EF4-FFF2-40B4-BE49-F238E27FC236}">
                <a16:creationId xmlns:a16="http://schemas.microsoft.com/office/drawing/2014/main" id="{703E5860-AA8F-3765-5BEC-D887E33DAA80}"/>
              </a:ext>
            </a:extLst>
          </p:cNvPr>
          <p:cNvPicPr/>
          <p:nvPr/>
        </p:nvPicPr>
        <p:blipFill>
          <a:blip r:embed="rId2" cstate="print"/>
          <a:stretch>
            <a:fillRect/>
          </a:stretch>
        </p:blipFill>
        <p:spPr>
          <a:xfrm>
            <a:off x="1619250" y="3701655"/>
            <a:ext cx="133350" cy="133349"/>
          </a:xfrm>
          <a:prstGeom prst="rect">
            <a:avLst/>
          </a:prstGeom>
        </p:spPr>
      </p:pic>
      <p:pic>
        <p:nvPicPr>
          <p:cNvPr id="11" name="object 4">
            <a:extLst>
              <a:ext uri="{FF2B5EF4-FFF2-40B4-BE49-F238E27FC236}">
                <a16:creationId xmlns:a16="http://schemas.microsoft.com/office/drawing/2014/main" id="{CD036DB3-4DB8-E74F-C88D-337332907D1F}"/>
              </a:ext>
            </a:extLst>
          </p:cNvPr>
          <p:cNvPicPr/>
          <p:nvPr/>
        </p:nvPicPr>
        <p:blipFill>
          <a:blip r:embed="rId2" cstate="print"/>
          <a:stretch>
            <a:fillRect/>
          </a:stretch>
        </p:blipFill>
        <p:spPr>
          <a:xfrm>
            <a:off x="1619250" y="5185570"/>
            <a:ext cx="133350" cy="133349"/>
          </a:xfrm>
          <a:prstGeom prst="rect">
            <a:avLst/>
          </a:prstGeom>
        </p:spPr>
      </p:pic>
      <p:pic>
        <p:nvPicPr>
          <p:cNvPr id="12" name="object 4">
            <a:extLst>
              <a:ext uri="{FF2B5EF4-FFF2-40B4-BE49-F238E27FC236}">
                <a16:creationId xmlns:a16="http://schemas.microsoft.com/office/drawing/2014/main" id="{F0496D12-43BA-5C2C-E0DD-71695ECB4C7B}"/>
              </a:ext>
            </a:extLst>
          </p:cNvPr>
          <p:cNvPicPr/>
          <p:nvPr/>
        </p:nvPicPr>
        <p:blipFill>
          <a:blip r:embed="rId2" cstate="print"/>
          <a:stretch>
            <a:fillRect/>
          </a:stretch>
        </p:blipFill>
        <p:spPr>
          <a:xfrm>
            <a:off x="1585912" y="7277100"/>
            <a:ext cx="133350" cy="1333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7569" y="347633"/>
            <a:ext cx="14552861" cy="1197123"/>
          </a:xfrm>
          <a:prstGeom prst="rect">
            <a:avLst/>
          </a:prstGeom>
        </p:spPr>
        <p:txBody>
          <a:bodyPr vert="horz" wrap="square" lIns="0" tIns="29845" rIns="0" bIns="0" rtlCol="0">
            <a:spAutoFit/>
          </a:bodyPr>
          <a:lstStyle/>
          <a:p>
            <a:pPr marL="12700" marR="5080">
              <a:lnSpc>
                <a:spcPts val="9080"/>
              </a:lnSpc>
              <a:spcBef>
                <a:spcPts val="235"/>
              </a:spcBef>
            </a:pPr>
            <a:r>
              <a:rPr spc="210" dirty="0"/>
              <a:t>Procedure </a:t>
            </a:r>
            <a:endParaRPr spc="-85" dirty="0"/>
          </a:p>
        </p:txBody>
      </p:sp>
      <p:sp>
        <p:nvSpPr>
          <p:cNvPr id="3" name="object 3"/>
          <p:cNvSpPr/>
          <p:nvPr/>
        </p:nvSpPr>
        <p:spPr>
          <a:xfrm>
            <a:off x="1600200" y="1987669"/>
            <a:ext cx="8667750" cy="9525"/>
          </a:xfrm>
          <a:custGeom>
            <a:avLst/>
            <a:gdLst/>
            <a:ahLst/>
            <a:cxnLst/>
            <a:rect l="l" t="t" r="r" b="b"/>
            <a:pathLst>
              <a:path w="8667750" h="9525">
                <a:moveTo>
                  <a:pt x="8667749" y="9524"/>
                </a:moveTo>
                <a:lnTo>
                  <a:pt x="0" y="9524"/>
                </a:lnTo>
                <a:lnTo>
                  <a:pt x="0" y="0"/>
                </a:lnTo>
                <a:lnTo>
                  <a:pt x="8667749" y="0"/>
                </a:lnTo>
                <a:lnTo>
                  <a:pt x="8667749" y="9524"/>
                </a:lnTo>
                <a:close/>
              </a:path>
            </a:pathLst>
          </a:custGeom>
          <a:solidFill>
            <a:srgbClr val="F0F1F4"/>
          </a:solidFill>
        </p:spPr>
        <p:txBody>
          <a:bodyPr wrap="square" lIns="0" tIns="0" rIns="0" bIns="0" rtlCol="0"/>
          <a:lstStyle/>
          <a:p>
            <a:endParaRPr dirty="0"/>
          </a:p>
        </p:txBody>
      </p:sp>
      <p:sp>
        <p:nvSpPr>
          <p:cNvPr id="11" name="object 11"/>
          <p:cNvSpPr txBox="1"/>
          <p:nvPr/>
        </p:nvSpPr>
        <p:spPr>
          <a:xfrm>
            <a:off x="1595437" y="2425819"/>
            <a:ext cx="13970635" cy="6083300"/>
          </a:xfrm>
          <a:prstGeom prst="rect">
            <a:avLst/>
          </a:prstGeom>
        </p:spPr>
        <p:txBody>
          <a:bodyPr vert="horz" wrap="square" lIns="0" tIns="12700" rIns="0" bIns="0" rtlCol="0">
            <a:spAutoFit/>
          </a:bodyPr>
          <a:lstStyle/>
          <a:p>
            <a:pPr marL="12700" marR="356235" algn="just">
              <a:lnSpc>
                <a:spcPct val="132500"/>
              </a:lnSpc>
              <a:spcBef>
                <a:spcPts val="100"/>
              </a:spcBef>
            </a:pPr>
            <a:r>
              <a:rPr sz="2500" u="heavy" spc="135" dirty="0">
                <a:solidFill>
                  <a:srgbClr val="F0F1F4"/>
                </a:solidFill>
                <a:uFill>
                  <a:solidFill>
                    <a:srgbClr val="F0F1F4"/>
                  </a:solidFill>
                </a:uFill>
                <a:latin typeface="Lucida Sans Unicode"/>
                <a:cs typeface="Lucida Sans Unicode"/>
              </a:rPr>
              <a:t>matchMismatchScore</a:t>
            </a:r>
            <a:r>
              <a:rPr sz="2500" spc="65" dirty="0">
                <a:solidFill>
                  <a:srgbClr val="F0F1F4"/>
                </a:solidFill>
                <a:latin typeface="Lucida Sans Unicode"/>
                <a:cs typeface="Lucida Sans Unicode"/>
              </a:rPr>
              <a:t> </a:t>
            </a:r>
            <a:r>
              <a:rPr sz="2500" spc="204" dirty="0">
                <a:solidFill>
                  <a:srgbClr val="F0F1F4"/>
                </a:solidFill>
                <a:latin typeface="Verdana"/>
                <a:cs typeface="Verdana"/>
              </a:rPr>
              <a:t>–</a:t>
            </a:r>
            <a:r>
              <a:rPr sz="2500" spc="-20" dirty="0">
                <a:solidFill>
                  <a:srgbClr val="F0F1F4"/>
                </a:solidFill>
                <a:latin typeface="Verdana"/>
                <a:cs typeface="Verdana"/>
              </a:rPr>
              <a:t> </a:t>
            </a:r>
            <a:r>
              <a:rPr sz="2500" spc="-75" dirty="0">
                <a:solidFill>
                  <a:srgbClr val="F0F1F4"/>
                </a:solidFill>
                <a:latin typeface="Verdana"/>
                <a:cs typeface="Verdana"/>
              </a:rPr>
              <a:t>This</a:t>
            </a:r>
            <a:r>
              <a:rPr sz="2500" spc="-20" dirty="0">
                <a:solidFill>
                  <a:srgbClr val="F0F1F4"/>
                </a:solidFill>
                <a:latin typeface="Verdana"/>
                <a:cs typeface="Verdana"/>
              </a:rPr>
              <a:t> </a:t>
            </a:r>
            <a:r>
              <a:rPr sz="2500" spc="5" dirty="0">
                <a:solidFill>
                  <a:srgbClr val="F0F1F4"/>
                </a:solidFill>
                <a:latin typeface="Verdana"/>
                <a:cs typeface="Verdana"/>
              </a:rPr>
              <a:t>function</a:t>
            </a:r>
            <a:r>
              <a:rPr sz="2500" spc="-20" dirty="0">
                <a:solidFill>
                  <a:srgbClr val="F0F1F4"/>
                </a:solidFill>
                <a:latin typeface="Verdana"/>
                <a:cs typeface="Verdana"/>
              </a:rPr>
              <a:t> </a:t>
            </a:r>
            <a:r>
              <a:rPr sz="2500" spc="-50" dirty="0">
                <a:solidFill>
                  <a:srgbClr val="F0F1F4"/>
                </a:solidFill>
                <a:latin typeface="Verdana"/>
                <a:cs typeface="Verdana"/>
              </a:rPr>
              <a:t>is</a:t>
            </a:r>
            <a:r>
              <a:rPr sz="2500" spc="-20" dirty="0">
                <a:solidFill>
                  <a:srgbClr val="F0F1F4"/>
                </a:solidFill>
                <a:latin typeface="Verdana"/>
                <a:cs typeface="Verdana"/>
              </a:rPr>
              <a:t> </a:t>
            </a:r>
            <a:r>
              <a:rPr sz="2500" spc="45" dirty="0">
                <a:solidFill>
                  <a:srgbClr val="F0F1F4"/>
                </a:solidFill>
                <a:latin typeface="Verdana"/>
                <a:cs typeface="Verdana"/>
              </a:rPr>
              <a:t>used</a:t>
            </a:r>
            <a:r>
              <a:rPr sz="2500" spc="-20" dirty="0">
                <a:solidFill>
                  <a:srgbClr val="F0F1F4"/>
                </a:solidFill>
                <a:latin typeface="Verdana"/>
                <a:cs typeface="Verdana"/>
              </a:rPr>
              <a:t> </a:t>
            </a:r>
            <a:r>
              <a:rPr sz="2500" spc="-25" dirty="0">
                <a:solidFill>
                  <a:srgbClr val="F0F1F4"/>
                </a:solidFill>
                <a:latin typeface="Verdana"/>
                <a:cs typeface="Verdana"/>
              </a:rPr>
              <a:t>to</a:t>
            </a:r>
            <a:r>
              <a:rPr sz="2500" spc="-20" dirty="0">
                <a:solidFill>
                  <a:srgbClr val="F0F1F4"/>
                </a:solidFill>
                <a:latin typeface="Verdana"/>
                <a:cs typeface="Verdana"/>
              </a:rPr>
              <a:t> </a:t>
            </a:r>
            <a:r>
              <a:rPr sz="2500" spc="65" dirty="0">
                <a:solidFill>
                  <a:srgbClr val="F0F1F4"/>
                </a:solidFill>
                <a:latin typeface="Verdana"/>
                <a:cs typeface="Verdana"/>
              </a:rPr>
              <a:t>calculate</a:t>
            </a:r>
            <a:r>
              <a:rPr sz="2500" spc="-20" dirty="0">
                <a:solidFill>
                  <a:srgbClr val="F0F1F4"/>
                </a:solidFill>
                <a:latin typeface="Verdana"/>
                <a:cs typeface="Verdana"/>
              </a:rPr>
              <a:t> </a:t>
            </a:r>
            <a:r>
              <a:rPr sz="2500" spc="150" dirty="0">
                <a:solidFill>
                  <a:srgbClr val="F0F1F4"/>
                </a:solidFill>
                <a:latin typeface="Verdana"/>
                <a:cs typeface="Verdana"/>
              </a:rPr>
              <a:t>a</a:t>
            </a:r>
            <a:r>
              <a:rPr sz="2500" spc="-20" dirty="0">
                <a:solidFill>
                  <a:srgbClr val="F0F1F4"/>
                </a:solidFill>
                <a:latin typeface="Verdana"/>
                <a:cs typeface="Verdana"/>
              </a:rPr>
              <a:t> </a:t>
            </a:r>
            <a:r>
              <a:rPr sz="2500" spc="-40" dirty="0">
                <a:solidFill>
                  <a:srgbClr val="F0F1F4"/>
                </a:solidFill>
                <a:latin typeface="Verdana"/>
                <a:cs typeface="Verdana"/>
              </a:rPr>
              <a:t>similarity</a:t>
            </a:r>
            <a:r>
              <a:rPr sz="2500" spc="-20" dirty="0">
                <a:solidFill>
                  <a:srgbClr val="F0F1F4"/>
                </a:solidFill>
                <a:latin typeface="Verdana"/>
                <a:cs typeface="Verdana"/>
              </a:rPr>
              <a:t> </a:t>
            </a:r>
            <a:r>
              <a:rPr sz="2500" spc="5" dirty="0">
                <a:solidFill>
                  <a:srgbClr val="F0F1F4"/>
                </a:solidFill>
                <a:latin typeface="Verdana"/>
                <a:cs typeface="Verdana"/>
              </a:rPr>
              <a:t>function</a:t>
            </a:r>
            <a:r>
              <a:rPr sz="2500" spc="-20" dirty="0">
                <a:solidFill>
                  <a:srgbClr val="F0F1F4"/>
                </a:solidFill>
                <a:latin typeface="Verdana"/>
                <a:cs typeface="Verdana"/>
              </a:rPr>
              <a:t> </a:t>
            </a:r>
            <a:r>
              <a:rPr sz="2500" spc="-50" dirty="0">
                <a:solidFill>
                  <a:srgbClr val="F0F1F4"/>
                </a:solidFill>
                <a:latin typeface="Verdana"/>
                <a:cs typeface="Verdana"/>
              </a:rPr>
              <a:t>or</a:t>
            </a:r>
            <a:r>
              <a:rPr sz="2500" spc="-20" dirty="0">
                <a:solidFill>
                  <a:srgbClr val="F0F1F4"/>
                </a:solidFill>
                <a:latin typeface="Verdana"/>
                <a:cs typeface="Verdana"/>
              </a:rPr>
              <a:t> </a:t>
            </a:r>
            <a:r>
              <a:rPr sz="2500" spc="-30" dirty="0">
                <a:solidFill>
                  <a:srgbClr val="F0F1F4"/>
                </a:solidFill>
                <a:latin typeface="Verdana"/>
                <a:cs typeface="Verdana"/>
              </a:rPr>
              <a:t>the </a:t>
            </a:r>
            <a:r>
              <a:rPr sz="2500" spc="-865" dirty="0">
                <a:solidFill>
                  <a:srgbClr val="F0F1F4"/>
                </a:solidFill>
                <a:latin typeface="Verdana"/>
                <a:cs typeface="Verdana"/>
              </a:rPr>
              <a:t> </a:t>
            </a:r>
            <a:r>
              <a:rPr sz="2500" spc="60" dirty="0">
                <a:solidFill>
                  <a:srgbClr val="F0F1F4"/>
                </a:solidFill>
                <a:latin typeface="Verdana"/>
                <a:cs typeface="Verdana"/>
              </a:rPr>
              <a:t>alphabet </a:t>
            </a:r>
            <a:r>
              <a:rPr sz="2500" spc="-35" dirty="0">
                <a:solidFill>
                  <a:srgbClr val="F0F1F4"/>
                </a:solidFill>
                <a:latin typeface="Verdana"/>
                <a:cs typeface="Verdana"/>
              </a:rPr>
              <a:t>for </a:t>
            </a:r>
            <a:r>
              <a:rPr sz="2500" spc="150" dirty="0">
                <a:solidFill>
                  <a:srgbClr val="F0F1F4"/>
                </a:solidFill>
                <a:latin typeface="Verdana"/>
                <a:cs typeface="Verdana"/>
              </a:rPr>
              <a:t>a </a:t>
            </a:r>
            <a:r>
              <a:rPr sz="2500" spc="80" dirty="0">
                <a:solidFill>
                  <a:srgbClr val="F0F1F4"/>
                </a:solidFill>
                <a:latin typeface="Verdana"/>
                <a:cs typeface="Verdana"/>
              </a:rPr>
              <a:t>match </a:t>
            </a:r>
            <a:r>
              <a:rPr sz="2500" spc="-50" dirty="0">
                <a:solidFill>
                  <a:srgbClr val="F0F1F4"/>
                </a:solidFill>
                <a:latin typeface="Verdana"/>
                <a:cs typeface="Verdana"/>
              </a:rPr>
              <a:t>or </a:t>
            </a:r>
            <a:r>
              <a:rPr sz="2500" spc="15" dirty="0">
                <a:solidFill>
                  <a:srgbClr val="F0F1F4"/>
                </a:solidFill>
                <a:latin typeface="Verdana"/>
                <a:cs typeface="Verdana"/>
              </a:rPr>
              <a:t>mismatch. </a:t>
            </a:r>
            <a:r>
              <a:rPr sz="2500" spc="-260" dirty="0">
                <a:solidFill>
                  <a:srgbClr val="F0F1F4"/>
                </a:solidFill>
                <a:latin typeface="Verdana"/>
                <a:cs typeface="Verdana"/>
              </a:rPr>
              <a:t>If </a:t>
            </a:r>
            <a:r>
              <a:rPr sz="2500" spc="-30" dirty="0">
                <a:solidFill>
                  <a:srgbClr val="F0F1F4"/>
                </a:solidFill>
                <a:latin typeface="Verdana"/>
                <a:cs typeface="Verdana"/>
              </a:rPr>
              <a:t>the </a:t>
            </a:r>
            <a:r>
              <a:rPr sz="2500" spc="5" dirty="0">
                <a:solidFill>
                  <a:srgbClr val="F0F1F4"/>
                </a:solidFill>
                <a:latin typeface="Verdana"/>
                <a:cs typeface="Verdana"/>
              </a:rPr>
              <a:t>value </a:t>
            </a:r>
            <a:r>
              <a:rPr sz="2500" spc="15" dirty="0">
                <a:solidFill>
                  <a:srgbClr val="F0F1F4"/>
                </a:solidFill>
                <a:latin typeface="Verdana"/>
                <a:cs typeface="Verdana"/>
              </a:rPr>
              <a:t>of </a:t>
            </a:r>
            <a:r>
              <a:rPr sz="2500" spc="-30" dirty="0">
                <a:solidFill>
                  <a:srgbClr val="F0F1F4"/>
                </a:solidFill>
                <a:latin typeface="Verdana"/>
                <a:cs typeface="Verdana"/>
              </a:rPr>
              <a:t>the </a:t>
            </a:r>
            <a:r>
              <a:rPr sz="2500" spc="-25" dirty="0">
                <a:solidFill>
                  <a:srgbClr val="F0F1F4"/>
                </a:solidFill>
                <a:latin typeface="Verdana"/>
                <a:cs typeface="Verdana"/>
              </a:rPr>
              <a:t>two </a:t>
            </a:r>
            <a:r>
              <a:rPr sz="2500" spc="15" dirty="0">
                <a:solidFill>
                  <a:srgbClr val="F0F1F4"/>
                </a:solidFill>
                <a:latin typeface="Verdana"/>
                <a:cs typeface="Verdana"/>
              </a:rPr>
              <a:t>elements </a:t>
            </a:r>
            <a:r>
              <a:rPr sz="2500" spc="25" dirty="0">
                <a:solidFill>
                  <a:srgbClr val="F0F1F4"/>
                </a:solidFill>
                <a:latin typeface="Verdana"/>
                <a:cs typeface="Verdana"/>
              </a:rPr>
              <a:t>are </a:t>
            </a:r>
            <a:r>
              <a:rPr sz="2500" spc="-30" dirty="0">
                <a:solidFill>
                  <a:srgbClr val="F0F1F4"/>
                </a:solidFill>
                <a:latin typeface="Verdana"/>
                <a:cs typeface="Verdana"/>
              </a:rPr>
              <a:t>equal, </a:t>
            </a:r>
            <a:r>
              <a:rPr sz="2500" spc="-114" dirty="0">
                <a:solidFill>
                  <a:srgbClr val="F0F1F4"/>
                </a:solidFill>
                <a:latin typeface="Verdana"/>
                <a:cs typeface="Verdana"/>
              </a:rPr>
              <a:t>it </a:t>
            </a:r>
            <a:r>
              <a:rPr sz="2500" spc="-50" dirty="0">
                <a:solidFill>
                  <a:srgbClr val="F0F1F4"/>
                </a:solidFill>
                <a:latin typeface="Verdana"/>
                <a:cs typeface="Verdana"/>
              </a:rPr>
              <a:t>is </a:t>
            </a:r>
            <a:r>
              <a:rPr sz="2500" spc="150" dirty="0">
                <a:solidFill>
                  <a:srgbClr val="F0F1F4"/>
                </a:solidFill>
                <a:latin typeface="Verdana"/>
                <a:cs typeface="Verdana"/>
              </a:rPr>
              <a:t>a </a:t>
            </a:r>
            <a:r>
              <a:rPr sz="2500" spc="-865" dirty="0">
                <a:solidFill>
                  <a:srgbClr val="F0F1F4"/>
                </a:solidFill>
                <a:latin typeface="Verdana"/>
                <a:cs typeface="Verdana"/>
              </a:rPr>
              <a:t> </a:t>
            </a:r>
            <a:r>
              <a:rPr sz="2500" spc="-5" dirty="0">
                <a:solidFill>
                  <a:srgbClr val="F0F1F4"/>
                </a:solidFill>
                <a:latin typeface="Verdana"/>
                <a:cs typeface="Verdana"/>
              </a:rPr>
              <a:t>match,</a:t>
            </a:r>
            <a:r>
              <a:rPr sz="2500" spc="-35" dirty="0">
                <a:solidFill>
                  <a:srgbClr val="F0F1F4"/>
                </a:solidFill>
                <a:latin typeface="Verdana"/>
                <a:cs typeface="Verdana"/>
              </a:rPr>
              <a:t> </a:t>
            </a:r>
            <a:r>
              <a:rPr sz="2500" spc="-60" dirty="0">
                <a:solidFill>
                  <a:srgbClr val="F0F1F4"/>
                </a:solidFill>
                <a:latin typeface="Verdana"/>
                <a:cs typeface="Verdana"/>
              </a:rPr>
              <a:t>otherwise,</a:t>
            </a:r>
            <a:r>
              <a:rPr sz="2500" spc="-30" dirty="0">
                <a:solidFill>
                  <a:srgbClr val="F0F1F4"/>
                </a:solidFill>
                <a:latin typeface="Verdana"/>
                <a:cs typeface="Verdana"/>
              </a:rPr>
              <a:t> </a:t>
            </a:r>
            <a:r>
              <a:rPr sz="2500" spc="-125" dirty="0">
                <a:solidFill>
                  <a:srgbClr val="F0F1F4"/>
                </a:solidFill>
                <a:latin typeface="Verdana"/>
                <a:cs typeface="Verdana"/>
              </a:rPr>
              <a:t>it’s</a:t>
            </a:r>
            <a:r>
              <a:rPr sz="2500" spc="-30" dirty="0">
                <a:solidFill>
                  <a:srgbClr val="F0F1F4"/>
                </a:solidFill>
                <a:latin typeface="Verdana"/>
                <a:cs typeface="Verdana"/>
              </a:rPr>
              <a:t> </a:t>
            </a:r>
            <a:r>
              <a:rPr sz="2500" spc="150" dirty="0">
                <a:solidFill>
                  <a:srgbClr val="F0F1F4"/>
                </a:solidFill>
                <a:latin typeface="Verdana"/>
                <a:cs typeface="Verdana"/>
              </a:rPr>
              <a:t>a</a:t>
            </a:r>
            <a:r>
              <a:rPr sz="2500" spc="-30" dirty="0">
                <a:solidFill>
                  <a:srgbClr val="F0F1F4"/>
                </a:solidFill>
                <a:latin typeface="Verdana"/>
                <a:cs typeface="Verdana"/>
              </a:rPr>
              <a:t> </a:t>
            </a:r>
            <a:r>
              <a:rPr sz="2500" spc="15" dirty="0">
                <a:solidFill>
                  <a:srgbClr val="F0F1F4"/>
                </a:solidFill>
                <a:latin typeface="Verdana"/>
                <a:cs typeface="Verdana"/>
              </a:rPr>
              <a:t>mismatch.</a:t>
            </a:r>
            <a:endParaRPr sz="2500" dirty="0">
              <a:latin typeface="Verdana"/>
              <a:cs typeface="Verdana"/>
            </a:endParaRPr>
          </a:p>
          <a:p>
            <a:pPr marL="12700" marR="10160">
              <a:lnSpc>
                <a:spcPct val="132500"/>
              </a:lnSpc>
            </a:pPr>
            <a:r>
              <a:rPr sz="2500" u="heavy" spc="105" dirty="0">
                <a:solidFill>
                  <a:srgbClr val="F0F1F4"/>
                </a:solidFill>
                <a:uFill>
                  <a:solidFill>
                    <a:srgbClr val="F0F1F4"/>
                  </a:solidFill>
                </a:uFill>
                <a:latin typeface="Lucida Sans Unicode"/>
                <a:cs typeface="Lucida Sans Unicode"/>
              </a:rPr>
              <a:t>Backtrack</a:t>
            </a:r>
            <a:r>
              <a:rPr sz="2500" spc="105" dirty="0">
                <a:solidFill>
                  <a:srgbClr val="F0F1F4"/>
                </a:solidFill>
                <a:latin typeface="Lucida Sans Unicode"/>
                <a:cs typeface="Lucida Sans Unicode"/>
              </a:rPr>
              <a:t> </a:t>
            </a:r>
            <a:r>
              <a:rPr sz="2500" spc="204" dirty="0">
                <a:solidFill>
                  <a:srgbClr val="F0F1F4"/>
                </a:solidFill>
                <a:latin typeface="Verdana"/>
                <a:cs typeface="Verdana"/>
              </a:rPr>
              <a:t>– </a:t>
            </a:r>
            <a:r>
              <a:rPr sz="2500" spc="-55" dirty="0">
                <a:solidFill>
                  <a:srgbClr val="F0F1F4"/>
                </a:solidFill>
                <a:latin typeface="Verdana"/>
                <a:cs typeface="Verdana"/>
              </a:rPr>
              <a:t>The </a:t>
            </a:r>
            <a:r>
              <a:rPr sz="2500" spc="40" dirty="0">
                <a:solidFill>
                  <a:srgbClr val="F0F1F4"/>
                </a:solidFill>
                <a:latin typeface="Verdana"/>
                <a:cs typeface="Verdana"/>
              </a:rPr>
              <a:t>purpose </a:t>
            </a:r>
            <a:r>
              <a:rPr sz="2500" spc="15" dirty="0">
                <a:solidFill>
                  <a:srgbClr val="F0F1F4"/>
                </a:solidFill>
                <a:latin typeface="Verdana"/>
                <a:cs typeface="Verdana"/>
              </a:rPr>
              <a:t>of </a:t>
            </a:r>
            <a:r>
              <a:rPr sz="2500" spc="-55" dirty="0">
                <a:solidFill>
                  <a:srgbClr val="F0F1F4"/>
                </a:solidFill>
                <a:latin typeface="Verdana"/>
                <a:cs typeface="Verdana"/>
              </a:rPr>
              <a:t>this </a:t>
            </a:r>
            <a:r>
              <a:rPr sz="2500" spc="5" dirty="0">
                <a:solidFill>
                  <a:srgbClr val="F0F1F4"/>
                </a:solidFill>
                <a:latin typeface="Verdana"/>
                <a:cs typeface="Verdana"/>
              </a:rPr>
              <a:t>function </a:t>
            </a:r>
            <a:r>
              <a:rPr sz="2500" spc="-50" dirty="0">
                <a:solidFill>
                  <a:srgbClr val="F0F1F4"/>
                </a:solidFill>
                <a:latin typeface="Verdana"/>
                <a:cs typeface="Verdana"/>
              </a:rPr>
              <a:t>is </a:t>
            </a:r>
            <a:r>
              <a:rPr sz="2500" spc="-25" dirty="0">
                <a:solidFill>
                  <a:srgbClr val="F0F1F4"/>
                </a:solidFill>
                <a:latin typeface="Verdana"/>
                <a:cs typeface="Verdana"/>
              </a:rPr>
              <a:t>to </a:t>
            </a:r>
            <a:r>
              <a:rPr sz="2500" spc="15" dirty="0">
                <a:solidFill>
                  <a:srgbClr val="F0F1F4"/>
                </a:solidFill>
                <a:latin typeface="Verdana"/>
                <a:cs typeface="Verdana"/>
              </a:rPr>
              <a:t>modify </a:t>
            </a:r>
            <a:r>
              <a:rPr sz="2500" spc="-30" dirty="0">
                <a:solidFill>
                  <a:srgbClr val="F0F1F4"/>
                </a:solidFill>
                <a:latin typeface="Verdana"/>
                <a:cs typeface="Verdana"/>
              </a:rPr>
              <a:t>the </a:t>
            </a:r>
            <a:r>
              <a:rPr sz="2500" spc="-60" dirty="0">
                <a:solidFill>
                  <a:srgbClr val="F0F1F4"/>
                </a:solidFill>
                <a:latin typeface="Verdana"/>
                <a:cs typeface="Verdana"/>
              </a:rPr>
              <a:t>matrix </a:t>
            </a:r>
            <a:r>
              <a:rPr sz="2500" spc="-15" dirty="0">
                <a:solidFill>
                  <a:srgbClr val="F0F1F4"/>
                </a:solidFill>
                <a:latin typeface="Verdana"/>
                <a:cs typeface="Verdana"/>
              </a:rPr>
              <a:t>that </a:t>
            </a:r>
            <a:r>
              <a:rPr sz="2500" spc="50" dirty="0">
                <a:solidFill>
                  <a:srgbClr val="F0F1F4"/>
                </a:solidFill>
                <a:latin typeface="Verdana"/>
                <a:cs typeface="Verdana"/>
              </a:rPr>
              <a:t>needs </a:t>
            </a:r>
            <a:r>
              <a:rPr sz="2500" spc="-25" dirty="0">
                <a:solidFill>
                  <a:srgbClr val="F0F1F4"/>
                </a:solidFill>
                <a:latin typeface="Verdana"/>
                <a:cs typeface="Verdana"/>
              </a:rPr>
              <a:t>to </a:t>
            </a:r>
            <a:r>
              <a:rPr sz="2500" spc="80" dirty="0">
                <a:solidFill>
                  <a:srgbClr val="F0F1F4"/>
                </a:solidFill>
                <a:latin typeface="Verdana"/>
                <a:cs typeface="Verdana"/>
              </a:rPr>
              <a:t>be </a:t>
            </a:r>
            <a:r>
              <a:rPr sz="2500" spc="85" dirty="0">
                <a:solidFill>
                  <a:srgbClr val="F0F1F4"/>
                </a:solidFill>
                <a:latin typeface="Verdana"/>
                <a:cs typeface="Verdana"/>
              </a:rPr>
              <a:t> </a:t>
            </a:r>
            <a:r>
              <a:rPr sz="2500" spc="-5" dirty="0">
                <a:solidFill>
                  <a:srgbClr val="F0F1F4"/>
                </a:solidFill>
                <a:latin typeface="Verdana"/>
                <a:cs typeface="Verdana"/>
              </a:rPr>
              <a:t>printed</a:t>
            </a:r>
            <a:r>
              <a:rPr sz="2500" spc="-25" dirty="0">
                <a:solidFill>
                  <a:srgbClr val="F0F1F4"/>
                </a:solidFill>
                <a:latin typeface="Verdana"/>
                <a:cs typeface="Verdana"/>
              </a:rPr>
              <a:t> </a:t>
            </a:r>
            <a:r>
              <a:rPr sz="2500" spc="90" dirty="0">
                <a:solidFill>
                  <a:srgbClr val="F0F1F4"/>
                </a:solidFill>
                <a:latin typeface="Verdana"/>
                <a:cs typeface="Verdana"/>
              </a:rPr>
              <a:t>and</a:t>
            </a:r>
            <a:r>
              <a:rPr sz="2500" spc="-25" dirty="0">
                <a:solidFill>
                  <a:srgbClr val="F0F1F4"/>
                </a:solidFill>
                <a:latin typeface="Verdana"/>
                <a:cs typeface="Verdana"/>
              </a:rPr>
              <a:t> </a:t>
            </a:r>
            <a:r>
              <a:rPr sz="2500" spc="20" dirty="0">
                <a:solidFill>
                  <a:srgbClr val="F0F1F4"/>
                </a:solidFill>
                <a:latin typeface="Verdana"/>
                <a:cs typeface="Verdana"/>
              </a:rPr>
              <a:t>helps</a:t>
            </a:r>
            <a:r>
              <a:rPr sz="2500" spc="-25" dirty="0">
                <a:solidFill>
                  <a:srgbClr val="F0F1F4"/>
                </a:solidFill>
                <a:latin typeface="Verdana"/>
                <a:cs typeface="Verdana"/>
              </a:rPr>
              <a:t> </a:t>
            </a:r>
            <a:r>
              <a:rPr sz="2500" spc="-15" dirty="0">
                <a:solidFill>
                  <a:srgbClr val="F0F1F4"/>
                </a:solidFill>
                <a:latin typeface="Verdana"/>
                <a:cs typeface="Verdana"/>
              </a:rPr>
              <a:t>us</a:t>
            </a:r>
            <a:r>
              <a:rPr sz="2500" spc="-25" dirty="0">
                <a:solidFill>
                  <a:srgbClr val="F0F1F4"/>
                </a:solidFill>
                <a:latin typeface="Verdana"/>
                <a:cs typeface="Verdana"/>
              </a:rPr>
              <a:t> </a:t>
            </a:r>
            <a:r>
              <a:rPr sz="2500" spc="-30" dirty="0">
                <a:solidFill>
                  <a:srgbClr val="F0F1F4"/>
                </a:solidFill>
                <a:latin typeface="Verdana"/>
                <a:cs typeface="Verdana"/>
              </a:rPr>
              <a:t>identify</a:t>
            </a:r>
            <a:r>
              <a:rPr sz="2500" spc="-25" dirty="0">
                <a:solidFill>
                  <a:srgbClr val="F0F1F4"/>
                </a:solidFill>
                <a:latin typeface="Verdana"/>
                <a:cs typeface="Verdana"/>
              </a:rPr>
              <a:t> </a:t>
            </a:r>
            <a:r>
              <a:rPr sz="2500" spc="-30" dirty="0">
                <a:solidFill>
                  <a:srgbClr val="F0F1F4"/>
                </a:solidFill>
                <a:latin typeface="Verdana"/>
                <a:cs typeface="Verdana"/>
              </a:rPr>
              <a:t>the</a:t>
            </a:r>
            <a:r>
              <a:rPr sz="2500" spc="-25" dirty="0">
                <a:solidFill>
                  <a:srgbClr val="F0F1F4"/>
                </a:solidFill>
                <a:latin typeface="Verdana"/>
                <a:cs typeface="Verdana"/>
              </a:rPr>
              <a:t> </a:t>
            </a:r>
            <a:r>
              <a:rPr sz="2500" spc="45" dirty="0">
                <a:solidFill>
                  <a:srgbClr val="F0F1F4"/>
                </a:solidFill>
                <a:latin typeface="Verdana"/>
                <a:cs typeface="Verdana"/>
              </a:rPr>
              <a:t>path</a:t>
            </a:r>
            <a:r>
              <a:rPr sz="2500" spc="-25" dirty="0">
                <a:solidFill>
                  <a:srgbClr val="F0F1F4"/>
                </a:solidFill>
                <a:latin typeface="Verdana"/>
                <a:cs typeface="Verdana"/>
              </a:rPr>
              <a:t> </a:t>
            </a:r>
            <a:r>
              <a:rPr sz="2500" spc="-15" dirty="0">
                <a:solidFill>
                  <a:srgbClr val="F0F1F4"/>
                </a:solidFill>
                <a:latin typeface="Verdana"/>
                <a:cs typeface="Verdana"/>
              </a:rPr>
              <a:t>that</a:t>
            </a:r>
            <a:r>
              <a:rPr sz="2500" spc="-25" dirty="0">
                <a:solidFill>
                  <a:srgbClr val="F0F1F4"/>
                </a:solidFill>
                <a:latin typeface="Verdana"/>
                <a:cs typeface="Verdana"/>
              </a:rPr>
              <a:t> </a:t>
            </a:r>
            <a:r>
              <a:rPr sz="2500" spc="50" dirty="0">
                <a:solidFill>
                  <a:srgbClr val="F0F1F4"/>
                </a:solidFill>
                <a:latin typeface="Verdana"/>
                <a:cs typeface="Verdana"/>
              </a:rPr>
              <a:t>needs</a:t>
            </a:r>
            <a:r>
              <a:rPr sz="2500" spc="-25" dirty="0">
                <a:solidFill>
                  <a:srgbClr val="F0F1F4"/>
                </a:solidFill>
                <a:latin typeface="Verdana"/>
                <a:cs typeface="Verdana"/>
              </a:rPr>
              <a:t> to </a:t>
            </a:r>
            <a:r>
              <a:rPr sz="2500" spc="80" dirty="0">
                <a:solidFill>
                  <a:srgbClr val="F0F1F4"/>
                </a:solidFill>
                <a:latin typeface="Verdana"/>
                <a:cs typeface="Verdana"/>
              </a:rPr>
              <a:t>be</a:t>
            </a:r>
            <a:r>
              <a:rPr sz="2500" spc="-25" dirty="0">
                <a:solidFill>
                  <a:srgbClr val="F0F1F4"/>
                </a:solidFill>
                <a:latin typeface="Verdana"/>
                <a:cs typeface="Verdana"/>
              </a:rPr>
              <a:t> </a:t>
            </a:r>
            <a:r>
              <a:rPr sz="2500" spc="-30" dirty="0">
                <a:solidFill>
                  <a:srgbClr val="F0F1F4"/>
                </a:solidFill>
                <a:latin typeface="Verdana"/>
                <a:cs typeface="Verdana"/>
              </a:rPr>
              <a:t>taken</a:t>
            </a:r>
            <a:r>
              <a:rPr sz="2500" spc="-25" dirty="0">
                <a:solidFill>
                  <a:srgbClr val="F0F1F4"/>
                </a:solidFill>
                <a:latin typeface="Verdana"/>
                <a:cs typeface="Verdana"/>
              </a:rPr>
              <a:t> to </a:t>
            </a:r>
            <a:r>
              <a:rPr sz="2500" spc="25" dirty="0">
                <a:solidFill>
                  <a:srgbClr val="F0F1F4"/>
                </a:solidFill>
                <a:latin typeface="Verdana"/>
                <a:cs typeface="Verdana"/>
              </a:rPr>
              <a:t>get</a:t>
            </a:r>
            <a:r>
              <a:rPr sz="2500" spc="-25" dirty="0">
                <a:solidFill>
                  <a:srgbClr val="F0F1F4"/>
                </a:solidFill>
                <a:latin typeface="Verdana"/>
                <a:cs typeface="Verdana"/>
              </a:rPr>
              <a:t> </a:t>
            </a:r>
            <a:r>
              <a:rPr sz="2500" spc="-30" dirty="0">
                <a:solidFill>
                  <a:srgbClr val="F0F1F4"/>
                </a:solidFill>
                <a:latin typeface="Verdana"/>
                <a:cs typeface="Verdana"/>
              </a:rPr>
              <a:t>the</a:t>
            </a:r>
            <a:r>
              <a:rPr sz="2500" spc="-20" dirty="0">
                <a:solidFill>
                  <a:srgbClr val="F0F1F4"/>
                </a:solidFill>
                <a:latin typeface="Verdana"/>
                <a:cs typeface="Verdana"/>
              </a:rPr>
              <a:t> </a:t>
            </a:r>
            <a:r>
              <a:rPr sz="2500" spc="25" dirty="0">
                <a:solidFill>
                  <a:srgbClr val="F0F1F4"/>
                </a:solidFill>
                <a:latin typeface="Verdana"/>
                <a:cs typeface="Verdana"/>
              </a:rPr>
              <a:t>most</a:t>
            </a:r>
            <a:r>
              <a:rPr sz="2500" spc="-25" dirty="0">
                <a:solidFill>
                  <a:srgbClr val="F0F1F4"/>
                </a:solidFill>
                <a:latin typeface="Verdana"/>
                <a:cs typeface="Verdana"/>
              </a:rPr>
              <a:t> </a:t>
            </a:r>
            <a:r>
              <a:rPr sz="2500" spc="30" dirty="0">
                <a:solidFill>
                  <a:srgbClr val="F0F1F4"/>
                </a:solidFill>
                <a:latin typeface="Verdana"/>
                <a:cs typeface="Verdana"/>
              </a:rPr>
              <a:t>optimum </a:t>
            </a:r>
            <a:r>
              <a:rPr sz="2500" spc="-865" dirty="0">
                <a:solidFill>
                  <a:srgbClr val="F0F1F4"/>
                </a:solidFill>
                <a:latin typeface="Verdana"/>
                <a:cs typeface="Verdana"/>
              </a:rPr>
              <a:t> </a:t>
            </a:r>
            <a:r>
              <a:rPr sz="2500" spc="-50" dirty="0">
                <a:solidFill>
                  <a:srgbClr val="F0F1F4"/>
                </a:solidFill>
                <a:latin typeface="Verdana"/>
                <a:cs typeface="Verdana"/>
              </a:rPr>
              <a:t>solution.</a:t>
            </a:r>
            <a:endParaRPr sz="2500" dirty="0">
              <a:latin typeface="Verdana"/>
              <a:cs typeface="Verdana"/>
            </a:endParaRPr>
          </a:p>
          <a:p>
            <a:pPr marL="12700" marR="13335">
              <a:lnSpc>
                <a:spcPct val="132500"/>
              </a:lnSpc>
            </a:pPr>
            <a:r>
              <a:rPr sz="2500" u="sng" spc="-60" dirty="0">
                <a:solidFill>
                  <a:srgbClr val="F0F1F4"/>
                </a:solidFill>
                <a:latin typeface="Verdana"/>
                <a:cs typeface="Verdana"/>
              </a:rPr>
              <a:t>printMatrix</a:t>
            </a:r>
            <a:r>
              <a:rPr sz="2500" spc="-60" dirty="0">
                <a:solidFill>
                  <a:srgbClr val="F0F1F4"/>
                </a:solidFill>
                <a:latin typeface="Verdana"/>
                <a:cs typeface="Verdana"/>
              </a:rPr>
              <a:t> </a:t>
            </a:r>
            <a:r>
              <a:rPr sz="2500" spc="204" dirty="0">
                <a:solidFill>
                  <a:srgbClr val="F0F1F4"/>
                </a:solidFill>
                <a:latin typeface="Verdana"/>
                <a:cs typeface="Verdana"/>
              </a:rPr>
              <a:t>– </a:t>
            </a:r>
            <a:r>
              <a:rPr sz="2500" spc="-215" dirty="0">
                <a:solidFill>
                  <a:srgbClr val="F0F1F4"/>
                </a:solidFill>
                <a:latin typeface="Verdana"/>
                <a:cs typeface="Verdana"/>
              </a:rPr>
              <a:t>It’s </a:t>
            </a:r>
            <a:r>
              <a:rPr sz="2500" spc="150" dirty="0">
                <a:solidFill>
                  <a:srgbClr val="F0F1F4"/>
                </a:solidFill>
                <a:latin typeface="Verdana"/>
                <a:cs typeface="Verdana"/>
              </a:rPr>
              <a:t>a </a:t>
            </a:r>
            <a:r>
              <a:rPr sz="2500" spc="65" dirty="0">
                <a:solidFill>
                  <a:srgbClr val="F0F1F4"/>
                </a:solidFill>
                <a:latin typeface="Verdana"/>
                <a:cs typeface="Verdana"/>
              </a:rPr>
              <a:t>looped </a:t>
            </a:r>
            <a:r>
              <a:rPr sz="2500" spc="-25" dirty="0">
                <a:solidFill>
                  <a:srgbClr val="F0F1F4"/>
                </a:solidFill>
                <a:latin typeface="Verdana"/>
                <a:cs typeface="Verdana"/>
              </a:rPr>
              <a:t>iteration </a:t>
            </a:r>
            <a:r>
              <a:rPr sz="2500" spc="20" dirty="0">
                <a:solidFill>
                  <a:srgbClr val="F0F1F4"/>
                </a:solidFill>
                <a:latin typeface="Verdana"/>
                <a:cs typeface="Verdana"/>
              </a:rPr>
              <a:t>implementation </a:t>
            </a:r>
            <a:r>
              <a:rPr sz="2500" spc="-25" dirty="0">
                <a:solidFill>
                  <a:srgbClr val="F0F1F4"/>
                </a:solidFill>
                <a:latin typeface="Verdana"/>
                <a:cs typeface="Verdana"/>
              </a:rPr>
              <a:t>to </a:t>
            </a:r>
            <a:r>
              <a:rPr sz="2500" spc="25" dirty="0">
                <a:solidFill>
                  <a:srgbClr val="F0F1F4"/>
                </a:solidFill>
                <a:latin typeface="Verdana"/>
                <a:cs typeface="Verdana"/>
              </a:rPr>
              <a:t>display </a:t>
            </a:r>
            <a:r>
              <a:rPr sz="2500" spc="-30" dirty="0">
                <a:solidFill>
                  <a:srgbClr val="F0F1F4"/>
                </a:solidFill>
                <a:latin typeface="Verdana"/>
                <a:cs typeface="Verdana"/>
              </a:rPr>
              <a:t>the </a:t>
            </a:r>
            <a:r>
              <a:rPr sz="2500" spc="-95" dirty="0">
                <a:solidFill>
                  <a:srgbClr val="F0F1F4"/>
                </a:solidFill>
                <a:latin typeface="Verdana"/>
                <a:cs typeface="Verdana"/>
              </a:rPr>
              <a:t>matrix. </a:t>
            </a:r>
            <a:r>
              <a:rPr sz="2500" spc="-90" dirty="0">
                <a:solidFill>
                  <a:srgbClr val="F0F1F4"/>
                </a:solidFill>
                <a:latin typeface="Verdana"/>
                <a:cs typeface="Verdana"/>
              </a:rPr>
              <a:t> </a:t>
            </a:r>
            <a:r>
              <a:rPr sz="2500" u="sng" spc="50" dirty="0">
                <a:solidFill>
                  <a:srgbClr val="F0F1F4"/>
                </a:solidFill>
                <a:latin typeface="Lucida Sans Unicode"/>
                <a:cs typeface="Lucida Sans Unicode"/>
              </a:rPr>
              <a:t>printPredecessorMatrix</a:t>
            </a:r>
            <a:r>
              <a:rPr sz="2500" spc="50" dirty="0">
                <a:solidFill>
                  <a:srgbClr val="F0F1F4"/>
                </a:solidFill>
                <a:latin typeface="Lucida Sans Unicode"/>
                <a:cs typeface="Lucida Sans Unicode"/>
              </a:rPr>
              <a:t> </a:t>
            </a:r>
            <a:r>
              <a:rPr sz="2500" spc="335" dirty="0">
                <a:solidFill>
                  <a:srgbClr val="F0F1F4"/>
                </a:solidFill>
                <a:latin typeface="Verdana"/>
                <a:cs typeface="Verdana"/>
              </a:rPr>
              <a:t>- </a:t>
            </a:r>
            <a:r>
              <a:rPr sz="2500" spc="-300" dirty="0">
                <a:solidFill>
                  <a:srgbClr val="F0F1F4"/>
                </a:solidFill>
                <a:latin typeface="Verdana"/>
                <a:cs typeface="Verdana"/>
              </a:rPr>
              <a:t>It </a:t>
            </a:r>
            <a:r>
              <a:rPr sz="2500" spc="-50" dirty="0">
                <a:solidFill>
                  <a:srgbClr val="F0F1F4"/>
                </a:solidFill>
                <a:latin typeface="Verdana"/>
                <a:cs typeface="Verdana"/>
              </a:rPr>
              <a:t>is </a:t>
            </a:r>
            <a:r>
              <a:rPr sz="2500" spc="-75" dirty="0">
                <a:solidFill>
                  <a:srgbClr val="F0F1F4"/>
                </a:solidFill>
                <a:latin typeface="Verdana"/>
                <a:cs typeface="Verdana"/>
              </a:rPr>
              <a:t>in </a:t>
            </a:r>
            <a:r>
              <a:rPr sz="2500" spc="-55" dirty="0">
                <a:solidFill>
                  <a:srgbClr val="F0F1F4"/>
                </a:solidFill>
                <a:latin typeface="Verdana"/>
                <a:cs typeface="Verdana"/>
              </a:rPr>
              <a:t>this </a:t>
            </a:r>
            <a:r>
              <a:rPr sz="2500" spc="5" dirty="0">
                <a:solidFill>
                  <a:srgbClr val="F0F1F4"/>
                </a:solidFill>
                <a:latin typeface="Verdana"/>
                <a:cs typeface="Verdana"/>
              </a:rPr>
              <a:t>function </a:t>
            </a:r>
            <a:r>
              <a:rPr sz="2500" spc="-75" dirty="0">
                <a:solidFill>
                  <a:srgbClr val="F0F1F4"/>
                </a:solidFill>
                <a:latin typeface="Verdana"/>
                <a:cs typeface="Verdana"/>
              </a:rPr>
              <a:t>in </a:t>
            </a:r>
            <a:r>
              <a:rPr sz="2500" spc="10" dirty="0">
                <a:solidFill>
                  <a:srgbClr val="F0F1F4"/>
                </a:solidFill>
                <a:latin typeface="Verdana"/>
                <a:cs typeface="Verdana"/>
              </a:rPr>
              <a:t>which </a:t>
            </a:r>
            <a:r>
              <a:rPr sz="2500" dirty="0">
                <a:solidFill>
                  <a:srgbClr val="F0F1F4"/>
                </a:solidFill>
                <a:latin typeface="Verdana"/>
                <a:cs typeface="Verdana"/>
              </a:rPr>
              <a:t>we </a:t>
            </a:r>
            <a:r>
              <a:rPr sz="2500" spc="-50" dirty="0">
                <a:solidFill>
                  <a:srgbClr val="F0F1F4"/>
                </a:solidFill>
                <a:latin typeface="Verdana"/>
                <a:cs typeface="Verdana"/>
              </a:rPr>
              <a:t>print </a:t>
            </a:r>
            <a:r>
              <a:rPr sz="2500" spc="-30" dirty="0">
                <a:solidFill>
                  <a:srgbClr val="F0F1F4"/>
                </a:solidFill>
                <a:latin typeface="Verdana"/>
                <a:cs typeface="Verdana"/>
              </a:rPr>
              <a:t>the </a:t>
            </a:r>
            <a:r>
              <a:rPr sz="2500" spc="-5" dirty="0">
                <a:solidFill>
                  <a:srgbClr val="F0F1F4"/>
                </a:solidFill>
                <a:latin typeface="Verdana"/>
                <a:cs typeface="Verdana"/>
              </a:rPr>
              <a:t>arrows </a:t>
            </a:r>
            <a:r>
              <a:rPr sz="2500" spc="45" dirty="0">
                <a:solidFill>
                  <a:srgbClr val="F0F1F4"/>
                </a:solidFill>
                <a:latin typeface="Verdana"/>
                <a:cs typeface="Verdana"/>
              </a:rPr>
              <a:t>depicting </a:t>
            </a:r>
            <a:r>
              <a:rPr sz="2500" spc="-30" dirty="0">
                <a:solidFill>
                  <a:srgbClr val="F0F1F4"/>
                </a:solidFill>
                <a:latin typeface="Verdana"/>
                <a:cs typeface="Verdana"/>
              </a:rPr>
              <a:t>the </a:t>
            </a:r>
            <a:r>
              <a:rPr sz="2500" spc="-865" dirty="0">
                <a:solidFill>
                  <a:srgbClr val="F0F1F4"/>
                </a:solidFill>
                <a:latin typeface="Verdana"/>
                <a:cs typeface="Verdana"/>
              </a:rPr>
              <a:t> </a:t>
            </a:r>
            <a:r>
              <a:rPr sz="2500" spc="45" dirty="0">
                <a:solidFill>
                  <a:srgbClr val="F0F1F4"/>
                </a:solidFill>
                <a:latin typeface="Verdana"/>
                <a:cs typeface="Verdana"/>
              </a:rPr>
              <a:t>path</a:t>
            </a:r>
            <a:r>
              <a:rPr sz="2500" spc="-35" dirty="0">
                <a:solidFill>
                  <a:srgbClr val="F0F1F4"/>
                </a:solidFill>
                <a:latin typeface="Verdana"/>
                <a:cs typeface="Verdana"/>
              </a:rPr>
              <a:t> </a:t>
            </a:r>
            <a:r>
              <a:rPr sz="2500" spc="15" dirty="0">
                <a:solidFill>
                  <a:srgbClr val="F0F1F4"/>
                </a:solidFill>
                <a:latin typeface="Verdana"/>
                <a:cs typeface="Verdana"/>
              </a:rPr>
              <a:t>of</a:t>
            </a:r>
            <a:r>
              <a:rPr sz="2500" spc="-30" dirty="0">
                <a:solidFill>
                  <a:srgbClr val="F0F1F4"/>
                </a:solidFill>
                <a:latin typeface="Verdana"/>
                <a:cs typeface="Verdana"/>
              </a:rPr>
              <a:t> </a:t>
            </a:r>
            <a:r>
              <a:rPr sz="2500" spc="60" dirty="0">
                <a:solidFill>
                  <a:srgbClr val="F0F1F4"/>
                </a:solidFill>
                <a:latin typeface="Verdana"/>
                <a:cs typeface="Verdana"/>
              </a:rPr>
              <a:t>local</a:t>
            </a:r>
            <a:r>
              <a:rPr sz="2500" spc="-30" dirty="0">
                <a:solidFill>
                  <a:srgbClr val="F0F1F4"/>
                </a:solidFill>
                <a:latin typeface="Verdana"/>
                <a:cs typeface="Verdana"/>
              </a:rPr>
              <a:t> </a:t>
            </a:r>
            <a:r>
              <a:rPr sz="2500" spc="-15" dirty="0">
                <a:solidFill>
                  <a:srgbClr val="F0F1F4"/>
                </a:solidFill>
                <a:latin typeface="Verdana"/>
                <a:cs typeface="Verdana"/>
              </a:rPr>
              <a:t>alignment.</a:t>
            </a:r>
            <a:endParaRPr sz="2500" dirty="0">
              <a:latin typeface="Verdana"/>
              <a:cs typeface="Verdana"/>
            </a:endParaRPr>
          </a:p>
          <a:p>
            <a:pPr marL="12700" marR="5080">
              <a:lnSpc>
                <a:spcPct val="132500"/>
              </a:lnSpc>
            </a:pPr>
            <a:r>
              <a:rPr sz="2500" u="heavy" spc="125" dirty="0">
                <a:solidFill>
                  <a:srgbClr val="F0F1F4"/>
                </a:solidFill>
                <a:uFill>
                  <a:solidFill>
                    <a:srgbClr val="F0F1F4"/>
                  </a:solidFill>
                </a:uFill>
                <a:latin typeface="Lucida Sans Unicode"/>
                <a:cs typeface="Lucida Sans Unicode"/>
              </a:rPr>
              <a:t>Generate</a:t>
            </a:r>
            <a:r>
              <a:rPr sz="2500" spc="60" dirty="0">
                <a:solidFill>
                  <a:srgbClr val="F0F1F4"/>
                </a:solidFill>
                <a:latin typeface="Lucida Sans Unicode"/>
                <a:cs typeface="Lucida Sans Unicode"/>
              </a:rPr>
              <a:t> </a:t>
            </a:r>
            <a:r>
              <a:rPr sz="2500" spc="204" dirty="0">
                <a:solidFill>
                  <a:srgbClr val="F0F1F4"/>
                </a:solidFill>
                <a:latin typeface="Verdana"/>
                <a:cs typeface="Verdana"/>
              </a:rPr>
              <a:t>–</a:t>
            </a:r>
            <a:r>
              <a:rPr sz="2500" spc="-25" dirty="0">
                <a:solidFill>
                  <a:srgbClr val="F0F1F4"/>
                </a:solidFill>
                <a:latin typeface="Verdana"/>
                <a:cs typeface="Verdana"/>
              </a:rPr>
              <a:t> </a:t>
            </a:r>
            <a:r>
              <a:rPr sz="2500" spc="-75" dirty="0">
                <a:solidFill>
                  <a:srgbClr val="F0F1F4"/>
                </a:solidFill>
                <a:latin typeface="Verdana"/>
                <a:cs typeface="Verdana"/>
              </a:rPr>
              <a:t>This</a:t>
            </a:r>
            <a:r>
              <a:rPr sz="2500" spc="-25" dirty="0">
                <a:solidFill>
                  <a:srgbClr val="F0F1F4"/>
                </a:solidFill>
                <a:latin typeface="Verdana"/>
                <a:cs typeface="Verdana"/>
              </a:rPr>
              <a:t> </a:t>
            </a:r>
            <a:r>
              <a:rPr sz="2500" spc="5" dirty="0">
                <a:solidFill>
                  <a:srgbClr val="F0F1F4"/>
                </a:solidFill>
                <a:latin typeface="Verdana"/>
                <a:cs typeface="Verdana"/>
              </a:rPr>
              <a:t>function</a:t>
            </a:r>
            <a:r>
              <a:rPr sz="2500" spc="-20" dirty="0">
                <a:solidFill>
                  <a:srgbClr val="F0F1F4"/>
                </a:solidFill>
                <a:latin typeface="Verdana"/>
                <a:cs typeface="Verdana"/>
              </a:rPr>
              <a:t> </a:t>
            </a:r>
            <a:r>
              <a:rPr sz="2500" spc="30" dirty="0">
                <a:solidFill>
                  <a:srgbClr val="F0F1F4"/>
                </a:solidFill>
                <a:latin typeface="Verdana"/>
                <a:cs typeface="Verdana"/>
              </a:rPr>
              <a:t>generates</a:t>
            </a:r>
            <a:r>
              <a:rPr sz="2500" spc="-25" dirty="0">
                <a:solidFill>
                  <a:srgbClr val="F0F1F4"/>
                </a:solidFill>
                <a:latin typeface="Verdana"/>
                <a:cs typeface="Verdana"/>
              </a:rPr>
              <a:t> </a:t>
            </a:r>
            <a:r>
              <a:rPr sz="2500" spc="-30" dirty="0">
                <a:solidFill>
                  <a:srgbClr val="F0F1F4"/>
                </a:solidFill>
                <a:latin typeface="Verdana"/>
                <a:cs typeface="Verdana"/>
              </a:rPr>
              <a:t>the</a:t>
            </a:r>
            <a:r>
              <a:rPr sz="2500" spc="-25" dirty="0">
                <a:solidFill>
                  <a:srgbClr val="F0F1F4"/>
                </a:solidFill>
                <a:latin typeface="Verdana"/>
                <a:cs typeface="Verdana"/>
              </a:rPr>
              <a:t> two </a:t>
            </a:r>
            <a:r>
              <a:rPr sz="2500" spc="65" dirty="0">
                <a:solidFill>
                  <a:srgbClr val="F0F1F4"/>
                </a:solidFill>
                <a:latin typeface="Verdana"/>
                <a:cs typeface="Verdana"/>
              </a:rPr>
              <a:t>sequences</a:t>
            </a:r>
            <a:r>
              <a:rPr sz="2500" spc="-20" dirty="0">
                <a:solidFill>
                  <a:srgbClr val="F0F1F4"/>
                </a:solidFill>
                <a:latin typeface="Verdana"/>
                <a:cs typeface="Verdana"/>
              </a:rPr>
              <a:t> </a:t>
            </a:r>
            <a:r>
              <a:rPr sz="2500" dirty="0">
                <a:solidFill>
                  <a:srgbClr val="F0F1F4"/>
                </a:solidFill>
                <a:latin typeface="Verdana"/>
                <a:cs typeface="Verdana"/>
              </a:rPr>
              <a:t>A</a:t>
            </a:r>
            <a:r>
              <a:rPr sz="2500" spc="-25" dirty="0">
                <a:solidFill>
                  <a:srgbClr val="F0F1F4"/>
                </a:solidFill>
                <a:latin typeface="Verdana"/>
                <a:cs typeface="Verdana"/>
              </a:rPr>
              <a:t> </a:t>
            </a:r>
            <a:r>
              <a:rPr sz="2500" spc="90" dirty="0">
                <a:solidFill>
                  <a:srgbClr val="F0F1F4"/>
                </a:solidFill>
                <a:latin typeface="Verdana"/>
                <a:cs typeface="Verdana"/>
              </a:rPr>
              <a:t>and</a:t>
            </a:r>
            <a:r>
              <a:rPr sz="2500" spc="-25" dirty="0">
                <a:solidFill>
                  <a:srgbClr val="F0F1F4"/>
                </a:solidFill>
                <a:latin typeface="Verdana"/>
                <a:cs typeface="Verdana"/>
              </a:rPr>
              <a:t> </a:t>
            </a:r>
            <a:r>
              <a:rPr sz="2500" spc="-229" dirty="0">
                <a:solidFill>
                  <a:srgbClr val="F0F1F4"/>
                </a:solidFill>
                <a:latin typeface="Verdana"/>
                <a:cs typeface="Verdana"/>
              </a:rPr>
              <a:t>B</a:t>
            </a:r>
            <a:r>
              <a:rPr sz="2500" spc="-25" dirty="0">
                <a:solidFill>
                  <a:srgbClr val="F0F1F4"/>
                </a:solidFill>
                <a:latin typeface="Verdana"/>
                <a:cs typeface="Verdana"/>
              </a:rPr>
              <a:t> </a:t>
            </a:r>
            <a:r>
              <a:rPr sz="2500" spc="10" dirty="0">
                <a:solidFill>
                  <a:srgbClr val="F0F1F4"/>
                </a:solidFill>
                <a:latin typeface="Verdana"/>
                <a:cs typeface="Verdana"/>
              </a:rPr>
              <a:t>which</a:t>
            </a:r>
            <a:r>
              <a:rPr sz="2500" spc="-20" dirty="0">
                <a:solidFill>
                  <a:srgbClr val="F0F1F4"/>
                </a:solidFill>
                <a:latin typeface="Verdana"/>
                <a:cs typeface="Verdana"/>
              </a:rPr>
              <a:t> </a:t>
            </a:r>
            <a:r>
              <a:rPr sz="2500" spc="10" dirty="0">
                <a:solidFill>
                  <a:srgbClr val="F0F1F4"/>
                </a:solidFill>
                <a:latin typeface="Verdana"/>
                <a:cs typeface="Verdana"/>
              </a:rPr>
              <a:t>would</a:t>
            </a:r>
            <a:r>
              <a:rPr sz="2500" spc="-25" dirty="0">
                <a:solidFill>
                  <a:srgbClr val="F0F1F4"/>
                </a:solidFill>
                <a:latin typeface="Verdana"/>
                <a:cs typeface="Verdana"/>
              </a:rPr>
              <a:t> </a:t>
            </a:r>
            <a:r>
              <a:rPr sz="2500" spc="80" dirty="0">
                <a:solidFill>
                  <a:srgbClr val="F0F1F4"/>
                </a:solidFill>
                <a:latin typeface="Verdana"/>
                <a:cs typeface="Verdana"/>
              </a:rPr>
              <a:t>be</a:t>
            </a:r>
            <a:r>
              <a:rPr sz="2500" spc="-25" dirty="0">
                <a:solidFill>
                  <a:srgbClr val="F0F1F4"/>
                </a:solidFill>
                <a:latin typeface="Verdana"/>
                <a:cs typeface="Verdana"/>
              </a:rPr>
              <a:t> </a:t>
            </a:r>
            <a:r>
              <a:rPr sz="2500" spc="15" dirty="0">
                <a:solidFill>
                  <a:srgbClr val="F0F1F4"/>
                </a:solidFill>
                <a:latin typeface="Verdana"/>
                <a:cs typeface="Verdana"/>
              </a:rPr>
              <a:t>locally </a:t>
            </a:r>
            <a:r>
              <a:rPr sz="2500" spc="-860" dirty="0">
                <a:solidFill>
                  <a:srgbClr val="F0F1F4"/>
                </a:solidFill>
                <a:latin typeface="Verdana"/>
                <a:cs typeface="Verdana"/>
              </a:rPr>
              <a:t> </a:t>
            </a:r>
            <a:r>
              <a:rPr sz="2500" spc="40" dirty="0">
                <a:solidFill>
                  <a:srgbClr val="F0F1F4"/>
                </a:solidFill>
                <a:latin typeface="Verdana"/>
                <a:cs typeface="Verdana"/>
              </a:rPr>
              <a:t>aligned </a:t>
            </a:r>
            <a:r>
              <a:rPr sz="2500" spc="-70" dirty="0">
                <a:solidFill>
                  <a:srgbClr val="F0F1F4"/>
                </a:solidFill>
                <a:latin typeface="Verdana"/>
                <a:cs typeface="Verdana"/>
              </a:rPr>
              <a:t>with </a:t>
            </a:r>
            <a:r>
              <a:rPr sz="2500" spc="110" dirty="0">
                <a:solidFill>
                  <a:srgbClr val="F0F1F4"/>
                </a:solidFill>
                <a:latin typeface="Verdana"/>
                <a:cs typeface="Verdana"/>
              </a:rPr>
              <a:t>each </a:t>
            </a:r>
            <a:r>
              <a:rPr sz="2500" spc="-75" dirty="0">
                <a:solidFill>
                  <a:srgbClr val="F0F1F4"/>
                </a:solidFill>
                <a:latin typeface="Verdana"/>
                <a:cs typeface="Verdana"/>
              </a:rPr>
              <a:t>other. </a:t>
            </a:r>
            <a:r>
              <a:rPr sz="2500" dirty="0">
                <a:solidFill>
                  <a:srgbClr val="F0F1F4"/>
                </a:solidFill>
                <a:latin typeface="Verdana"/>
                <a:cs typeface="Verdana"/>
              </a:rPr>
              <a:t>A </a:t>
            </a:r>
            <a:r>
              <a:rPr sz="2500" spc="60" dirty="0">
                <a:solidFill>
                  <a:srgbClr val="F0F1F4"/>
                </a:solidFill>
                <a:latin typeface="Verdana"/>
                <a:cs typeface="Verdana"/>
              </a:rPr>
              <a:t>random </a:t>
            </a:r>
            <a:r>
              <a:rPr sz="2500" spc="65" dirty="0">
                <a:solidFill>
                  <a:srgbClr val="F0F1F4"/>
                </a:solidFill>
                <a:latin typeface="Verdana"/>
                <a:cs typeface="Verdana"/>
              </a:rPr>
              <a:t>seed </a:t>
            </a:r>
            <a:r>
              <a:rPr sz="2500" spc="-50" dirty="0">
                <a:solidFill>
                  <a:srgbClr val="F0F1F4"/>
                </a:solidFill>
                <a:latin typeface="Verdana"/>
                <a:cs typeface="Verdana"/>
              </a:rPr>
              <a:t>is </a:t>
            </a:r>
            <a:r>
              <a:rPr sz="2500" spc="45" dirty="0">
                <a:solidFill>
                  <a:srgbClr val="F0F1F4"/>
                </a:solidFill>
                <a:latin typeface="Verdana"/>
                <a:cs typeface="Verdana"/>
              </a:rPr>
              <a:t>used </a:t>
            </a:r>
            <a:r>
              <a:rPr sz="2500" spc="-25" dirty="0">
                <a:solidFill>
                  <a:srgbClr val="F0F1F4"/>
                </a:solidFill>
                <a:latin typeface="Verdana"/>
                <a:cs typeface="Verdana"/>
              </a:rPr>
              <a:t>to </a:t>
            </a:r>
            <a:r>
              <a:rPr sz="2500" spc="-10" dirty="0">
                <a:solidFill>
                  <a:srgbClr val="F0F1F4"/>
                </a:solidFill>
                <a:latin typeface="Verdana"/>
                <a:cs typeface="Verdana"/>
              </a:rPr>
              <a:t>ensure </a:t>
            </a:r>
            <a:r>
              <a:rPr sz="2500" spc="-30" dirty="0">
                <a:solidFill>
                  <a:srgbClr val="F0F1F4"/>
                </a:solidFill>
                <a:latin typeface="Verdana"/>
                <a:cs typeface="Verdana"/>
              </a:rPr>
              <a:t>the </a:t>
            </a:r>
            <a:r>
              <a:rPr sz="2500" spc="30" dirty="0">
                <a:solidFill>
                  <a:srgbClr val="F0F1F4"/>
                </a:solidFill>
                <a:latin typeface="Verdana"/>
                <a:cs typeface="Verdana"/>
              </a:rPr>
              <a:t>reproducible </a:t>
            </a:r>
            <a:r>
              <a:rPr sz="2500" spc="-10" dirty="0">
                <a:solidFill>
                  <a:srgbClr val="F0F1F4"/>
                </a:solidFill>
                <a:latin typeface="Verdana"/>
                <a:cs typeface="Verdana"/>
              </a:rPr>
              <a:t>nature </a:t>
            </a:r>
            <a:r>
              <a:rPr sz="2500" spc="15" dirty="0">
                <a:solidFill>
                  <a:srgbClr val="F0F1F4"/>
                </a:solidFill>
                <a:latin typeface="Verdana"/>
                <a:cs typeface="Verdana"/>
              </a:rPr>
              <a:t>of </a:t>
            </a:r>
            <a:r>
              <a:rPr sz="2500" spc="20" dirty="0">
                <a:solidFill>
                  <a:srgbClr val="F0F1F4"/>
                </a:solidFill>
                <a:latin typeface="Verdana"/>
                <a:cs typeface="Verdana"/>
              </a:rPr>
              <a:t> </a:t>
            </a:r>
            <a:r>
              <a:rPr sz="2500" spc="-30" dirty="0">
                <a:solidFill>
                  <a:srgbClr val="F0F1F4"/>
                </a:solidFill>
                <a:latin typeface="Verdana"/>
                <a:cs typeface="Verdana"/>
              </a:rPr>
              <a:t>the</a:t>
            </a:r>
            <a:r>
              <a:rPr sz="2500" spc="-35" dirty="0">
                <a:solidFill>
                  <a:srgbClr val="F0F1F4"/>
                </a:solidFill>
                <a:latin typeface="Verdana"/>
                <a:cs typeface="Verdana"/>
              </a:rPr>
              <a:t> </a:t>
            </a:r>
            <a:r>
              <a:rPr sz="2500" spc="-50" dirty="0">
                <a:solidFill>
                  <a:srgbClr val="F0F1F4"/>
                </a:solidFill>
                <a:latin typeface="Verdana"/>
                <a:cs typeface="Verdana"/>
              </a:rPr>
              <a:t>output.</a:t>
            </a:r>
            <a:endParaRPr sz="2500" dirty="0">
              <a:latin typeface="Verdana"/>
              <a:cs typeface="Verdana"/>
            </a:endParaRPr>
          </a:p>
        </p:txBody>
      </p:sp>
      <p:pic>
        <p:nvPicPr>
          <p:cNvPr id="12" name="object 4">
            <a:extLst>
              <a:ext uri="{FF2B5EF4-FFF2-40B4-BE49-F238E27FC236}">
                <a16:creationId xmlns:a16="http://schemas.microsoft.com/office/drawing/2014/main" id="{41640ECD-6EC1-5ACB-1129-7F4CC075DEA4}"/>
              </a:ext>
            </a:extLst>
          </p:cNvPr>
          <p:cNvPicPr/>
          <p:nvPr/>
        </p:nvPicPr>
        <p:blipFill>
          <a:blip r:embed="rId2" cstate="print"/>
          <a:stretch>
            <a:fillRect/>
          </a:stretch>
        </p:blipFill>
        <p:spPr>
          <a:xfrm>
            <a:off x="1254459" y="7239001"/>
            <a:ext cx="114300" cy="114299"/>
          </a:xfrm>
          <a:prstGeom prst="rect">
            <a:avLst/>
          </a:prstGeom>
        </p:spPr>
      </p:pic>
      <p:pic>
        <p:nvPicPr>
          <p:cNvPr id="13" name="object 4">
            <a:extLst>
              <a:ext uri="{FF2B5EF4-FFF2-40B4-BE49-F238E27FC236}">
                <a16:creationId xmlns:a16="http://schemas.microsoft.com/office/drawing/2014/main" id="{8A2A042E-810B-7E68-5083-7510E6E52FF3}"/>
              </a:ext>
            </a:extLst>
          </p:cNvPr>
          <p:cNvPicPr/>
          <p:nvPr/>
        </p:nvPicPr>
        <p:blipFill>
          <a:blip r:embed="rId2" cstate="print"/>
          <a:stretch>
            <a:fillRect/>
          </a:stretch>
        </p:blipFill>
        <p:spPr>
          <a:xfrm>
            <a:off x="1197309" y="5695950"/>
            <a:ext cx="114300" cy="114299"/>
          </a:xfrm>
          <a:prstGeom prst="rect">
            <a:avLst/>
          </a:prstGeom>
        </p:spPr>
      </p:pic>
      <p:pic>
        <p:nvPicPr>
          <p:cNvPr id="14" name="object 4">
            <a:extLst>
              <a:ext uri="{FF2B5EF4-FFF2-40B4-BE49-F238E27FC236}">
                <a16:creationId xmlns:a16="http://schemas.microsoft.com/office/drawing/2014/main" id="{407F2DBA-ABC1-B65B-CA2D-644BE7CA0E04}"/>
              </a:ext>
            </a:extLst>
          </p:cNvPr>
          <p:cNvPicPr/>
          <p:nvPr/>
        </p:nvPicPr>
        <p:blipFill>
          <a:blip r:embed="rId2" cstate="print"/>
          <a:stretch>
            <a:fillRect/>
          </a:stretch>
        </p:blipFill>
        <p:spPr>
          <a:xfrm>
            <a:off x="1213519" y="4152900"/>
            <a:ext cx="114300" cy="114299"/>
          </a:xfrm>
          <a:prstGeom prst="rect">
            <a:avLst/>
          </a:prstGeom>
        </p:spPr>
      </p:pic>
      <p:pic>
        <p:nvPicPr>
          <p:cNvPr id="15" name="object 4">
            <a:extLst>
              <a:ext uri="{FF2B5EF4-FFF2-40B4-BE49-F238E27FC236}">
                <a16:creationId xmlns:a16="http://schemas.microsoft.com/office/drawing/2014/main" id="{5A0FE3FC-6DFF-33F9-D2BF-08960BE33811}"/>
              </a:ext>
            </a:extLst>
          </p:cNvPr>
          <p:cNvPicPr/>
          <p:nvPr/>
        </p:nvPicPr>
        <p:blipFill>
          <a:blip r:embed="rId2" cstate="print"/>
          <a:stretch>
            <a:fillRect/>
          </a:stretch>
        </p:blipFill>
        <p:spPr>
          <a:xfrm>
            <a:off x="1219200" y="2705100"/>
            <a:ext cx="114300" cy="114299"/>
          </a:xfrm>
          <a:prstGeom prst="rect">
            <a:avLst/>
          </a:prstGeom>
        </p:spPr>
      </p:pic>
      <p:pic>
        <p:nvPicPr>
          <p:cNvPr id="16" name="object 4">
            <a:extLst>
              <a:ext uri="{FF2B5EF4-FFF2-40B4-BE49-F238E27FC236}">
                <a16:creationId xmlns:a16="http://schemas.microsoft.com/office/drawing/2014/main" id="{255F86EE-4C2F-64BA-3312-FACF9CF2EB79}"/>
              </a:ext>
            </a:extLst>
          </p:cNvPr>
          <p:cNvPicPr/>
          <p:nvPr/>
        </p:nvPicPr>
        <p:blipFill>
          <a:blip r:embed="rId2" cstate="print"/>
          <a:stretch>
            <a:fillRect/>
          </a:stretch>
        </p:blipFill>
        <p:spPr>
          <a:xfrm>
            <a:off x="1213519" y="6210300"/>
            <a:ext cx="114300" cy="1142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11B1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TotalTime>
  <Words>921</Words>
  <Application>Microsoft Office PowerPoint</Application>
  <PresentationFormat>Custom</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Cambria</vt:lpstr>
      <vt:lpstr>Lucida Sans Unicode</vt:lpstr>
      <vt:lpstr>Verdana</vt:lpstr>
      <vt:lpstr>Office Theme</vt:lpstr>
      <vt:lpstr>Parallelization of  Local Sequence  Alignment</vt:lpstr>
      <vt:lpstr>Team Members</vt:lpstr>
      <vt:lpstr>Problem Statement</vt:lpstr>
      <vt:lpstr>Objectives:-</vt:lpstr>
      <vt:lpstr>Abstract</vt:lpstr>
      <vt:lpstr>Code Output</vt:lpstr>
      <vt:lpstr>PowerPoint Presentation</vt:lpstr>
      <vt:lpstr>Procedure </vt:lpstr>
      <vt:lpstr>Procedure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Gray Minimalist Business Coach Marketing Presentation</dc:title>
  <dc:creator>Palesha Basumatary</dc:creator>
  <cp:keywords>DAFR0cPoIdA,BAFISQtZvvc</cp:keywords>
  <cp:lastModifiedBy>Nilashma Saha</cp:lastModifiedBy>
  <cp:revision>5</cp:revision>
  <dcterms:created xsi:type="dcterms:W3CDTF">2022-11-13T10:53:12Z</dcterms:created>
  <dcterms:modified xsi:type="dcterms:W3CDTF">2022-11-17T16:44:15Z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2022-11-13T00:00:00Z</vt:filetime>
  </property>
  <property fmtid="{D5CDD505-2E9C-101B-9397-08002B2CF9AE}" pid="3" name="Creator">
    <vt:lpwstr>Canva</vt:lpwstr>
  </property>
  <property fmtid="{D5CDD505-2E9C-101B-9397-08002B2CF9AE}" pid="4" name="LastSaved">
    <vt:filetime>2022-11-13T00:00:00Z</vt:filetime>
  </property>
</Properties>
</file>