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sldIdLst>
    <p:sldId id="256" r:id="rId2"/>
    <p:sldId id="257" r:id="rId3"/>
    <p:sldId id="258" r:id="rId4"/>
    <p:sldId id="262" r:id="rId5"/>
    <p:sldId id="259" r:id="rId6"/>
    <p:sldId id="271" r:id="rId7"/>
    <p:sldId id="270" r:id="rId8"/>
    <p:sldId id="260" r:id="rId9"/>
    <p:sldId id="261" r:id="rId10"/>
    <p:sldId id="277" r:id="rId11"/>
    <p:sldId id="278" r:id="rId12"/>
    <p:sldId id="275" r:id="rId13"/>
    <p:sldId id="276" r:id="rId14"/>
    <p:sldId id="263" r:id="rId15"/>
    <p:sldId id="266" r:id="rId16"/>
    <p:sldId id="267"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4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akkiyarajantamil@gmail.com" userId="10f3f5aae0b4eb2b" providerId="LiveId" clId="{5AB52887-E485-424A-A729-69A3DAEE8216}"/>
    <pc:docChg chg="custSel modSld">
      <pc:chgData name="elakkiyarajantamil@gmail.com" userId="10f3f5aae0b4eb2b" providerId="LiveId" clId="{5AB52887-E485-424A-A729-69A3DAEE8216}" dt="2023-02-28T16:36:53.892" v="1" actId="27636"/>
      <pc:docMkLst>
        <pc:docMk/>
      </pc:docMkLst>
      <pc:sldChg chg="modSp mod">
        <pc:chgData name="elakkiyarajantamil@gmail.com" userId="10f3f5aae0b4eb2b" providerId="LiveId" clId="{5AB52887-E485-424A-A729-69A3DAEE8216}" dt="2023-02-28T16:36:53.892" v="1" actId="27636"/>
        <pc:sldMkLst>
          <pc:docMk/>
          <pc:sldMk cId="0" sldId="269"/>
        </pc:sldMkLst>
        <pc:spChg chg="mod">
          <ac:chgData name="elakkiyarajantamil@gmail.com" userId="10f3f5aae0b4eb2b" providerId="LiveId" clId="{5AB52887-E485-424A-A729-69A3DAEE8216}" dt="2023-02-28T16:36:53.892" v="1" actId="27636"/>
          <ac:spMkLst>
            <pc:docMk/>
            <pc:sldMk cId="0" sldId="26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3788617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235963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1739725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30A4E-1531-4FD8-A300-86BB27C3DAFC}"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6106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3103286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3540835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1362403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258604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85450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291684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188739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171673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214121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341912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135875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211475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58A700-B7CF-4B84-BF70-81002ED02DDA}" type="datetimeFigureOut">
              <a:rPr lang="en-IN" smtClean="0"/>
              <a:pPr/>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30A4E-1531-4FD8-A300-86BB27C3DAFC}" type="slidenum">
              <a:rPr lang="en-IN" smtClean="0"/>
              <a:pPr/>
              <a:t>‹#›</a:t>
            </a:fld>
            <a:endParaRPr lang="en-IN"/>
          </a:p>
        </p:txBody>
      </p:sp>
    </p:spTree>
    <p:extLst>
      <p:ext uri="{BB962C8B-B14F-4D97-AF65-F5344CB8AC3E}">
        <p14:creationId xmlns:p14="http://schemas.microsoft.com/office/powerpoint/2010/main" val="37502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058A700-B7CF-4B84-BF70-81002ED02DDA}" type="datetimeFigureOut">
              <a:rPr lang="en-IN" smtClean="0"/>
              <a:pPr/>
              <a:t>26-05-2023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D630A4E-1531-4FD8-A300-86BB27C3DAFC}" type="slidenum">
              <a:rPr lang="en-IN" smtClean="0"/>
              <a:pPr/>
              <a:t>‹#›</a:t>
            </a:fld>
            <a:endParaRPr lang="en-IN"/>
          </a:p>
        </p:txBody>
      </p:sp>
    </p:spTree>
    <p:extLst>
      <p:ext uri="{BB962C8B-B14F-4D97-AF65-F5344CB8AC3E}">
        <p14:creationId xmlns:p14="http://schemas.microsoft.com/office/powerpoint/2010/main" val="3132190492"/>
      </p:ext>
    </p:extLst>
  </p:cSld>
  <p:clrMap bg1="dk1" tx1="lt1" bg2="dk2" tx2="lt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 id="21474839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138951-296A-B72D-AF3B-0A2D22F97948}"/>
              </a:ext>
            </a:extLst>
          </p:cNvPr>
          <p:cNvSpPr>
            <a:spLocks noGrp="1"/>
          </p:cNvSpPr>
          <p:nvPr>
            <p:ph type="ctrTitle"/>
          </p:nvPr>
        </p:nvSpPr>
        <p:spPr>
          <a:xfrm>
            <a:off x="609082" y="1295400"/>
            <a:ext cx="10851501" cy="1752600"/>
          </a:xfrm>
        </p:spPr>
        <p:txBody>
          <a:bodyPr>
            <a:normAutofit/>
          </a:bodyPr>
          <a:lstStyle/>
          <a:p>
            <a:pPr algn="just"/>
            <a:r>
              <a:rPr lang="en-US" sz="4000" b="1" dirty="0" smtClean="0">
                <a:latin typeface="Times New Roman" pitchFamily="18" charset="0"/>
                <a:cs typeface="Times New Roman" pitchFamily="18" charset="0"/>
              </a:rPr>
              <a:t>ONLINE OUTPATIENTS APPOINTMENT AND </a:t>
            </a:r>
            <a:r>
              <a:rPr lang="en-US" sz="4000" b="1" dirty="0">
                <a:latin typeface="Times New Roman" pitchFamily="18" charset="0"/>
                <a:cs typeface="Times New Roman" pitchFamily="18" charset="0"/>
              </a:rPr>
              <a:t>HOSPITAL INFORMATION   SYSTEM</a:t>
            </a:r>
            <a:endParaRPr lang="en-IN" sz="4000" b="1"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0BFC71FD-C9E0-0234-92E8-CE5A4C4BA547}"/>
              </a:ext>
            </a:extLst>
          </p:cNvPr>
          <p:cNvSpPr>
            <a:spLocks noGrp="1"/>
          </p:cNvSpPr>
          <p:nvPr>
            <p:ph type="subTitle" idx="1"/>
          </p:nvPr>
        </p:nvSpPr>
        <p:spPr>
          <a:xfrm>
            <a:off x="8067674" y="4792662"/>
            <a:ext cx="3876675" cy="1684337"/>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M.UDHAYASHANKAR (B20CS060)</a:t>
            </a:r>
          </a:p>
          <a:p>
            <a:r>
              <a:rPr lang="en-US" dirty="0">
                <a:latin typeface="Times New Roman" panose="02020603050405020304" pitchFamily="18" charset="0"/>
                <a:cs typeface="Times New Roman" panose="02020603050405020304" pitchFamily="18" charset="0"/>
              </a:rPr>
              <a:t>S.YUVARAJ (B20CS065)</a:t>
            </a:r>
          </a:p>
          <a:p>
            <a:r>
              <a:rPr lang="en-US" dirty="0">
                <a:latin typeface="Times New Roman" panose="02020603050405020304" pitchFamily="18" charset="0"/>
                <a:cs typeface="Times New Roman" panose="02020603050405020304" pitchFamily="18" charset="0"/>
              </a:rPr>
              <a:t>S.KESAVAMURTHY(b20cs305)</a:t>
            </a:r>
            <a:endParaRPr lang="en-IN"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s.VENKATESH</a:t>
            </a:r>
            <a:r>
              <a:rPr lang="en-US" dirty="0">
                <a:latin typeface="Times New Roman" panose="02020603050405020304" pitchFamily="18" charset="0"/>
                <a:cs typeface="Times New Roman" panose="02020603050405020304" pitchFamily="18" charset="0"/>
              </a:rPr>
              <a:t>(B20CS315)</a:t>
            </a:r>
          </a:p>
          <a:p>
            <a:endParaRPr lang="en-US" dirty="0"/>
          </a:p>
        </p:txBody>
      </p:sp>
    </p:spTree>
    <p:extLst>
      <p:ext uri="{BB962C8B-B14F-4D97-AF65-F5344CB8AC3E}">
        <p14:creationId xmlns:p14="http://schemas.microsoft.com/office/powerpoint/2010/main" val="1815886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SOFTWARE HARDWARE REQUIREMENT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400" b="1" dirty="0">
                <a:latin typeface="Times New Roman" pitchFamily="18" charset="0"/>
                <a:cs typeface="Times New Roman" pitchFamily="18" charset="0"/>
              </a:rPr>
              <a:t>HARDWARE REQUIREMENTS</a:t>
            </a:r>
            <a:endParaRPr lang="en-IN" dirty="0">
              <a:latin typeface="Times New Roman" pitchFamily="18" charset="0"/>
              <a:cs typeface="Times New Roman" pitchFamily="18" charset="0"/>
            </a:endParaRPr>
          </a:p>
          <a:p>
            <a:pPr lvl="0"/>
            <a:endParaRPr lang="en-IN"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Processor                </a:t>
            </a:r>
            <a:r>
              <a:rPr lang="en-IN" dirty="0">
                <a:latin typeface="Times New Roman" pitchFamily="18" charset="0"/>
                <a:cs typeface="Times New Roman" pitchFamily="18" charset="0"/>
              </a:rPr>
              <a:t>	:Dual core processor2.6.0 GHZ</a:t>
            </a:r>
          </a:p>
          <a:p>
            <a:pPr lvl="0"/>
            <a:r>
              <a:rPr lang="en-IN" dirty="0">
                <a:latin typeface="Times New Roman" pitchFamily="18" charset="0"/>
                <a:cs typeface="Times New Roman" pitchFamily="18" charset="0"/>
              </a:rPr>
              <a:t>RAM                      	: 4GB </a:t>
            </a:r>
          </a:p>
          <a:p>
            <a:pPr lvl="0"/>
            <a:r>
              <a:rPr lang="en-IN" dirty="0">
                <a:latin typeface="Times New Roman" pitchFamily="18" charset="0"/>
                <a:cs typeface="Times New Roman" pitchFamily="18" charset="0"/>
              </a:rPr>
              <a:t>HARD DISK          	: 512 GB</a:t>
            </a:r>
          </a:p>
          <a:p>
            <a:pPr lvl="0"/>
            <a:r>
              <a:rPr lang="en-IN" dirty="0">
                <a:latin typeface="Times New Roman" pitchFamily="18" charset="0"/>
                <a:cs typeface="Times New Roman" pitchFamily="18" charset="0"/>
              </a:rPr>
              <a:t>Compact Disk         	:650 MB</a:t>
            </a:r>
          </a:p>
          <a:p>
            <a:pPr lvl="0"/>
            <a:r>
              <a:rPr lang="en-IN" dirty="0">
                <a:latin typeface="Times New Roman" pitchFamily="18" charset="0"/>
                <a:cs typeface="Times New Roman" pitchFamily="18" charset="0"/>
              </a:rPr>
              <a:t>Keyboard                	:Standard Keyboard</a:t>
            </a:r>
          </a:p>
          <a:p>
            <a:pPr lvl="0"/>
            <a:r>
              <a:rPr lang="en-IN" dirty="0">
                <a:latin typeface="Times New Roman" pitchFamily="18" charset="0"/>
                <a:cs typeface="Times New Roman" pitchFamily="18" charset="0"/>
              </a:rPr>
              <a:t>Monitor                   	:15-inch </a:t>
            </a:r>
            <a:r>
              <a:rPr lang="en-IN" dirty="0" err="1">
                <a:latin typeface="Times New Roman" pitchFamily="18" charset="0"/>
                <a:cs typeface="Times New Roman" pitchFamily="18" charset="0"/>
              </a:rPr>
              <a:t>Color</a:t>
            </a:r>
            <a:r>
              <a:rPr lang="en-IN" dirty="0">
                <a:latin typeface="Times New Roman" pitchFamily="18" charset="0"/>
                <a:cs typeface="Times New Roman" pitchFamily="18" charset="0"/>
              </a:rPr>
              <a:t> monitor</a:t>
            </a:r>
          </a:p>
          <a:p>
            <a:endParaRPr lang="en-IN" dirty="0"/>
          </a:p>
        </p:txBody>
      </p:sp>
    </p:spTree>
    <p:extLst>
      <p:ext uri="{BB962C8B-B14F-4D97-AF65-F5344CB8AC3E}">
        <p14:creationId xmlns:p14="http://schemas.microsoft.com/office/powerpoint/2010/main" val="2782696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2982"/>
          </a:xfrm>
        </p:spPr>
        <p:txBody>
          <a:bodyPr/>
          <a:lstStyle/>
          <a:p>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SOFTWARE </a:t>
            </a:r>
            <a:r>
              <a:rPr lang="en-IN" sz="2400" b="1" dirty="0">
                <a:latin typeface="Times New Roman" pitchFamily="18" charset="0"/>
                <a:cs typeface="Times New Roman" pitchFamily="18" charset="0"/>
              </a:rPr>
              <a:t>REQUIREMENTS</a:t>
            </a:r>
            <a:r>
              <a:rPr lang="en-IN" sz="2400" dirty="0"/>
              <a:t/>
            </a:r>
            <a:br>
              <a:rPr lang="en-IN" sz="2400" dirty="0"/>
            </a:br>
            <a:endParaRPr lang="en-IN" sz="2400" dirty="0"/>
          </a:p>
        </p:txBody>
      </p:sp>
      <p:sp>
        <p:nvSpPr>
          <p:cNvPr id="3" name="Content Placeholder 2"/>
          <p:cNvSpPr>
            <a:spLocks noGrp="1"/>
          </p:cNvSpPr>
          <p:nvPr>
            <p:ph idx="1"/>
          </p:nvPr>
        </p:nvSpPr>
        <p:spPr>
          <a:xfrm>
            <a:off x="963612" y="1367118"/>
            <a:ext cx="8946541" cy="4195481"/>
          </a:xfrm>
        </p:spPr>
        <p:txBody>
          <a:bodyPr/>
          <a:lstStyle/>
          <a:p>
            <a:pPr lvl="0"/>
            <a:endParaRPr lang="en-IN"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Operating </a:t>
            </a:r>
            <a:r>
              <a:rPr lang="en-IN" dirty="0">
                <a:latin typeface="Times New Roman" pitchFamily="18" charset="0"/>
                <a:cs typeface="Times New Roman" pitchFamily="18" charset="0"/>
              </a:rPr>
              <a:t>system 	: Windows OS( 7, 8)</a:t>
            </a:r>
          </a:p>
          <a:p>
            <a:pPr lvl="0"/>
            <a:r>
              <a:rPr lang="en-IN" dirty="0">
                <a:latin typeface="Times New Roman" pitchFamily="18" charset="0"/>
                <a:cs typeface="Times New Roman" pitchFamily="18" charset="0"/>
              </a:rPr>
              <a:t>Front End              	: HTML,CSS</a:t>
            </a:r>
          </a:p>
          <a:p>
            <a:r>
              <a:rPr lang="en-IN" dirty="0">
                <a:latin typeface="Times New Roman" pitchFamily="18" charset="0"/>
                <a:cs typeface="Times New Roman" pitchFamily="18" charset="0"/>
              </a:rPr>
              <a:t>Back End              	: MYSQL, PHP</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7134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DATA FLOW DIAGRAM</a:t>
            </a:r>
            <a:endParaRPr lang="en-IN" dirty="0">
              <a:latin typeface="Times New Roman" pitchFamily="18" charset="0"/>
              <a:cs typeface="Times New Roman" pitchFamily="18" charset="0"/>
            </a:endParaRPr>
          </a:p>
        </p:txBody>
      </p:sp>
      <p:grpSp>
        <p:nvGrpSpPr>
          <p:cNvPr id="3" name="Group 2"/>
          <p:cNvGrpSpPr>
            <a:grpSpLocks/>
          </p:cNvGrpSpPr>
          <p:nvPr/>
        </p:nvGrpSpPr>
        <p:grpSpPr bwMode="auto">
          <a:xfrm>
            <a:off x="1524000" y="1848496"/>
            <a:ext cx="7607300" cy="4660900"/>
            <a:chOff x="1094" y="321"/>
            <a:chExt cx="10306" cy="9952"/>
          </a:xfrm>
        </p:grpSpPr>
        <p:pic>
          <p:nvPicPr>
            <p:cNvPr id="4" name="Picture 3" descr="DF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 y="913"/>
              <a:ext cx="9884" cy="91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1094" y="321"/>
              <a:ext cx="10306" cy="99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593910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USE CASE DIAGRAM</a:t>
            </a:r>
            <a:endParaRPr lang="en-IN"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600" y="1600200"/>
            <a:ext cx="5943600" cy="509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572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MODULE </a:t>
            </a:r>
          </a:p>
        </p:txBody>
      </p:sp>
      <p:sp>
        <p:nvSpPr>
          <p:cNvPr id="4" name="Text Placeholder 3">
            <a:extLst>
              <a:ext uri="{FF2B5EF4-FFF2-40B4-BE49-F238E27FC236}">
                <a16:creationId xmlns="" xmlns:a16="http://schemas.microsoft.com/office/drawing/2014/main" id="{CF53D1D7-32E2-D4D0-0B8C-8F7755D62EFC}"/>
              </a:ext>
            </a:extLst>
          </p:cNvPr>
          <p:cNvSpPr>
            <a:spLocks noGrp="1"/>
          </p:cNvSpPr>
          <p:nvPr>
            <p:ph type="body" idx="1"/>
          </p:nvPr>
        </p:nvSpPr>
        <p:spPr>
          <a:xfrm>
            <a:off x="1103313" y="1590993"/>
            <a:ext cx="4396338" cy="576262"/>
          </a:xfrm>
        </p:spPr>
        <p:txBody>
          <a:bodyPr/>
          <a:lstStyle/>
          <a:p>
            <a:pPr lvl="3"/>
            <a:r>
              <a:rPr lang="en-IN" sz="2000" dirty="0">
                <a:latin typeface="Times New Roman" panose="02020603050405020304" pitchFamily="18" charset="0"/>
                <a:cs typeface="Times New Roman" panose="02020603050405020304" pitchFamily="18" charset="0"/>
              </a:rPr>
              <a:t>STEPS</a:t>
            </a:r>
          </a:p>
        </p:txBody>
      </p:sp>
      <p:pic>
        <p:nvPicPr>
          <p:cNvPr id="1026" name="Picture 2"/>
          <p:cNvPicPr>
            <a:picLocks noGrp="1" noChangeAspect="1" noChangeArrowheads="1"/>
          </p:cNvPicPr>
          <p:nvPr>
            <p:ph sz="half" idx="2"/>
          </p:nvPr>
        </p:nvPicPr>
        <p:blipFill rotWithShape="1">
          <a:blip r:embed="rId2"/>
          <a:stretch/>
        </p:blipFill>
        <p:spPr bwMode="auto">
          <a:xfrm>
            <a:off x="6692350" y="2663544"/>
            <a:ext cx="3943350" cy="3095625"/>
          </a:xfrm>
          <a:prstGeom prst="rect">
            <a:avLst/>
          </a:prstGeom>
          <a:noFill/>
          <a:ln w="9525">
            <a:noFill/>
            <a:miter lim="800000"/>
            <a:headEnd/>
            <a:tailEnd/>
          </a:ln>
          <a:effectLst/>
        </p:spPr>
      </p:pic>
      <p:sp>
        <p:nvSpPr>
          <p:cNvPr id="5" name="Text Placeholder 4">
            <a:extLst>
              <a:ext uri="{FF2B5EF4-FFF2-40B4-BE49-F238E27FC236}">
                <a16:creationId xmlns="" xmlns:a16="http://schemas.microsoft.com/office/drawing/2014/main" id="{9D8F7834-9DA2-4E87-6ABA-83F77BBBE63D}"/>
              </a:ext>
            </a:extLst>
          </p:cNvPr>
          <p:cNvSpPr>
            <a:spLocks noGrp="1"/>
          </p:cNvSpPr>
          <p:nvPr>
            <p:ph type="body" sz="quarter" idx="3"/>
          </p:nvPr>
        </p:nvSpPr>
        <p:spPr>
          <a:xfrm>
            <a:off x="6203135" y="1682134"/>
            <a:ext cx="5135425" cy="576262"/>
          </a:xfrm>
        </p:spPr>
        <p:txBody>
          <a:bodyPr/>
          <a:lstStyle/>
          <a:p>
            <a:pPr lvl="3"/>
            <a:r>
              <a:rPr lang="en-IN" sz="2000" dirty="0">
                <a:latin typeface="Times New Roman" panose="02020603050405020304" pitchFamily="18" charset="0"/>
                <a:cs typeface="Times New Roman" panose="02020603050405020304" pitchFamily="18" charset="0"/>
              </a:rPr>
              <a:t>DIAGRAM</a:t>
            </a:r>
          </a:p>
        </p:txBody>
      </p:sp>
      <p:sp>
        <p:nvSpPr>
          <p:cNvPr id="6" name="Content Placeholder 5">
            <a:extLst>
              <a:ext uri="{FF2B5EF4-FFF2-40B4-BE49-F238E27FC236}">
                <a16:creationId xmlns="" xmlns:a16="http://schemas.microsoft.com/office/drawing/2014/main" id="{65F5270E-FB55-2CD3-E571-A3FA8ECF092C}"/>
              </a:ext>
            </a:extLst>
          </p:cNvPr>
          <p:cNvSpPr>
            <a:spLocks noGrp="1"/>
          </p:cNvSpPr>
          <p:nvPr>
            <p:ph sz="quarter" idx="4"/>
          </p:nvPr>
        </p:nvSpPr>
        <p:spPr>
          <a:xfrm>
            <a:off x="1103313" y="2663544"/>
            <a:ext cx="4396339" cy="3741738"/>
          </a:xfrm>
        </p:spPr>
        <p:txBody>
          <a:bodyPr/>
          <a:lstStyle/>
          <a:p>
            <a:r>
              <a:rPr lang="en-IN" dirty="0">
                <a:latin typeface="Times New Roman" panose="02020603050405020304" pitchFamily="18" charset="0"/>
                <a:cs typeface="Times New Roman" panose="02020603050405020304" pitchFamily="18" charset="0"/>
              </a:rPr>
              <a:t>VERIFICATION</a:t>
            </a:r>
          </a:p>
          <a:p>
            <a:pPr marL="0" indent="0">
              <a:buNone/>
            </a:pPr>
            <a:r>
              <a:rPr lang="en-IN" dirty="0"/>
              <a:t>	</a:t>
            </a:r>
            <a:r>
              <a:rPr lang="en-US" sz="1800" dirty="0">
                <a:latin typeface="Times New Roman" panose="02020603050405020304" pitchFamily="18" charset="0"/>
                <a:cs typeface="Times New Roman" panose="02020603050405020304" pitchFamily="18" charset="0"/>
              </a:rPr>
              <a:t>In this Process the Users may Create his Account by their Mobile Number.</a:t>
            </a:r>
          </a:p>
          <a:p>
            <a:pPr marL="0" indent="0">
              <a:buNone/>
            </a:pPr>
            <a:endParaRPr lang="en-US" sz="1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CHOOSE HOSPITAL/DEPARTMENT</a:t>
            </a:r>
          </a:p>
          <a:p>
            <a:pPr marL="0" indent="0">
              <a:buNone/>
            </a:pPr>
            <a:r>
              <a:rPr lang="en-IN" dirty="0">
                <a:latin typeface="Times New Roman" panose="02020603050405020304" pitchFamily="18" charset="0"/>
                <a:cs typeface="Times New Roman" panose="02020603050405020304" pitchFamily="18" charset="0"/>
              </a:rPr>
              <a:t>	</a:t>
            </a:r>
            <a:r>
              <a:rPr lang="en-US" sz="1800" dirty="0"/>
              <a:t> </a:t>
            </a:r>
            <a:r>
              <a:rPr lang="en-US" sz="1800" dirty="0">
                <a:latin typeface="Times New Roman" panose="02020603050405020304" pitchFamily="18" charset="0"/>
                <a:cs typeface="Times New Roman" panose="02020603050405020304" pitchFamily="18" charset="0"/>
              </a:rPr>
              <a:t>After login the user may choose the Hospital and AYUSH  Departments.</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0F2EE6-D182-A8FE-17C3-089DEE4D7172}"/>
              </a:ext>
            </a:extLst>
          </p:cNvPr>
          <p:cNvSpPr>
            <a:spLocks noGrp="1"/>
          </p:cNvSpPr>
          <p:nvPr>
            <p:ph type="title"/>
          </p:nvPr>
        </p:nvSpPr>
        <p:spPr>
          <a:xfrm>
            <a:off x="646111" y="452718"/>
            <a:ext cx="9310689" cy="1081442"/>
          </a:xfrm>
        </p:spPr>
        <p:txBody>
          <a:bodyPr/>
          <a:lstStyle/>
          <a:p>
            <a:pPr algn="ctr"/>
            <a:r>
              <a:rPr lang="en-IN" sz="4000" dirty="0">
                <a:latin typeface="Times New Roman" panose="02020603050405020304" pitchFamily="18" charset="0"/>
                <a:cs typeface="Times New Roman" panose="02020603050405020304" pitchFamily="18" charset="0"/>
              </a:rPr>
              <a:t>MODULE</a:t>
            </a:r>
          </a:p>
        </p:txBody>
      </p:sp>
      <p:sp>
        <p:nvSpPr>
          <p:cNvPr id="3" name="Content Placeholder 2">
            <a:extLst>
              <a:ext uri="{FF2B5EF4-FFF2-40B4-BE49-F238E27FC236}">
                <a16:creationId xmlns="" xmlns:a16="http://schemas.microsoft.com/office/drawing/2014/main" id="{DF544562-5BE6-3652-59E1-9F46A3BFDB75}"/>
              </a:ext>
            </a:extLst>
          </p:cNvPr>
          <p:cNvSpPr>
            <a:spLocks noGrp="1"/>
          </p:cNvSpPr>
          <p:nvPr>
            <p:ph sz="half" idx="1"/>
          </p:nvPr>
        </p:nvSpPr>
        <p:spPr>
          <a:xfrm>
            <a:off x="716756" y="1731682"/>
            <a:ext cx="6070124" cy="4673600"/>
          </a:xfrm>
        </p:spPr>
        <p:txBody>
          <a:bodyPr>
            <a:normAutofit/>
          </a:bodyPr>
          <a:lstStyle/>
          <a:p>
            <a:r>
              <a:rPr lang="en-IN" sz="2000" dirty="0">
                <a:latin typeface="Times New Roman" panose="02020603050405020304" pitchFamily="18" charset="0"/>
                <a:cs typeface="Times New Roman" panose="02020603050405020304" pitchFamily="18" charset="0"/>
              </a:rPr>
              <a:t>SELECT DATE FOR APPOINTMENT</a:t>
            </a:r>
          </a:p>
          <a:p>
            <a:pPr marL="0" indent="0">
              <a:buNone/>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Next the User select the date of the Appointment in the Date &amp; Time Schedule</a:t>
            </a:r>
            <a:r>
              <a:rPr lang="en-IN"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VERIFY USING AADHAR</a:t>
            </a:r>
          </a:p>
          <a:p>
            <a:pPr marL="0" indent="0">
              <a:buNone/>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After Fixing an Appointment the Users Aadhar Number may Verified by this Process.</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GET CONFIRMATION SMS</a:t>
            </a:r>
          </a:p>
          <a:p>
            <a:pPr marL="0" indent="0">
              <a:buNone/>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User get Acknowledgement by the Confirmation Message (OTP)</a:t>
            </a:r>
            <a:endParaRPr lang="en-IN" sz="2000"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 xmlns:a16="http://schemas.microsoft.com/office/drawing/2014/main" id="{F07A7065-6E43-B25C-FE8C-47061BBAB6DB}"/>
              </a:ext>
            </a:extLst>
          </p:cNvPr>
          <p:cNvPicPr>
            <a:picLocks noGrp="1" noChangeAspect="1" noChangeArrowheads="1"/>
          </p:cNvPicPr>
          <p:nvPr>
            <p:ph sz="half" idx="2"/>
          </p:nvPr>
        </p:nvPicPr>
        <p:blipFill rotWithShape="1">
          <a:blip r:embed="rId2"/>
          <a:stretch/>
        </p:blipFill>
        <p:spPr bwMode="auto">
          <a:xfrm>
            <a:off x="7345680" y="2567382"/>
            <a:ext cx="4200684" cy="329763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142513" y="2583307"/>
            <a:ext cx="3461658" cy="3605348"/>
          </a:xfrm>
          <a:prstGeom prst="rect">
            <a:avLst/>
          </a:prstGeom>
          <a:noFill/>
          <a:ln w="9525">
            <a:noFill/>
            <a:miter lim="800000"/>
            <a:headEnd/>
            <a:tailEnd/>
          </a:ln>
          <a:effectLst/>
        </p:spPr>
      </p:pic>
      <p:sp>
        <p:nvSpPr>
          <p:cNvPr id="4" name="TextBox 3"/>
          <p:cNvSpPr txBox="1"/>
          <p:nvPr/>
        </p:nvSpPr>
        <p:spPr>
          <a:xfrm>
            <a:off x="313509" y="740642"/>
            <a:ext cx="11382102" cy="738664"/>
          </a:xfrm>
          <a:prstGeom prst="rect">
            <a:avLst/>
          </a:prstGeom>
          <a:noFill/>
        </p:spPr>
        <p:txBody>
          <a:bodyPr wrap="square" rtlCol="0">
            <a:spAutoFit/>
          </a:bodyPr>
          <a:lstStyle/>
          <a:p>
            <a:pPr algn="ctr"/>
            <a:r>
              <a:rPr lang="en-US" sz="4200" dirty="0" smtClean="0">
                <a:latin typeface="Times New Roman" panose="02020603050405020304" pitchFamily="18" charset="0"/>
                <a:cs typeface="Times New Roman" panose="02020603050405020304" pitchFamily="18" charset="0"/>
              </a:rPr>
              <a:t>FUTURE SCOPE</a:t>
            </a:r>
          </a:p>
        </p:txBody>
      </p:sp>
      <p:sp>
        <p:nvSpPr>
          <p:cNvPr id="6" name="TextBox 5"/>
          <p:cNvSpPr txBox="1"/>
          <p:nvPr/>
        </p:nvSpPr>
        <p:spPr>
          <a:xfrm>
            <a:off x="877078" y="2242504"/>
            <a:ext cx="6499082" cy="2862322"/>
          </a:xfrm>
          <a:prstGeom prst="rect">
            <a:avLst/>
          </a:prstGeom>
          <a:noFill/>
        </p:spPr>
        <p:txBody>
          <a:bodyPr wrap="square" rtlCol="0">
            <a:spAutoFit/>
          </a:bodyPr>
          <a:lstStyle/>
          <a:p>
            <a:pPr>
              <a:buClr>
                <a:schemeClr val="bg2">
                  <a:lumMod val="60000"/>
                  <a:lumOff val="40000"/>
                </a:schemeClr>
              </a:buClr>
              <a:buFont typeface="Century Gothic" pitchFamily="34" charset="0"/>
              <a:buChar char="►"/>
            </a:pPr>
            <a:r>
              <a:rPr lang="en-US" sz="2000" dirty="0">
                <a:latin typeface="Times New Roman" panose="02020603050405020304" pitchFamily="18" charset="0"/>
                <a:cs typeface="Times New Roman" panose="02020603050405020304" pitchFamily="18" charset="0"/>
              </a:rPr>
              <a:t>Online </a:t>
            </a:r>
            <a:r>
              <a:rPr lang="en-US" sz="2000" dirty="0" smtClean="0">
                <a:latin typeface="Times New Roman" panose="02020603050405020304" pitchFamily="18" charset="0"/>
                <a:cs typeface="Times New Roman" panose="02020603050405020304" pitchFamily="18" charset="0"/>
              </a:rPr>
              <a:t>appointment</a:t>
            </a:r>
            <a:endParaRPr lang="en-US" sz="2000" dirty="0">
              <a:latin typeface="Times New Roman" panose="02020603050405020304" pitchFamily="18" charset="0"/>
              <a:cs typeface="Times New Roman" panose="02020603050405020304" pitchFamily="18" charset="0"/>
            </a:endParaRPr>
          </a:p>
          <a:p>
            <a:pPr>
              <a:buClr>
                <a:schemeClr val="bg2">
                  <a:lumMod val="60000"/>
                  <a:lumOff val="40000"/>
                </a:schemeClr>
              </a:buClr>
              <a:buFont typeface="Century Gothic" pitchFamily="34" charset="0"/>
              <a:buChar char="►"/>
            </a:pPr>
            <a:endParaRPr lang="en-US" sz="2000" dirty="0">
              <a:latin typeface="Times New Roman" panose="02020603050405020304" pitchFamily="18" charset="0"/>
              <a:cs typeface="Times New Roman" panose="02020603050405020304" pitchFamily="18" charset="0"/>
            </a:endParaRPr>
          </a:p>
          <a:p>
            <a:pPr>
              <a:buClr>
                <a:schemeClr val="bg2">
                  <a:lumMod val="60000"/>
                  <a:lumOff val="40000"/>
                </a:schemeClr>
              </a:buClr>
              <a:buFont typeface="Century Gothic" pitchFamily="34" charset="0"/>
              <a:buChar char="►"/>
            </a:pPr>
            <a:r>
              <a:rPr lang="en-US" sz="2000" dirty="0">
                <a:latin typeface="Times New Roman" panose="02020603050405020304" pitchFamily="18" charset="0"/>
                <a:cs typeface="Times New Roman" panose="02020603050405020304" pitchFamily="18" charset="0"/>
              </a:rPr>
              <a:t>General information about the hospital</a:t>
            </a:r>
          </a:p>
          <a:p>
            <a:endParaRPr lang="en-US" sz="2000" dirty="0">
              <a:latin typeface="Times New Roman" panose="02020603050405020304" pitchFamily="18" charset="0"/>
              <a:cs typeface="Times New Roman" panose="02020603050405020304" pitchFamily="18" charset="0"/>
            </a:endParaRPr>
          </a:p>
          <a:p>
            <a:pPr>
              <a:buClr>
                <a:schemeClr val="bg2">
                  <a:lumMod val="60000"/>
                  <a:lumOff val="40000"/>
                </a:schemeClr>
              </a:buClr>
              <a:buFont typeface="Century Gothic" pitchFamily="34" charset="0"/>
              <a:buChar char="►"/>
            </a:pPr>
            <a:r>
              <a:rPr lang="en-US" sz="2000" dirty="0">
                <a:latin typeface="Times New Roman" panose="02020603050405020304" pitchFamily="18" charset="0"/>
                <a:cs typeface="Times New Roman" panose="02020603050405020304" pitchFamily="18" charset="0"/>
              </a:rPr>
              <a:t>Services available</a:t>
            </a:r>
          </a:p>
          <a:p>
            <a:endParaRPr lang="en-US" sz="2000" dirty="0">
              <a:latin typeface="Times New Roman" panose="02020603050405020304" pitchFamily="18" charset="0"/>
              <a:cs typeface="Times New Roman" panose="02020603050405020304" pitchFamily="18" charset="0"/>
            </a:endParaRPr>
          </a:p>
          <a:p>
            <a:pPr>
              <a:buClr>
                <a:schemeClr val="bg2">
                  <a:lumMod val="60000"/>
                  <a:lumOff val="40000"/>
                </a:schemeClr>
              </a:buClr>
              <a:buFont typeface="Century Gothic" pitchFamily="34" charset="0"/>
              <a:buChar char="►"/>
            </a:pPr>
            <a:r>
              <a:rPr lang="en-US" sz="2000" dirty="0">
                <a:latin typeface="Times New Roman" panose="02020603050405020304" pitchFamily="18" charset="0"/>
                <a:cs typeface="Times New Roman" panose="02020603050405020304" pitchFamily="18" charset="0"/>
              </a:rPr>
              <a:t>Pathology reports view/download</a:t>
            </a:r>
          </a:p>
          <a:p>
            <a:endParaRPr lang="en-US" sz="2000" dirty="0">
              <a:latin typeface="Times New Roman" panose="02020603050405020304" pitchFamily="18" charset="0"/>
              <a:cs typeface="Times New Roman" panose="02020603050405020304" pitchFamily="18" charset="0"/>
            </a:endParaRPr>
          </a:p>
          <a:p>
            <a:pPr>
              <a:buClr>
                <a:schemeClr val="bg2">
                  <a:lumMod val="60000"/>
                  <a:lumOff val="40000"/>
                </a:schemeClr>
              </a:buCl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873760" y="1503680"/>
            <a:ext cx="10892141" cy="4744719"/>
          </a:xfrm>
        </p:spPr>
        <p:txBody>
          <a:bodyPr>
            <a:normAutofit lnSpcReduction="10000"/>
          </a:bodyPr>
          <a:lstStyle/>
          <a:p>
            <a:r>
              <a:rPr lang="en-US" dirty="0">
                <a:latin typeface="Times New Roman" panose="02020603050405020304" pitchFamily="18" charset="0"/>
                <a:cs typeface="Times New Roman" panose="02020603050405020304" pitchFamily="18" charset="0"/>
              </a:rPr>
              <a:t>The paper proposes an online patient appointment scheduling system using a mobile application in an AYUSH care environment.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system uses an integrated health information system that enables communication among heterogeneous, autonomous, and distributed AYUSH information systems.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prototype system demonstrates the feasibility of the proposed architecture.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Future work will focus on integrating new clinical applications into the system.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mobile application must be easier to use for users and provide more </a:t>
            </a:r>
            <a:r>
              <a:rPr lang="en-US" dirty="0" err="1">
                <a:latin typeface="Times New Roman" panose="02020603050405020304" pitchFamily="18" charset="0"/>
                <a:cs typeface="Times New Roman" panose="02020603050405020304" pitchFamily="18" charset="0"/>
              </a:rPr>
              <a:t>advantages.The</a:t>
            </a:r>
            <a:r>
              <a:rPr lang="en-US">
                <a:latin typeface="Times New Roman" panose="02020603050405020304" pitchFamily="18" charset="0"/>
                <a:cs typeface="Times New Roman" panose="02020603050405020304" pitchFamily="18" charset="0"/>
              </a:rPr>
              <a:t> appointment time management must be reduced.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323C15-25C1-DCC4-1967-970B402EE842}"/>
              </a:ext>
            </a:extLst>
          </p:cNvPr>
          <p:cNvSpPr>
            <a:spLocks noGrp="1"/>
          </p:cNvSpPr>
          <p:nvPr>
            <p:ph type="title"/>
          </p:nvPr>
        </p:nvSpPr>
        <p:spPr>
          <a:xfrm>
            <a:off x="681135" y="452718"/>
            <a:ext cx="9369699" cy="760262"/>
          </a:xfrm>
        </p:spPr>
        <p:txBody>
          <a:bodyPr/>
          <a:lstStyle/>
          <a:p>
            <a:pPr algn="ctr"/>
            <a:r>
              <a:rPr lang="en-US" sz="4000" dirty="0">
                <a:latin typeface="Times New Roman" panose="02020603050405020304" pitchFamily="18" charset="0"/>
                <a:cs typeface="Times New Roman" panose="02020603050405020304" pitchFamily="18" charset="0"/>
              </a:rPr>
              <a:t>ABSTRACT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D65D7CE-2A67-CFEE-9393-19BC42871E8E}"/>
              </a:ext>
            </a:extLst>
          </p:cNvPr>
          <p:cNvSpPr>
            <a:spLocks noGrp="1"/>
          </p:cNvSpPr>
          <p:nvPr>
            <p:ph idx="1"/>
          </p:nvPr>
        </p:nvSpPr>
        <p:spPr>
          <a:xfrm>
            <a:off x="765110" y="1296954"/>
            <a:ext cx="10403634" cy="5108328"/>
          </a:xfrm>
        </p:spPr>
        <p:txBody>
          <a:bodyPr>
            <a:normAutofit/>
          </a:bodyPr>
          <a:lstStyle/>
          <a:p>
            <a:pPr algn="just"/>
            <a:r>
              <a:rPr lang="en-US" dirty="0">
                <a:latin typeface="Times New Roman" panose="02020603050405020304" pitchFamily="18" charset="0"/>
                <a:cs typeface="Times New Roman" panose="02020603050405020304" pitchFamily="18" charset="0"/>
              </a:rPr>
              <a:t>Current hospital system for managing visiting doctor slips is manual and relies on paper </a:t>
            </a:r>
            <a:r>
              <a:rPr lang="en-US" dirty="0" err="1" smtClean="0">
                <a:latin typeface="Times New Roman" panose="02020603050405020304" pitchFamily="18" charset="0"/>
                <a:cs typeface="Times New Roman" panose="02020603050405020304" pitchFamily="18" charset="0"/>
              </a:rPr>
              <a:t>forms.This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manual system leads to incomplete data, inconsistencies in data across different departments, and loss of </a:t>
            </a:r>
            <a:r>
              <a:rPr lang="en-US" dirty="0" err="1" smtClean="0">
                <a:latin typeface="Times New Roman" panose="02020603050405020304" pitchFamily="18" charset="0"/>
                <a:cs typeface="Times New Roman" panose="02020603050405020304" pitchFamily="18" charset="0"/>
              </a:rPr>
              <a:t>forms.Hospitals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need to manage large volumes of information related to doctors, patients, rooms, and </a:t>
            </a:r>
            <a:r>
              <a:rPr lang="en-US" dirty="0" err="1" smtClean="0">
                <a:latin typeface="Times New Roman" panose="02020603050405020304" pitchFamily="18" charset="0"/>
                <a:cs typeface="Times New Roman" panose="02020603050405020304" pitchFamily="18" charset="0"/>
              </a:rPr>
              <a:t>departments.Hospital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token management proposes an automated system to manage hospital </a:t>
            </a:r>
            <a:r>
              <a:rPr lang="en-US" dirty="0" err="1" smtClean="0">
                <a:latin typeface="Times New Roman" panose="02020603050405020304" pitchFamily="18" charset="0"/>
                <a:cs typeface="Times New Roman" panose="02020603050405020304" pitchFamily="18" charset="0"/>
              </a:rPr>
              <a:t>operations.The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goal is to make the hospital system more efficient, error-free, and cost-effective for outdoor patients.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88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B83FE-05A6-47C5-C4BD-093149075ED9}"/>
              </a:ext>
            </a:extLst>
          </p:cNvPr>
          <p:cNvSpPr>
            <a:spLocks noGrp="1"/>
          </p:cNvSpPr>
          <p:nvPr>
            <p:ph type="title"/>
          </p:nvPr>
        </p:nvSpPr>
        <p:spPr>
          <a:xfrm>
            <a:off x="624171" y="387403"/>
            <a:ext cx="9425683" cy="1217462"/>
          </a:xfrm>
        </p:spPr>
        <p:txBody>
          <a:bodyPr/>
          <a:lstStyle/>
          <a:p>
            <a:pPr algn="ctr"/>
            <a:r>
              <a:rPr lang="en-IN"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 xmlns:a16="http://schemas.microsoft.com/office/drawing/2014/main" id="{039EF527-467A-4F22-8598-5F3D8B51838F}"/>
              </a:ext>
            </a:extLst>
          </p:cNvPr>
          <p:cNvSpPr>
            <a:spLocks noGrp="1"/>
          </p:cNvSpPr>
          <p:nvPr>
            <p:ph idx="1"/>
          </p:nvPr>
        </p:nvSpPr>
        <p:spPr>
          <a:xfrm>
            <a:off x="715348" y="1464907"/>
            <a:ext cx="10852481" cy="4627983"/>
          </a:xfrm>
        </p:spPr>
        <p:txBody>
          <a:bodyPr vert="horz" anchor="t"/>
          <a:lstStyle/>
          <a:p>
            <a:r>
              <a:rPr lang="en-US" dirty="0">
                <a:latin typeface="Times New Roman" panose="02020603050405020304" pitchFamily="18" charset="0"/>
                <a:cs typeface="Times New Roman" panose="02020603050405020304" pitchFamily="18" charset="0"/>
              </a:rPr>
              <a:t>The Online Outpatients Department (OPD) Appointment and Hospital Information System is a web-based application project.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project aims to develop an application that allows patients to schedule and manage appointments with doctors in a hospital's OPD.</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Patients will be able to create and manage their accounts, view doctors' schedules and availability, and book appointments online.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application will also allow patients to receive reminders about their upcoming appointments, cancel or reschedule appointments, and view their medical history and test reports online.</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00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821" y="765110"/>
            <a:ext cx="9435014" cy="1088138"/>
          </a:xfrm>
        </p:spPr>
        <p:txBody>
          <a:bodyPr/>
          <a:lstStyle/>
          <a:p>
            <a:pPr algn="ctr"/>
            <a:r>
              <a:rPr lang="en-US" dirty="0">
                <a:latin typeface="Times New Roman" panose="02020603050405020304" pitchFamily="18" charset="0"/>
                <a:cs typeface="Times New Roman" panose="02020603050405020304" pitchFamily="18" charset="0"/>
              </a:rPr>
              <a:t>DOMAIN </a:t>
            </a:r>
          </a:p>
        </p:txBody>
      </p:sp>
      <p:sp>
        <p:nvSpPr>
          <p:cNvPr id="3" name="Content Placeholder 2"/>
          <p:cNvSpPr>
            <a:spLocks noGrp="1"/>
          </p:cNvSpPr>
          <p:nvPr>
            <p:ph idx="1"/>
          </p:nvPr>
        </p:nvSpPr>
        <p:spPr>
          <a:xfrm>
            <a:off x="709127" y="1544320"/>
            <a:ext cx="11131419" cy="4548570"/>
          </a:xfrm>
        </p:spPr>
        <p:txBody>
          <a:bodyPr/>
          <a:lstStyle/>
          <a:p>
            <a:endParaRPr lang="en-US" dirty="0"/>
          </a:p>
          <a:p>
            <a:r>
              <a:rPr lang="en-US" dirty="0">
                <a:latin typeface="Times New Roman" panose="02020603050405020304" pitchFamily="18" charset="0"/>
                <a:cs typeface="Times New Roman" panose="02020603050405020304" pitchFamily="18" charset="0"/>
              </a:rPr>
              <a:t>Frontend - The frontend is the user-facing part of the system, which includes the website or application that patients and staff use to interact with the system. The frontend should be designed to be user-friendly, accessible, and responsive, and should allow patients to schedule appointments, view their medical records, and receive notifications.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project will be developed using modern web technologies such as HTML, CSS, JavaScript, and PHP.</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Backend –SQL using Firebase tool in Android Studio</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CC228E-496B-43D0-A8C4-17AAE6CA974B}"/>
              </a:ext>
            </a:extLst>
          </p:cNvPr>
          <p:cNvSpPr>
            <a:spLocks noGrp="1"/>
          </p:cNvSpPr>
          <p:nvPr>
            <p:ph type="title"/>
          </p:nvPr>
        </p:nvSpPr>
        <p:spPr>
          <a:xfrm>
            <a:off x="646111" y="457200"/>
            <a:ext cx="9404723" cy="1396048"/>
          </a:xfrm>
        </p:spPr>
        <p:txBody>
          <a:bodyPr/>
          <a:lstStyle/>
          <a:p>
            <a:pPr algn="ctr"/>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437EAFF-C38C-BFCC-0978-E32C871AF2B4}"/>
              </a:ext>
            </a:extLst>
          </p:cNvPr>
          <p:cNvSpPr>
            <a:spLocks noGrp="1"/>
          </p:cNvSpPr>
          <p:nvPr>
            <p:ph idx="1"/>
          </p:nvPr>
        </p:nvSpPr>
        <p:spPr>
          <a:xfrm>
            <a:off x="858416" y="1853248"/>
            <a:ext cx="10786188" cy="4202319"/>
          </a:xfrm>
        </p:spPr>
        <p:txBody>
          <a:bodyPr/>
          <a:lstStyle/>
          <a:p>
            <a:pPr algn="l"/>
            <a:endParaRPr lang="en-IN" sz="1800" b="0" i="0" u="none" strike="noStrike" baseline="0" dirty="0">
              <a:solidFill>
                <a:srgbClr val="000000"/>
              </a:solidFill>
              <a:latin typeface="Times New Roman" panose="02020603050405020304" pitchFamily="18" charset="0"/>
            </a:endParaRPr>
          </a:p>
          <a:p>
            <a:pPr algn="just"/>
            <a:r>
              <a:rPr lang="en-US" b="0" i="0" u="none" strike="noStrike" baseline="0" dirty="0">
                <a:latin typeface="Times New Roman" panose="02020603050405020304" pitchFamily="18" charset="0"/>
                <a:cs typeface="Times New Roman" panose="02020603050405020304" pitchFamily="18" charset="0"/>
              </a:rPr>
              <a:t>This paper proposed an online patient appointment scheduling system built on the Web Services architecture in a heterogeneous healthcare environment. </a:t>
            </a:r>
          </a:p>
          <a:p>
            <a:pPr marL="0" indent="0" algn="just">
              <a:buNone/>
            </a:pPr>
            <a:endParaRPr lang="en-US" b="0" i="0" u="none" strike="noStrike" baseline="0" dirty="0">
              <a:latin typeface="Times New Roman" panose="02020603050405020304" pitchFamily="18" charset="0"/>
              <a:cs typeface="Times New Roman" panose="02020603050405020304" pitchFamily="18" charset="0"/>
            </a:endParaRPr>
          </a:p>
          <a:p>
            <a:pPr algn="just"/>
            <a:r>
              <a:rPr lang="en-US" b="0" i="0" u="none" strike="noStrike" baseline="0" dirty="0">
                <a:latin typeface="Times New Roman" panose="02020603050405020304" pitchFamily="18" charset="0"/>
                <a:cs typeface="Times New Roman" panose="02020603050405020304" pitchFamily="18" charset="0"/>
              </a:rPr>
              <a:t>It shows that the Web Services architecture provides an appropriate paradigm for the development of an integrated health system which enables the communication among heterogeneous, autonomous and distributed healthcare information 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40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PROPOSED SYSTEM</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103312" y="1989418"/>
            <a:ext cx="8946541" cy="4195481"/>
          </a:xfrm>
        </p:spPr>
        <p:txBody>
          <a:bodyPr/>
          <a:lstStyle/>
          <a:p>
            <a:r>
              <a:rPr lang="en-IN" dirty="0">
                <a:latin typeface="Times New Roman" pitchFamily="18" charset="0"/>
                <a:cs typeface="Times New Roman" pitchFamily="18" charset="0"/>
              </a:rPr>
              <a:t>The methodology of project is consist of four modules Admin module, Doctor </a:t>
            </a:r>
            <a:r>
              <a:rPr lang="en-IN" dirty="0" err="1">
                <a:latin typeface="Times New Roman" pitchFamily="18" charset="0"/>
                <a:cs typeface="Times New Roman" pitchFamily="18" charset="0"/>
              </a:rPr>
              <a:t>module,Patient</a:t>
            </a:r>
            <a:r>
              <a:rPr lang="en-IN" dirty="0">
                <a:latin typeface="Times New Roman" pitchFamily="18" charset="0"/>
                <a:cs typeface="Times New Roman" pitchFamily="18" charset="0"/>
              </a:rPr>
              <a:t> module. If the patient  enter into hospital first, they have to register their name at reception counter. According to their problem they can take appointment of particular specialist. The name of all the patients will display on the digital display screen which is placed outside of all the department. For display the name of patients this system use queue technique to display the name one by one. In this Employee first register and login in employee module then register name of patients and give initial treatment to patients if there is any emergency then they send patients to specialist according to their problem otherwise they generate bill with prescription.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5568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ARCHITECTURE </a:t>
            </a:r>
            <a:endParaRPr lang="en-US" dirty="0"/>
          </a:p>
        </p:txBody>
      </p:sp>
      <p:pic>
        <p:nvPicPr>
          <p:cNvPr id="3074" name="Picture 2"/>
          <p:cNvPicPr>
            <a:picLocks noGrp="1" noChangeAspect="1" noChangeArrowheads="1"/>
          </p:cNvPicPr>
          <p:nvPr>
            <p:ph sz="half" idx="1"/>
          </p:nvPr>
        </p:nvPicPr>
        <p:blipFill>
          <a:blip r:embed="rId2"/>
          <a:stretch>
            <a:fillRect/>
          </a:stretch>
        </p:blipFill>
        <p:spPr bwMode="auto">
          <a:xfrm>
            <a:off x="8567880" y="1715135"/>
            <a:ext cx="2965908" cy="4195763"/>
          </a:xfrm>
          <a:prstGeom prst="rect">
            <a:avLst/>
          </a:prstGeom>
          <a:noFill/>
          <a:ln w="9525">
            <a:noFill/>
            <a:miter lim="800000"/>
            <a:headEnd/>
            <a:tailEnd/>
          </a:ln>
          <a:effectLst/>
        </p:spPr>
      </p:pic>
      <p:sp>
        <p:nvSpPr>
          <p:cNvPr id="3" name="Content Placeholder 2">
            <a:extLst>
              <a:ext uri="{FF2B5EF4-FFF2-40B4-BE49-F238E27FC236}">
                <a16:creationId xmlns="" xmlns:a16="http://schemas.microsoft.com/office/drawing/2014/main" id="{A29E90CF-E371-69FE-CD53-E41595546C30}"/>
              </a:ext>
            </a:extLst>
          </p:cNvPr>
          <p:cNvSpPr>
            <a:spLocks noGrp="1"/>
          </p:cNvSpPr>
          <p:nvPr>
            <p:ph sz="half" idx="2"/>
          </p:nvPr>
        </p:nvSpPr>
        <p:spPr>
          <a:xfrm>
            <a:off x="1188721" y="1605280"/>
            <a:ext cx="6441439" cy="4651057"/>
          </a:xfrm>
        </p:spPr>
        <p:txBody>
          <a:bodyPr>
            <a:normAutofit/>
          </a:bodyPr>
          <a:lstStyle/>
          <a:p>
            <a:pPr algn="just"/>
            <a:r>
              <a:rPr lang="en-US" sz="2000" dirty="0">
                <a:latin typeface="Times New Roman" panose="02020603050405020304" pitchFamily="18" charset="0"/>
                <a:cs typeface="Times New Roman" panose="02020603050405020304" pitchFamily="18" charset="0"/>
              </a:rPr>
              <a:t>Appointment scheduling module: This module should allow patients to schedule appointments online, view available appointment times, and receive notifications about their appointments. It should also allow staff to manage appointments, reschedule or cancel appointments, and view patient information.</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Medical records module: This module should allow patients and staff to view and update medical records online. It should include features such as electronic prescriptions, lab results, and radiology images.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C38D0-8EBE-6FA5-CF77-FD270A0C5385}"/>
              </a:ext>
            </a:extLst>
          </p:cNvPr>
          <p:cNvSpPr>
            <a:spLocks noGrp="1"/>
          </p:cNvSpPr>
          <p:nvPr>
            <p:ph type="title"/>
          </p:nvPr>
        </p:nvSpPr>
        <p:spPr>
          <a:xfrm>
            <a:off x="646112" y="609600"/>
            <a:ext cx="9403742" cy="1243647"/>
          </a:xfrm>
        </p:spPr>
        <p:txBody>
          <a:bodyPr/>
          <a:lstStyle/>
          <a:p>
            <a:pPr algn="ctr"/>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E57261A-1A9D-AE8C-C389-755208B65EE1}"/>
              </a:ext>
            </a:extLst>
          </p:cNvPr>
          <p:cNvSpPr>
            <a:spLocks noGrp="1"/>
          </p:cNvSpPr>
          <p:nvPr>
            <p:ph idx="1"/>
          </p:nvPr>
        </p:nvSpPr>
        <p:spPr>
          <a:xfrm>
            <a:off x="1103312" y="1645920"/>
            <a:ext cx="10235248" cy="4602479"/>
          </a:xfrm>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Increased Efficiency: An online appointment and hospital information system can help streamline hospital operations by automating tasks such as appointment scheduling, patient registration, and billing. This can reduce the workload for staff and improve the overall efficiency of the hospital.</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0" i="0" dirty="0">
                <a:solidFill>
                  <a:srgbClr val="D1D5DB"/>
                </a:solidFill>
                <a:effectLst/>
                <a:latin typeface="Times New Roman" panose="02020603050405020304" pitchFamily="18" charset="0"/>
                <a:cs typeface="Times New Roman" panose="02020603050405020304" pitchFamily="18" charset="0"/>
              </a:rPr>
              <a:t>Cost-Effective: An online appointment and hospital information system can reduce the need for manual administrative tasks, such as paper-based appointment scheduling, registration, and billing. This can reduce costs associated with staffing, paper, and storage.</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65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E6B939-08D0-E742-BCEB-0AA2B52B50FA}"/>
              </a:ext>
            </a:extLst>
          </p:cNvPr>
          <p:cNvSpPr>
            <a:spLocks noGrp="1"/>
          </p:cNvSpPr>
          <p:nvPr>
            <p:ph type="title"/>
          </p:nvPr>
        </p:nvSpPr>
        <p:spPr/>
        <p:txBody>
          <a:bodyPr/>
          <a:lstStyle/>
          <a:p>
            <a:pPr algn="ctr"/>
            <a:r>
              <a:rPr lang="en-US" dirty="0">
                <a:latin typeface="Times New Roman" pitchFamily="18" charset="0"/>
                <a:cs typeface="Times New Roman" pitchFamily="18" charset="0"/>
              </a:rPr>
              <a:t>DISADVANTAGES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333EA72-1E86-8EDF-FB2F-15BBCF015E9B}"/>
              </a:ext>
            </a:extLst>
          </p:cNvPr>
          <p:cNvSpPr>
            <a:spLocks noGrp="1"/>
          </p:cNvSpPr>
          <p:nvPr>
            <p:ph idx="1"/>
          </p:nvPr>
        </p:nvSpPr>
        <p:spPr>
          <a:xfrm>
            <a:off x="1158240" y="1696720"/>
            <a:ext cx="9591040" cy="4551679"/>
          </a:xfrm>
        </p:spPr>
        <p:txBody>
          <a:bodyPr/>
          <a:lstStyle/>
          <a:p>
            <a:pPr algn="just"/>
            <a:r>
              <a:rPr lang="en-US" b="0" i="0" dirty="0">
                <a:solidFill>
                  <a:srgbClr val="D1D5DB"/>
                </a:solidFill>
                <a:effectLst/>
                <a:latin typeface="Times New Roman" panose="02020603050405020304" pitchFamily="18" charset="0"/>
                <a:cs typeface="Times New Roman" panose="02020603050405020304" pitchFamily="18" charset="0"/>
              </a:rPr>
              <a:t>Technical Issues: The online system is dependent on technology and may encounter technical issues such as system failures or crashes. These issues can disrupt the hospital's operations, including appointment scheduling, record-keeping, and communication.</a:t>
            </a:r>
          </a:p>
          <a:p>
            <a:pPr algn="l"/>
            <a:endParaRPr lang="en-IN"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b="0" i="0" dirty="0">
                <a:solidFill>
                  <a:srgbClr val="D1D5DB"/>
                </a:solidFill>
                <a:effectLst/>
                <a:latin typeface="Times New Roman" panose="02020603050405020304" pitchFamily="18" charset="0"/>
                <a:cs typeface="Times New Roman" panose="02020603050405020304" pitchFamily="18" charset="0"/>
              </a:rPr>
              <a:t>Cybersecurity Risks: With an online system comes the risk of data breaches and cyber attacks. Hackers may attempt to gain access to patient records or other sensitive information, which can lead to legal and financial consequences for the hospital</a:t>
            </a:r>
            <a:r>
              <a:rPr lang="en-US" sz="1600" b="0" i="0" dirty="0">
                <a:solidFill>
                  <a:srgbClr val="D1D5DB"/>
                </a:solidFill>
                <a:effectLst/>
                <a:latin typeface="Söhne"/>
              </a:rPr>
              <a:t>.</a:t>
            </a:r>
          </a:p>
          <a:p>
            <a:endParaRPr lang="en-IN" sz="1800" b="0" i="0" u="none" strike="noStrike" baseline="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2000829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447</TotalTime>
  <Words>846</Words>
  <Application>Microsoft Office PowerPoint</Application>
  <PresentationFormat>Custom</PresentationFormat>
  <Paragraphs>95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ONLINE OUTPATIENTS APPOINTMENT AND HOSPITAL INFORMATION   SYSTEM</vt:lpstr>
      <vt:lpstr>ABSTRACT</vt:lpstr>
      <vt:lpstr>PROJECT OVERVIEW</vt:lpstr>
      <vt:lpstr>DOMAIN </vt:lpstr>
      <vt:lpstr>EXISTING SYSTEM</vt:lpstr>
      <vt:lpstr>PROPOSED SYSTEM </vt:lpstr>
      <vt:lpstr>ARCHITECTURE </vt:lpstr>
      <vt:lpstr>ADVANTAGES</vt:lpstr>
      <vt:lpstr>DISADVANTAGES</vt:lpstr>
      <vt:lpstr>SOFTWARE HARDWARE REQUIREMENT</vt:lpstr>
      <vt:lpstr> SOFTWARE REQUIREMENTS </vt:lpstr>
      <vt:lpstr>DATA FLOW DIAGRAM</vt:lpstr>
      <vt:lpstr>USE CASE DIAGRAM</vt:lpstr>
      <vt:lpstr>MODULE </vt:lpstr>
      <vt:lpstr>MODULE</vt:lpstr>
      <vt:lpstr>PowerPoint Presentation</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for online OPD Appoinment &amp; Hospital Information  System</dc:title>
  <dc:creator>Udhaya</dc:creator>
  <cp:lastModifiedBy>ELCOT</cp:lastModifiedBy>
  <cp:revision>17</cp:revision>
  <dcterms:created xsi:type="dcterms:W3CDTF">2023-02-19T14:11:07Z</dcterms:created>
  <dcterms:modified xsi:type="dcterms:W3CDTF">2023-05-26T17:29:25Z</dcterms:modified>
</cp:coreProperties>
</file>