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94671" autoAdjust="0"/>
  </p:normalViewPr>
  <p:slideViewPr>
    <p:cSldViewPr>
      <p:cViewPr>
        <p:scale>
          <a:sx n="70" d="100"/>
          <a:sy n="7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Android os</c:v>
                </c:pt>
                <c:pt idx="1">
                  <c:v>Windows phone</c:v>
                </c:pt>
                <c:pt idx="2">
                  <c:v>iOS</c:v>
                </c:pt>
                <c:pt idx="3">
                  <c:v>Symbian Os</c:v>
                </c:pt>
                <c:pt idx="4">
                  <c:v>Blackberry os</c:v>
                </c:pt>
                <c:pt idx="5">
                  <c:v>Others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22.7</c:v>
                </c:pt>
                <c:pt idx="1">
                  <c:v>14</c:v>
                </c:pt>
                <c:pt idx="2">
                  <c:v>27.9</c:v>
                </c:pt>
                <c:pt idx="3">
                  <c:v>3.4</c:v>
                </c:pt>
                <c:pt idx="4">
                  <c:v>27.4</c:v>
                </c:pt>
                <c:pt idx="5">
                  <c:v>4.5999999999999996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9658072913891944"/>
          <c:y val="0.29505280110489984"/>
          <c:w val="0.30230790682414699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Androrid 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</c:v>
                </c:pt>
                <c:pt idx="1">
                  <c:v>30000</c:v>
                </c:pt>
                <c:pt idx="2">
                  <c:v>100000</c:v>
                </c:pt>
                <c:pt idx="3">
                  <c:v>250000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50000</c:v>
                </c:pt>
                <c:pt idx="1">
                  <c:v>170000</c:v>
                </c:pt>
                <c:pt idx="2">
                  <c:v>285000</c:v>
                </c:pt>
                <c:pt idx="3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8465536"/>
        <c:axId val="38467072"/>
        <c:axId val="38313984"/>
      </c:bar3DChart>
      <c:catAx>
        <c:axId val="3846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8467072"/>
        <c:crosses val="autoZero"/>
        <c:auto val="1"/>
        <c:lblAlgn val="ctr"/>
        <c:lblOffset val="100"/>
        <c:noMultiLvlLbl val="0"/>
      </c:catAx>
      <c:valAx>
        <c:axId val="38467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465536"/>
        <c:crosses val="autoZero"/>
        <c:crossBetween val="between"/>
      </c:valAx>
      <c:serAx>
        <c:axId val="38313984"/>
        <c:scaling>
          <c:orientation val="minMax"/>
        </c:scaling>
        <c:delete val="0"/>
        <c:axPos val="b"/>
        <c:majorTickMark val="out"/>
        <c:minorTickMark val="none"/>
        <c:tickLblPos val="nextTo"/>
        <c:crossAx val="38467072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18F3-A042-4466-948B-BB14F0CAA07A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AA146-16AF-455C-ACD0-06EFEB37CB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AA146-16AF-455C-ACD0-06EFEB37CB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09576"/>
      </p:ext>
    </p:extLst>
  </p:cSld>
  <p:clrMapOvr>
    <a:masterClrMapping/>
  </p:clrMapOvr>
  <p:transition spd="med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99193"/>
      </p:ext>
    </p:extLst>
  </p:cSld>
  <p:clrMapOvr>
    <a:masterClrMapping/>
  </p:clrMapOvr>
  <p:transition spd="med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74034"/>
      </p:ext>
    </p:extLst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37870"/>
      </p:ext>
    </p:extLst>
  </p:cSld>
  <p:clrMapOvr>
    <a:masterClrMapping/>
  </p:clrMapOvr>
  <p:transition spd="med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74456"/>
      </p:ext>
    </p:extLst>
  </p:cSld>
  <p:clrMapOvr>
    <a:masterClrMapping/>
  </p:clrMapOvr>
  <p:transition spd="med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0656"/>
      </p:ext>
    </p:extLst>
  </p:cSld>
  <p:clrMapOvr>
    <a:masterClrMapping/>
  </p:clrMapOvr>
  <p:transition spd="med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56200"/>
      </p:ext>
    </p:extLst>
  </p:cSld>
  <p:clrMapOvr>
    <a:masterClrMapping/>
  </p:clrMapOvr>
  <p:transition spd="med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9932"/>
      </p:ext>
    </p:extLst>
  </p:cSld>
  <p:clrMapOvr>
    <a:masterClrMapping/>
  </p:clrMapOvr>
  <p:transition spd="med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1850"/>
      </p:ext>
    </p:extLst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11453"/>
      </p:ext>
    </p:extLst>
  </p:cSld>
  <p:clrMapOvr>
    <a:masterClrMapping/>
  </p:clrMapOvr>
  <p:transition spd="med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68276"/>
      </p:ext>
    </p:extLst>
  </p:cSld>
  <p:clrMapOvr>
    <a:masterClrMapping/>
  </p:clrMapOvr>
  <p:transition spd="med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2C59-0886-4309-A727-B152D63C3A82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AC1E-FCB2-4693-B132-68E709257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teckhamsterblog.files.wordpress.com/2010/12/cupcake.jpg" TargetMode="External"/><Relationship Id="rId7" Type="http://schemas.openxmlformats.org/officeDocument/2006/relationships/hyperlink" Target="http://ticker.ttsh.netdna-cdn.com/wp-content/uploads/2009/10/android-ecliar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hyperlink" Target="http://the-gadgeteer.com/wp-content/uploads/2009/10/Android-1.6-Donut.jpg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www.signature9.com/wp-content/uploads/2010/06/android_froyo.jpg" TargetMode="External"/><Relationship Id="rId7" Type="http://schemas.openxmlformats.org/officeDocument/2006/relationships/hyperlink" Target="http://cdn4.digitaltrends.com/wp-content/uploads/2011/01/android-3-0-honeycomb-official-logo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://i.zdnet.com/blogs/gingerdroid.png" TargetMode="External"/><Relationship Id="rId4" Type="http://schemas.openxmlformats.org/officeDocument/2006/relationships/image" Target="../media/image13.jpeg"/><Relationship Id="rId9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.com/wp-content/uploads/2011/08/android_ice-cream-sandwich-580x423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325753">
            <a:off x="-84933" y="3649987"/>
            <a:ext cx="50706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ANDROID</a:t>
            </a:r>
          </a:p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TECHNOLOGY</a:t>
            </a:r>
          </a:p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51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9961" y="2006776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067" y="181094"/>
            <a:ext cx="76202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iOS vS Android Applications:-</a:t>
            </a:r>
            <a:endParaRPr lang="en-US" sz="4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7984813"/>
              </p:ext>
            </p:extLst>
          </p:nvPr>
        </p:nvGraphicFramePr>
        <p:xfrm>
          <a:off x="169539" y="756256"/>
          <a:ext cx="8231870" cy="549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6853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385" y="864513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092" y="154675"/>
            <a:ext cx="74122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Helvetica" pitchFamily="34" charset="0"/>
              </a:rPr>
              <a:t>VERSIONS OF ANDROID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592" y="1917249"/>
            <a:ext cx="290335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Beta</a:t>
            </a:r>
          </a:p>
          <a:p>
            <a:pPr algn="ctr"/>
            <a:endParaRPr lang="en-US" sz="2800" b="1" dirty="0" smtClean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92" y="2479596"/>
            <a:ext cx="8555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First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The </a:t>
            </a:r>
            <a:r>
              <a:rPr lang="en-US" sz="2200" dirty="0"/>
              <a:t>focus of Android beta </a:t>
            </a:r>
            <a:r>
              <a:rPr lang="en-US" sz="2200" dirty="0" smtClean="0"/>
              <a:t>is testing incorporating  usability.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Android </a:t>
            </a:r>
            <a:r>
              <a:rPr lang="en-US" sz="2200" dirty="0"/>
              <a:t>beta will generally have many more </a:t>
            </a:r>
            <a:r>
              <a:rPr lang="en-US" sz="2200" dirty="0" smtClean="0"/>
              <a:t>problems on speed and performance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1505" y="3867821"/>
            <a:ext cx="37476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Astro 1.0 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99773"/>
            <a:ext cx="800819" cy="591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592" y="4361527"/>
            <a:ext cx="59283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200" dirty="0" smtClean="0"/>
              <a:t>First full version of android.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Released on </a:t>
            </a:r>
            <a:r>
              <a:rPr lang="en-US" sz="2200" dirty="0">
                <a:solidFill>
                  <a:srgbClr val="7030A0"/>
                </a:solidFill>
              </a:rPr>
              <a:t>September 23, </a:t>
            </a:r>
            <a:r>
              <a:rPr lang="en-US" sz="2200" dirty="0" smtClean="0">
                <a:solidFill>
                  <a:srgbClr val="7030A0"/>
                </a:solidFill>
              </a:rPr>
              <a:t>2008.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 smtClean="0"/>
              <a:t>  Wi-Fi and Bluetooth support.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Quite slow in operating.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copy and paste feature in the web browser is not present.</a:t>
            </a:r>
          </a:p>
          <a:p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77" y="925666"/>
            <a:ext cx="2146578" cy="18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build="p"/>
      <p:bldP spid="9" grpId="0"/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9369"/>
            <a:ext cx="436799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 Android Cupcake 1.5</a:t>
            </a:r>
          </a:p>
          <a:p>
            <a:pPr algn="ctr"/>
            <a:endParaRPr lang="en-US" sz="28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  <a:p>
            <a:pPr algn="ctr"/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6063" y="652559"/>
            <a:ext cx="5638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Released on </a:t>
            </a:r>
            <a:r>
              <a:rPr lang="en-US" sz="2000" dirty="0">
                <a:solidFill>
                  <a:srgbClr val="7030A0"/>
                </a:solidFill>
              </a:rPr>
              <a:t>April 30,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  <a:endParaRPr lang="en-US" sz="2000" dirty="0">
              <a:solidFill>
                <a:srgbClr val="7030A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 </a:t>
            </a:r>
            <a:r>
              <a:rPr lang="en-US" sz="2000" dirty="0"/>
              <a:t>Added auto-rotation </a:t>
            </a:r>
            <a:r>
              <a:rPr lang="en-US" sz="2000" dirty="0" smtClean="0"/>
              <a:t>option.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Copy and Paste feature added in the web </a:t>
            </a:r>
            <a:r>
              <a:rPr lang="en-US" sz="2000" dirty="0" smtClean="0"/>
              <a:t>browser.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Increased speed and performance but not upto        required level.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10" name="Picture 9" descr="http://teckhamsterblog.files.wordpress.com/2010/12/cupcake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723" y="753738"/>
            <a:ext cx="1737667" cy="164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the-gadgeteer.com/wp-content/uploads/2009/10/Android-1.6-Donut.jpg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08" y="2803178"/>
            <a:ext cx="1830645" cy="1796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900507" y="3065115"/>
            <a:ext cx="5262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September 15,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Voice search and Search box were </a:t>
            </a:r>
            <a:r>
              <a:rPr lang="en-US" sz="2000" dirty="0" smtClean="0"/>
              <a:t>added.</a:t>
            </a:r>
            <a:endParaRPr lang="en-US" sz="2000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 smtClean="0"/>
              <a:t> </a:t>
            </a:r>
            <a:r>
              <a:rPr lang="en-US" sz="2000" dirty="0"/>
              <a:t>Faster OS boot times and fast web browsing </a:t>
            </a:r>
            <a:r>
              <a:rPr lang="en-US" sz="2000" dirty="0" smtClean="0"/>
              <a:t>experience.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Typing is quite slower.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2494985"/>
            <a:ext cx="37609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Donut 1.6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594" y="4623267"/>
            <a:ext cx="4299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Éclair 2.0/2.1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7" name="Picture 16" descr="http://ticker.ttsh.netdna-cdn.com/wp-content/uploads/2009/10/android-ecliar.jpg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63" y="5101412"/>
            <a:ext cx="1905000" cy="16592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986063" y="5146487"/>
            <a:ext cx="49575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October 26, </a:t>
            </a:r>
            <a:r>
              <a:rPr lang="en-US" sz="2000" dirty="0" smtClean="0">
                <a:solidFill>
                  <a:srgbClr val="7030A0"/>
                </a:solidFill>
              </a:rPr>
              <a:t>2009.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Bluetooth 2.1 </a:t>
            </a:r>
            <a:r>
              <a:rPr lang="en-US" sz="2000" dirty="0" smtClean="0"/>
              <a:t>support.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Improved typing speed on virtual keyboard, </a:t>
            </a:r>
            <a:r>
              <a:rPr lang="en-US" sz="2000" dirty="0" smtClean="0"/>
              <a:t> with </a:t>
            </a:r>
            <a:r>
              <a:rPr lang="en-US" sz="2000" dirty="0"/>
              <a:t>smarter </a:t>
            </a:r>
            <a:r>
              <a:rPr lang="en-US" sz="2000" dirty="0" smtClean="0"/>
              <a:t>dictionary.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no Adobe flash media support.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91" y="75597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  <p:bldP spid="14" grpId="0" build="p"/>
      <p:bldP spid="15" grpId="0"/>
      <p:bldP spid="16" grpId="0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566" y="192489"/>
            <a:ext cx="37208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Froyo 2.2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872" y="735382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May 20,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 Support for Adobe Flash </a:t>
            </a:r>
            <a:r>
              <a:rPr lang="en-US" dirty="0" smtClean="0"/>
              <a:t>10.1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Improved Application launcher with better browser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   No internet calling.</a:t>
            </a:r>
            <a:endParaRPr lang="en-US" dirty="0"/>
          </a:p>
        </p:txBody>
      </p:sp>
      <p:pic>
        <p:nvPicPr>
          <p:cNvPr id="9" name="Picture 8" descr="http://www.signature9.com/wp-content/uploads/2010/06/android_froyo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78" y="292321"/>
            <a:ext cx="1838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46253" y="1935711"/>
            <a:ext cx="48990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Gingerbread 2.3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1" name="Picture 10" descr="http://i.zdnet.com/blogs/gingerdroid.png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03" y="2197321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16594" y="2475888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Released on </a:t>
            </a:r>
            <a:r>
              <a:rPr lang="en-US" dirty="0"/>
              <a:t> </a:t>
            </a:r>
            <a:r>
              <a:rPr lang="en-US" dirty="0">
                <a:solidFill>
                  <a:srgbClr val="7030A0"/>
                </a:solidFill>
              </a:rPr>
              <a:t>December 6, </a:t>
            </a:r>
            <a:r>
              <a:rPr lang="en-US" dirty="0" smtClean="0">
                <a:solidFill>
                  <a:srgbClr val="7030A0"/>
                </a:solidFill>
              </a:rPr>
              <a:t>2010.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Updated User Interface with high efficiency and </a:t>
            </a:r>
            <a:r>
              <a:rPr lang="en-US" dirty="0" smtClean="0"/>
              <a:t>speed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smtClean="0"/>
              <a:t>calling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One touch word selection and copy/paste.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New keyboard for faster word input.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More successful version of Android than previous versions.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not supports multi-core processors.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lvl="0"/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 smtClean="0"/>
              <a:t> </a:t>
            </a:r>
          </a:p>
          <a:p>
            <a:pPr marL="285750" lvl="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7779" y="4642513"/>
            <a:ext cx="47804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Honeycomb 3.0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303" y="5165733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  Released on </a:t>
            </a:r>
            <a:r>
              <a:rPr lang="en-US" dirty="0">
                <a:solidFill>
                  <a:srgbClr val="7030A0"/>
                </a:solidFill>
              </a:rPr>
              <a:t>February 22, </a:t>
            </a:r>
            <a:r>
              <a:rPr lang="en-US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/>
              <a:t> Support for multi-core processors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Ability to encrypt all user </a:t>
            </a:r>
            <a:r>
              <a:rPr lang="en-US" dirty="0" smtClean="0"/>
              <a:t>data.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This version of android is only available for       tablets. </a:t>
            </a:r>
            <a:endParaRPr lang="en-US" dirty="0"/>
          </a:p>
        </p:txBody>
      </p:sp>
      <p:pic>
        <p:nvPicPr>
          <p:cNvPr id="14" name="Picture 13" descr="http://cdn4.digitaltrends.com/wp-content/uploads/2011/01/android-3-0-honeycomb-official-logo.jpg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33" y="4698932"/>
            <a:ext cx="1905000" cy="149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05825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uiExpand="1" build="p"/>
      <p:bldP spid="12" grpId="0"/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289" y="621782"/>
            <a:ext cx="68563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IceCreamSandwich(ICS) </a:t>
            </a:r>
            <a:r>
              <a:rPr lang="en-US" sz="28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.0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9" name="Picture 8" descr="http://www.geek.com/wp-content/uploads/2011/08/android_ice-cream-sandwich-580x423.jp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47" y="1145002"/>
            <a:ext cx="1905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05479" y="1185422"/>
            <a:ext cx="58326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 </a:t>
            </a:r>
            <a:r>
              <a:rPr lang="en-US" sz="2000" dirty="0">
                <a:solidFill>
                  <a:srgbClr val="7030A0"/>
                </a:solidFill>
              </a:rPr>
              <a:t>November 14, </a:t>
            </a:r>
            <a:r>
              <a:rPr lang="en-US" sz="2000" dirty="0" smtClean="0">
                <a:solidFill>
                  <a:srgbClr val="7030A0"/>
                </a:solidFill>
              </a:rPr>
              <a:t>2011.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Virtual button in the </a:t>
            </a:r>
            <a:r>
              <a:rPr lang="en-US" sz="2000" dirty="0" smtClean="0"/>
              <a:t>UI.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 new typeface family for the UI, </a:t>
            </a:r>
            <a:r>
              <a:rPr lang="en-US" sz="2000" dirty="0" smtClean="0"/>
              <a:t>Roboto.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US" sz="2000" dirty="0"/>
              <a:t> Ability to shut down apps that are using data in the </a:t>
            </a:r>
            <a:r>
              <a:rPr lang="en-US" sz="2000" dirty="0" smtClean="0"/>
              <a:t>background.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289" y="3183827"/>
            <a:ext cx="44021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457200" indent="-457200" algn="ctr">
              <a:buFont typeface="Wingdings" pitchFamily="2" charset="2"/>
              <a:buChar char="Ø"/>
            </a:pP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Android JellyBean </a:t>
            </a:r>
            <a:r>
              <a:rPr lang="en-US" sz="28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4</a:t>
            </a:r>
            <a:r>
              <a:rPr lang="en-US" sz="2800" b="1" cap="none" spc="0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elvetica" pitchFamily="34" charset="0"/>
              </a:rPr>
              <a:t>.1</a:t>
            </a:r>
            <a:endParaRPr lang="en-US" sz="2800" b="1" cap="none" spc="0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678" y="3707047"/>
            <a:ext cx="5870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 Released on </a:t>
            </a:r>
            <a:r>
              <a:rPr lang="en-US" sz="2000" dirty="0">
                <a:solidFill>
                  <a:srgbClr val="7030A0"/>
                </a:solidFill>
              </a:rPr>
              <a:t>June 27, </a:t>
            </a:r>
            <a:r>
              <a:rPr lang="en-US" sz="2000" dirty="0" smtClean="0">
                <a:solidFill>
                  <a:srgbClr val="7030A0"/>
                </a:solidFill>
              </a:rPr>
              <a:t>2012.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Latest version of Android.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 Smoother user </a:t>
            </a:r>
            <a:r>
              <a:rPr lang="en-US" sz="2000" dirty="0" smtClean="0"/>
              <a:t>interface.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01" y="2818306"/>
            <a:ext cx="1865264" cy="22589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28902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accel="5000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  <p:bldP spid="10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7971" y="372070"/>
            <a:ext cx="437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LIMITATIONS:-</a:t>
            </a:r>
            <a:endParaRPr lang="en-US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594" y="1491720"/>
            <a:ext cx="68994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Making source code available to everyone inevitably invites the attention of  hackers.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Android operating system uses more amount of battery as compared to normal mobile phones.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>
                <a:latin typeface="Helvetica" pitchFamily="34" charset="0"/>
              </a:rPr>
              <a:t> </a:t>
            </a:r>
            <a:r>
              <a:rPr lang="en-IN" sz="2800" dirty="0" smtClean="0"/>
              <a:t>As there are so many user sometimes it becomes difficult to connect all the users.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800" dirty="0" smtClean="0"/>
              <a:t> As we call Android is world of applications we continuously need to connected with the internet which is not possible for all the users.</a:t>
            </a:r>
          </a:p>
        </p:txBody>
      </p:sp>
    </p:spTree>
    <p:extLst>
      <p:ext uri="{BB962C8B-B14F-4D97-AF65-F5344CB8AC3E}">
        <p14:creationId xmlns:p14="http://schemas.microsoft.com/office/powerpoint/2010/main" val="232603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851895" y="187862"/>
            <a:ext cx="88528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</a:rPr>
              <a:t>   CONCLUSION AND FUTURE SCOPE:-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23" y="1757522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 Android </a:t>
            </a:r>
            <a:r>
              <a:rPr lang="en-US" sz="2800" dirty="0" smtClean="0"/>
              <a:t>is now stepping up in next level of mobile internet.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Mobile sales becomes more then iPhone in next two years.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Google may launch another version of android that starts K </a:t>
            </a:r>
            <a:r>
              <a:rPr lang="en-US" sz="2800" dirty="0"/>
              <a:t>because Google is launching all the android versions in the alphabetical order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 There are chances of Android may become the widely used operating system in world.</a:t>
            </a:r>
          </a:p>
        </p:txBody>
      </p:sp>
    </p:spTree>
    <p:extLst>
      <p:ext uri="{BB962C8B-B14F-4D97-AF65-F5344CB8AC3E}">
        <p14:creationId xmlns:p14="http://schemas.microsoft.com/office/powerpoint/2010/main" val="734431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1371600"/>
            <a:ext cx="8259953" cy="3416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QUESTIONS:-</a:t>
            </a:r>
          </a:p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PLEASE GO TO </a:t>
            </a:r>
          </a:p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WWW.GOOGLE.COM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49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779" y="1615058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978805"/>
            <a:ext cx="594359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812" y="436417"/>
            <a:ext cx="6443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Helvetica" pitchFamily="34" charset="0"/>
              </a:rPr>
              <a:t>GROUP MEMBERS</a:t>
            </a:r>
            <a:endParaRPr lang="en-US" sz="5400" b="1" cap="all" spc="0" dirty="0">
              <a:ln w="0"/>
              <a:effectLst>
                <a:reflection blurRad="12700" stA="50000" endPos="50000" dist="5000" dir="5400000" sy="-100000" rotWithShape="0"/>
              </a:effectLst>
              <a:latin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1757064"/>
            <a:ext cx="6384184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143000" lvl="1" indent="-685800">
              <a:buFont typeface="Wingdings" pitchFamily="2" charset="2"/>
              <a:buChar char="Ø"/>
            </a:pPr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CHIRAG SHAH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HARSH MALDE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HEMANG TAILOR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PALLAVI BHOITE</a:t>
            </a:r>
          </a:p>
          <a:p>
            <a:pPr marL="1143000" lvl="1" indent="-685800">
              <a:buFont typeface="Wingdings" pitchFamily="2" charset="2"/>
              <a:buChar char="Ø"/>
            </a:pPr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VIRAL SHAH</a:t>
            </a:r>
          </a:p>
          <a:p>
            <a:pPr marL="1143000" lvl="1" indent="-685800">
              <a:buFont typeface="Wingdings" pitchFamily="2" charset="2"/>
              <a:buChar char="Ø"/>
            </a:pPr>
            <a:endParaRPr lang="en-US" sz="5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marL="685800" indent="-685800">
              <a:buFont typeface="Wingdings" pitchFamily="2" charset="2"/>
              <a:buChar char="Ø"/>
            </a:pP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349" y="224479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34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581" y="1295400"/>
            <a:ext cx="7315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" pitchFamily="34" charset="0"/>
              </a:rPr>
              <a:t>               </a:t>
            </a:r>
            <a:r>
              <a:rPr lang="en-US" sz="3200" b="1" dirty="0" smtClean="0">
                <a:latin typeface="Helvetica" pitchFamily="34" charset="0"/>
              </a:rPr>
              <a:t>WHAT IS ANDROID?</a:t>
            </a:r>
          </a:p>
          <a:p>
            <a:endParaRPr lang="en-US" sz="2800" b="1" dirty="0" smtClean="0"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A</a:t>
            </a:r>
            <a:r>
              <a:rPr lang="en-US" sz="2400" dirty="0" smtClean="0">
                <a:latin typeface="Helvetica" pitchFamily="34" charset="0"/>
              </a:rPr>
              <a:t> </a:t>
            </a:r>
            <a:r>
              <a:rPr lang="en-US" sz="2800" dirty="0" smtClean="0">
                <a:latin typeface="Helvetica" pitchFamily="34" charset="0"/>
              </a:rPr>
              <a:t>Software platform and operating system for mobile.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Based on the Linux kernel.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found way back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2003.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It was developed in Palo Alto, California.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 smtClean="0">
                <a:latin typeface="Helvetica" pitchFamily="34" charset="0"/>
              </a:rPr>
              <a:t> Android was developed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Andy Rubin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Rich Miner</a:t>
            </a:r>
            <a:r>
              <a:rPr lang="en-US" sz="2800" dirty="0" smtClean="0">
                <a:latin typeface="Helvetica" pitchFamily="34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Nick Sears</a:t>
            </a:r>
            <a:r>
              <a:rPr lang="en-US" sz="2800" dirty="0" smtClean="0">
                <a:latin typeface="Helvetica" pitchFamily="34" charset="0"/>
              </a:rPr>
              <a:t> and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Chris</a:t>
            </a: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White</a:t>
            </a:r>
            <a:r>
              <a:rPr lang="en-US" sz="2800" dirty="0" smtClean="0">
                <a:latin typeface="Helvetica" pitchFamily="34" charset="0"/>
              </a:rPr>
              <a:t>.</a:t>
            </a:r>
            <a:endParaRPr lang="en-US" sz="2800" dirty="0" smtClean="0">
              <a:solidFill>
                <a:srgbClr val="FFFF00"/>
              </a:solidFill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b="1" dirty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</a:rPr>
              <a:t>Android was </a:t>
            </a:r>
            <a:r>
              <a:rPr lang="en-US" sz="2800" dirty="0" smtClean="0">
                <a:latin typeface="Helvetica" pitchFamily="34" charset="0"/>
              </a:rPr>
              <a:t>purchased by the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GOOGLE</a:t>
            </a:r>
            <a:r>
              <a:rPr lang="en-US" sz="2800" dirty="0" smtClean="0">
                <a:latin typeface="Helvetica" pitchFamily="34" charset="0"/>
              </a:rPr>
              <a:t> in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AUGUST,2005</a:t>
            </a:r>
            <a:r>
              <a:rPr lang="en-US" sz="2800" dirty="0" smtClean="0">
                <a:latin typeface="Helvetica" pitchFamily="34" charset="0"/>
              </a:rPr>
              <a:t> for </a:t>
            </a:r>
            <a:r>
              <a:rPr lang="en-US" sz="2800" dirty="0">
                <a:solidFill>
                  <a:srgbClr val="7030A0"/>
                </a:solidFill>
                <a:latin typeface="Helvetica" pitchFamily="34" charset="0"/>
              </a:rPr>
              <a:t>50 million </a:t>
            </a:r>
            <a:r>
              <a:rPr lang="en-US" sz="2800" dirty="0" smtClean="0">
                <a:solidFill>
                  <a:srgbClr val="7030A0"/>
                </a:solidFill>
                <a:latin typeface="Helvetica" pitchFamily="34" charset="0"/>
              </a:rPr>
              <a:t>$.</a:t>
            </a:r>
            <a:endParaRPr lang="en-US" sz="2800" b="1" dirty="0">
              <a:solidFill>
                <a:srgbClr val="7030A0"/>
              </a:solidFill>
              <a:latin typeface="Helvetica" pitchFamily="34" charset="0"/>
            </a:endParaRPr>
          </a:p>
          <a:p>
            <a:endParaRPr lang="en-US" sz="2400" b="1" u="sng" dirty="0">
              <a:latin typeface="Helvetic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472" y="189651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7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3" y="3733800"/>
            <a:ext cx="7145206" cy="291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786437" y="1542158"/>
            <a:ext cx="6715125" cy="1214437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845" y="113251"/>
            <a:ext cx="7887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Helvetica" pitchFamily="34" charset="0"/>
                <a:cs typeface="Helvetica" pitchFamily="34" charset="0"/>
              </a:rPr>
              <a:t>Open  handset  alliance(oha)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8885" y="989704"/>
            <a:ext cx="29177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latin typeface="Helvetica" pitchFamily="34" charset="0"/>
                <a:cs typeface="Helvetica" pitchFamily="34" charset="0"/>
              </a:rPr>
              <a:t>What is OHA?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816" y="1571655"/>
            <a:ext cx="64246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It’s consortium of several companies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This group of companies are allowed to use source code of Android and develop applications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 Reason for Nokia not to develop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Android  Mobiles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Helvetica" pitchFamily="34" charset="0"/>
                <a:cs typeface="Helvetica" pitchFamily="34" charset="0"/>
                <a:sym typeface="Wingdings" pitchFamily="2" charset="2"/>
              </a:rPr>
              <a:t>is Nokia is not part of OHA.</a:t>
            </a:r>
            <a:endParaRPr lang="en-US" sz="2300" dirty="0" smtClean="0">
              <a:latin typeface="Helvetica" pitchFamily="34" charset="0"/>
              <a:cs typeface="Helvetica" pitchFamily="34" charset="0"/>
              <a:sym typeface="Wingdings" pitchFamily="2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3251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854" y="205838"/>
            <a:ext cx="692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  <a:endParaRPr lang="en-US" sz="5400" b="1" cap="all" spc="0" dirty="0">
              <a:ln/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129168"/>
            <a:ext cx="8077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is not a single piece of </a:t>
            </a: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hardware.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Android supports wireless communication using:-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23640"/>
            <a:ext cx="800819" cy="5919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4162567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</a:rPr>
              <a:t> Android is a multi-process system, in which each application (and parts of the system) runs in its own process.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632" y="2394097"/>
            <a:ext cx="5917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 smtClean="0">
                <a:latin typeface="Helvetica" pitchFamily="34" charset="0"/>
              </a:rPr>
              <a:t> </a:t>
            </a:r>
            <a:r>
              <a:rPr lang="en-US" sz="2800" dirty="0">
                <a:latin typeface="Helvetica" pitchFamily="34" charset="0"/>
                <a:cs typeface="Helvetica" pitchFamily="34" charset="0"/>
              </a:rPr>
              <a:t> 3G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4G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802.11 Wi-Fi Networks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Bluetooth Connectivity</a:t>
            </a:r>
            <a:endParaRPr lang="en-US" sz="2800" dirty="0">
              <a:latin typeface="Arial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/>
      <p:bldP spid="2" grpId="0" build="p"/>
      <p:bldP spid="9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105" y="221672"/>
            <a:ext cx="6924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OF ANDROID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145002"/>
            <a:ext cx="7315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Interface that is better then the previous touch screen mobiles.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User gets millions of applications that user can not get in any other mobile operating system.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>
                <a:latin typeface="Helvetica" pitchFamily="34" charset="0"/>
                <a:cs typeface="Helvetica" pitchFamily="34" charset="0"/>
              </a:rPr>
              <a:t> </a:t>
            </a:r>
            <a:r>
              <a:rPr lang="en-IN" sz="2800" dirty="0"/>
              <a:t>Android </a:t>
            </a:r>
            <a:r>
              <a:rPr lang="en-IN" sz="2800" dirty="0" smtClean="0"/>
              <a:t>supports  </a:t>
            </a:r>
            <a:r>
              <a:rPr lang="en-IN" sz="2800" dirty="0"/>
              <a:t>advanced audio/video/still media formats such as MPEG-4, H.264, MP3, and AAC, AMR, JPEG, PNG, GIF. </a:t>
            </a:r>
            <a:endParaRPr lang="en-US" sz="28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 Developing an android application is not tough using SDK(standard development kit) and java emulator we can easily develop applications that we want. </a:t>
            </a:r>
            <a:endParaRPr lang="en-US" sz="28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57" y="221672"/>
            <a:ext cx="800819" cy="5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281" y="224479"/>
            <a:ext cx="7020319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COMPARISON WITH OTHER </a:t>
            </a:r>
          </a:p>
          <a:p>
            <a:pPr algn="ctr"/>
            <a:r>
              <a:rPr lang="en-US" sz="4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OPERATING SYSTEMS</a:t>
            </a:r>
            <a:endParaRPr lang="en-US" sz="4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00" y="140462"/>
            <a:ext cx="800819" cy="591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594" y="1905000"/>
            <a:ext cx="7613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 Other then Android there are several other mobile operating system which is used.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Symbian, iOS, windows this are one of the most used mobile operating systems.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81" y="3720882"/>
            <a:ext cx="3581399" cy="29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3" y="1295400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443503164"/>
              </p:ext>
            </p:extLst>
          </p:nvPr>
        </p:nvGraphicFramePr>
        <p:xfrm>
          <a:off x="815183" y="157588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48886476"/>
              </p:ext>
            </p:extLst>
          </p:nvPr>
        </p:nvGraphicFramePr>
        <p:xfrm>
          <a:off x="381000" y="1295400"/>
          <a:ext cx="7414417" cy="44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43516" y="146233"/>
            <a:ext cx="7431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Sales comparison of os:-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43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91800" y="1295400"/>
            <a:ext cx="110799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marL="914400" indent="-914400" algn="ctr">
              <a:buAutoNum type="arabicParenBoth"/>
            </a:pP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03" y="2294930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594" y="1145002"/>
            <a:ext cx="668517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 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489" y="1978805"/>
            <a:ext cx="3561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48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34" charset="0"/>
              </a:rPr>
              <a:t> </a:t>
            </a:r>
            <a:endParaRPr lang="en-US" sz="4800" cap="none" spc="0" dirty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Helvetic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0462"/>
            <a:ext cx="800819" cy="59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4" y="140462"/>
            <a:ext cx="5763436" cy="161213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66500"/>
              </p:ext>
            </p:extLst>
          </p:nvPr>
        </p:nvGraphicFramePr>
        <p:xfrm>
          <a:off x="437172" y="2294930"/>
          <a:ext cx="7259028" cy="398791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63228"/>
                <a:gridCol w="2076124"/>
                <a:gridCol w="2419676"/>
              </a:tblGrid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FEATURE</a:t>
                      </a:r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ANDROID</a:t>
                      </a:r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iOS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5730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Ease of use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Voice</a:t>
                      </a:r>
                      <a:r>
                        <a:rPr lang="en-US" sz="2400" b="0" baseline="0" dirty="0" smtClean="0"/>
                        <a:t> to text</a:t>
                      </a:r>
                      <a:endParaRPr lang="en-US" sz="2400" b="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505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Gaming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Customizable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Music</a:t>
                      </a:r>
                      <a:r>
                        <a:rPr lang="en-US" sz="2400" baseline="0" dirty="0" smtClean="0"/>
                        <a:t> Player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Notification</a:t>
                      </a:r>
                      <a:r>
                        <a:rPr lang="en-US" sz="2400" baseline="0" dirty="0" smtClean="0"/>
                        <a:t> system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  <a:tr h="4848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Google voice</a:t>
                      </a:r>
                      <a:endParaRPr lang="en-US" sz="24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14" y="2868142"/>
            <a:ext cx="351986" cy="408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00709"/>
            <a:ext cx="351016" cy="4092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343400"/>
            <a:ext cx="351016" cy="40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86200"/>
            <a:ext cx="351986" cy="4084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876800"/>
            <a:ext cx="351986" cy="4084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305709"/>
            <a:ext cx="351016" cy="409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839109"/>
            <a:ext cx="351016" cy="4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835</Words>
  <Application>Microsoft Office PowerPoint</Application>
  <PresentationFormat>On-screen Show (4:3)</PresentationFormat>
  <Paragraphs>185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hemang</dc:creator>
  <cp:lastModifiedBy>swapnil</cp:lastModifiedBy>
  <cp:revision>119</cp:revision>
  <dcterms:created xsi:type="dcterms:W3CDTF">2012-08-11T17:27:56Z</dcterms:created>
  <dcterms:modified xsi:type="dcterms:W3CDTF">2012-09-27T10:30:10Z</dcterms:modified>
</cp:coreProperties>
</file>