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3409125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3409125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3409125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3409125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3409125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3409125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59a58f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59a58f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159a58f4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159a58f4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159a58f4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159a58f4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59a58f4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59a58f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159a58f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159a58f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59a58f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159a58f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40912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40912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3409125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3409125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lookerstudio.google.com/" TargetMode="External"/><Relationship Id="rId11" Type="http://schemas.openxmlformats.org/officeDocument/2006/relationships/hyperlink" Target="https://www.mage.ai/" TargetMode="External"/><Relationship Id="rId22" Type="http://schemas.openxmlformats.org/officeDocument/2006/relationships/hyperlink" Target="https://github.com/Venkat185/Uber-Data-Engineering/blob/main/uber_data.csv" TargetMode="External"/><Relationship Id="rId10" Type="http://schemas.openxmlformats.org/officeDocument/2006/relationships/hyperlink" Target="https://www.mage.ai/" TargetMode="External"/><Relationship Id="rId21" Type="http://schemas.openxmlformats.org/officeDocument/2006/relationships/hyperlink" Target="https://github.com/Venkat185/Uber-Data-Engineering/blob/main/uber_data.csv" TargetMode="External"/><Relationship Id="rId13" Type="http://schemas.openxmlformats.org/officeDocument/2006/relationships/hyperlink" Target="https://github.com/mage-ai/mage-ai" TargetMode="External"/><Relationship Id="rId12" Type="http://schemas.openxmlformats.org/officeDocument/2006/relationships/hyperlink" Target="https://github.com/mage-ai/mage-ai" TargetMode="External"/><Relationship Id="rId23" Type="http://schemas.openxmlformats.org/officeDocument/2006/relationships/hyperlink" Target="https://github.com/Venkat185/Uber-Data-Engineering/blob/main/uber_data.csv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yc.gov/site/tlc/about/tlc-trip-record-data.page" TargetMode="External"/><Relationship Id="rId4" Type="http://schemas.openxmlformats.org/officeDocument/2006/relationships/hyperlink" Target="https://www.nyc.gov/site/tlc/about/tlc-trip-record-data.page" TargetMode="External"/><Relationship Id="rId9" Type="http://schemas.openxmlformats.org/officeDocument/2006/relationships/hyperlink" Target="https://www.mage.ai/" TargetMode="External"/><Relationship Id="rId15" Type="http://schemas.openxmlformats.org/officeDocument/2006/relationships/hyperlink" Target="https://cloud.google.com/bigquery/docs" TargetMode="External"/><Relationship Id="rId14" Type="http://schemas.openxmlformats.org/officeDocument/2006/relationships/hyperlink" Target="https://github.com/mage-ai/mage-ai" TargetMode="External"/><Relationship Id="rId17" Type="http://schemas.openxmlformats.org/officeDocument/2006/relationships/hyperlink" Target="https://cloud.google.com/bigquery/docs" TargetMode="External"/><Relationship Id="rId16" Type="http://schemas.openxmlformats.org/officeDocument/2006/relationships/hyperlink" Target="https://cloud.google.com/bigquery/docs" TargetMode="External"/><Relationship Id="rId5" Type="http://schemas.openxmlformats.org/officeDocument/2006/relationships/hyperlink" Target="https://www.nyc.gov/site/tlc/about/tlc-trip-record-data.page" TargetMode="External"/><Relationship Id="rId19" Type="http://schemas.openxmlformats.org/officeDocument/2006/relationships/hyperlink" Target="https://lookerstudio.google.com/" TargetMode="External"/><Relationship Id="rId6" Type="http://schemas.openxmlformats.org/officeDocument/2006/relationships/hyperlink" Target="https://www.nyc.gov/assets/tlc/downloads/pdf/data_dictionary_trip_records_yellow.pdf" TargetMode="External"/><Relationship Id="rId18" Type="http://schemas.openxmlformats.org/officeDocument/2006/relationships/hyperlink" Target="https://lookerstudio.google.com/" TargetMode="External"/><Relationship Id="rId7" Type="http://schemas.openxmlformats.org/officeDocument/2006/relationships/hyperlink" Target="https://www.nyc.gov/assets/tlc/downloads/pdf/data_dictionary_trip_records_yellow.pdf" TargetMode="External"/><Relationship Id="rId8" Type="http://schemas.openxmlformats.org/officeDocument/2006/relationships/hyperlink" Target="https://www.nyc.gov/assets/tlc/downloads/pdf/data_dictionary_trip_records_yellow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Venkat185/Uber-Data-Engineering/blob/main/uber_data.csv" TargetMode="External"/><Relationship Id="rId4" Type="http://schemas.openxmlformats.org/officeDocument/2006/relationships/hyperlink" Target="https://github.com/Venkat185/Uber-Data-Engineering/blob/main/uber_data.csv" TargetMode="External"/><Relationship Id="rId9" Type="http://schemas.openxmlformats.org/officeDocument/2006/relationships/hyperlink" Target="https://www.nyc.gov/assets/tlc/downloads/pdf/data_dictionary_trip_records_yellow.pdf" TargetMode="External"/><Relationship Id="rId5" Type="http://schemas.openxmlformats.org/officeDocument/2006/relationships/hyperlink" Target="https://www.nyc.gov/site/tlc/about/tlc-trip-record-data.page" TargetMode="External"/><Relationship Id="rId6" Type="http://schemas.openxmlformats.org/officeDocument/2006/relationships/hyperlink" Target="https://www.nyc.gov/site/tlc/about/tlc-trip-record-data.page" TargetMode="External"/><Relationship Id="rId7" Type="http://schemas.openxmlformats.org/officeDocument/2006/relationships/hyperlink" Target="https://www.nyc.gov/site/tlc/about/tlc-trip-record-data.page" TargetMode="External"/><Relationship Id="rId8" Type="http://schemas.openxmlformats.org/officeDocument/2006/relationships/hyperlink" Target="https://www.nyc.gov/assets/tlc/downloads/pdf/data_dictionary_trip_records_yellow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Uber Data Analytics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Data Engineering Pipeline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00" y="152400"/>
            <a:ext cx="76742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6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References</a:t>
            </a:r>
            <a:endParaRPr sz="250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689425"/>
            <a:ext cx="85206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25">
              <a:solidFill>
                <a:schemeClr val="dk1"/>
              </a:solidFill>
            </a:endParaRPr>
          </a:p>
          <a:p>
            <a:pPr indent="-29924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13"/>
              <a:buAutoNum type="arabicPeriod"/>
            </a:pPr>
            <a:r>
              <a:rPr lang="en" sz="1112">
                <a:solidFill>
                  <a:schemeClr val="dk1"/>
                </a:solidFill>
              </a:rPr>
              <a:t>NYC Taxi and Limousine Commission (TLC) – Trip Record Data</a:t>
            </a:r>
            <a:br>
              <a:rPr lang="en" sz="1112">
                <a:solidFill>
                  <a:schemeClr val="dk1"/>
                </a:solidFill>
              </a:rPr>
            </a:br>
            <a:r>
              <a:rPr lang="en" sz="1112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12" u="sng">
                <a:solidFill>
                  <a:schemeClr val="hlink"/>
                </a:solidFill>
                <a:hlinkClick r:id="rId4"/>
              </a:rPr>
              <a:t>https://www.nyc.gov/site/tlc/about/tlc-trip-record-data.page</a:t>
            </a:r>
            <a:br>
              <a:rPr lang="en" sz="1112" u="sng">
                <a:solidFill>
                  <a:schemeClr val="hlink"/>
                </a:solidFill>
                <a:hlinkClick r:id="rId5"/>
              </a:rPr>
            </a:br>
            <a:endParaRPr sz="1112" u="sng">
              <a:solidFill>
                <a:schemeClr val="hlink"/>
              </a:solidFill>
            </a:endParaRPr>
          </a:p>
          <a:p>
            <a:pPr indent="-299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3"/>
              <a:buAutoNum type="arabicPeriod"/>
            </a:pPr>
            <a:r>
              <a:rPr lang="en" sz="1112">
                <a:solidFill>
                  <a:schemeClr val="dk1"/>
                </a:solidFill>
              </a:rPr>
              <a:t>Data Dictionary – Yellow Taxi Trips</a:t>
            </a:r>
            <a:br>
              <a:rPr lang="en" sz="1112">
                <a:solidFill>
                  <a:schemeClr val="dk1"/>
                </a:solidFill>
              </a:rPr>
            </a:br>
            <a:r>
              <a:rPr lang="en" sz="1112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12" u="sng">
                <a:solidFill>
                  <a:schemeClr val="hlink"/>
                </a:solidFill>
                <a:hlinkClick r:id="rId7"/>
              </a:rPr>
              <a:t>https://www.nyc.gov/assets/tlc/downloads/pdf/data_dictionary_trip_records_yellow.pdf</a:t>
            </a:r>
            <a:br>
              <a:rPr lang="en" sz="1112" u="sng">
                <a:solidFill>
                  <a:schemeClr val="hlink"/>
                </a:solidFill>
                <a:hlinkClick r:id="rId8"/>
              </a:rPr>
            </a:br>
            <a:endParaRPr sz="1112" u="sng">
              <a:solidFill>
                <a:schemeClr val="hlink"/>
              </a:solidFill>
            </a:endParaRPr>
          </a:p>
          <a:p>
            <a:pPr indent="-299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3"/>
              <a:buAutoNum type="arabicPeriod"/>
            </a:pPr>
            <a:r>
              <a:rPr lang="en" sz="1112">
                <a:solidFill>
                  <a:schemeClr val="dk1"/>
                </a:solidFill>
              </a:rPr>
              <a:t>Mage.ai – Modern Data Pipeline Tool</a:t>
            </a:r>
            <a:br>
              <a:rPr lang="en" sz="1112">
                <a:solidFill>
                  <a:schemeClr val="dk1"/>
                </a:solidFill>
              </a:rPr>
            </a:br>
            <a:r>
              <a:rPr lang="en" sz="1112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12" u="sng">
                <a:solidFill>
                  <a:schemeClr val="hlink"/>
                </a:solidFill>
                <a:hlinkClick r:id="rId10"/>
              </a:rPr>
              <a:t>https://www.mage.ai/</a:t>
            </a:r>
            <a:br>
              <a:rPr lang="en" sz="1112" u="sng">
                <a:solidFill>
                  <a:schemeClr val="hlink"/>
                </a:solidFill>
                <a:hlinkClick r:id="rId11"/>
              </a:rPr>
            </a:br>
            <a:endParaRPr sz="1112" u="sng">
              <a:solidFill>
                <a:schemeClr val="hlink"/>
              </a:solidFill>
            </a:endParaRPr>
          </a:p>
          <a:p>
            <a:pPr indent="-299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3"/>
              <a:buAutoNum type="arabicPeriod"/>
            </a:pPr>
            <a:r>
              <a:rPr lang="en" sz="1112">
                <a:solidFill>
                  <a:schemeClr val="dk1"/>
                </a:solidFill>
              </a:rPr>
              <a:t>Mage.ai GitHub Repository</a:t>
            </a:r>
            <a:br>
              <a:rPr lang="en" sz="1112">
                <a:solidFill>
                  <a:schemeClr val="dk1"/>
                </a:solidFill>
              </a:rPr>
            </a:br>
            <a:r>
              <a:rPr lang="en" sz="1112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12" u="sng">
                <a:solidFill>
                  <a:schemeClr val="hlink"/>
                </a:solidFill>
                <a:hlinkClick r:id="rId13"/>
              </a:rPr>
              <a:t>https://github.com/mage-ai/mage-ai</a:t>
            </a:r>
            <a:br>
              <a:rPr lang="en" sz="1112" u="sng">
                <a:solidFill>
                  <a:schemeClr val="hlink"/>
                </a:solidFill>
                <a:hlinkClick r:id="rId14"/>
              </a:rPr>
            </a:br>
            <a:endParaRPr sz="1112" u="sng">
              <a:solidFill>
                <a:schemeClr val="hlink"/>
              </a:solidFill>
            </a:endParaRPr>
          </a:p>
          <a:p>
            <a:pPr indent="-299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3"/>
              <a:buAutoNum type="arabicPeriod"/>
            </a:pPr>
            <a:r>
              <a:rPr lang="en" sz="1112">
                <a:solidFill>
                  <a:schemeClr val="dk1"/>
                </a:solidFill>
              </a:rPr>
              <a:t>Google Cloud BigQuery Documentation</a:t>
            </a:r>
            <a:br>
              <a:rPr lang="en" sz="1112">
                <a:solidFill>
                  <a:schemeClr val="dk1"/>
                </a:solidFill>
              </a:rPr>
            </a:br>
            <a:r>
              <a:rPr lang="en" sz="1112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12" u="sng">
                <a:solidFill>
                  <a:schemeClr val="hlink"/>
                </a:solidFill>
                <a:hlinkClick r:id="rId16"/>
              </a:rPr>
              <a:t>https://cloud.google.com/bigquery/docs</a:t>
            </a:r>
            <a:br>
              <a:rPr lang="en" sz="1112" u="sng">
                <a:solidFill>
                  <a:schemeClr val="hlink"/>
                </a:solidFill>
                <a:hlinkClick r:id="rId17"/>
              </a:rPr>
            </a:br>
            <a:endParaRPr sz="1112" u="sng">
              <a:solidFill>
                <a:schemeClr val="hlink"/>
              </a:solidFill>
            </a:endParaRPr>
          </a:p>
          <a:p>
            <a:pPr indent="-299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3"/>
              <a:buAutoNum type="arabicPeriod"/>
            </a:pPr>
            <a:r>
              <a:rPr lang="en" sz="1112">
                <a:solidFill>
                  <a:schemeClr val="dk1"/>
                </a:solidFill>
              </a:rPr>
              <a:t>Looker Studio (formerly Google Data Studio)</a:t>
            </a:r>
            <a:br>
              <a:rPr lang="en" sz="1112">
                <a:solidFill>
                  <a:schemeClr val="dk1"/>
                </a:solidFill>
              </a:rPr>
            </a:br>
            <a:r>
              <a:rPr lang="en" sz="1112">
                <a:solidFill>
                  <a:schemeClr val="dk1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12" u="sng">
                <a:solidFill>
                  <a:schemeClr val="hlink"/>
                </a:solidFill>
                <a:hlinkClick r:id="rId19"/>
              </a:rPr>
              <a:t>https://lookerstudio.google.com/</a:t>
            </a:r>
            <a:br>
              <a:rPr lang="en" sz="1112" u="sng">
                <a:solidFill>
                  <a:schemeClr val="hlink"/>
                </a:solidFill>
                <a:hlinkClick r:id="rId20"/>
              </a:rPr>
            </a:br>
            <a:endParaRPr sz="1112" u="sng">
              <a:solidFill>
                <a:schemeClr val="hlink"/>
              </a:solidFill>
            </a:endParaRPr>
          </a:p>
          <a:p>
            <a:pPr indent="-299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3"/>
              <a:buAutoNum type="arabicPeriod"/>
            </a:pPr>
            <a:r>
              <a:rPr lang="en" sz="1112">
                <a:solidFill>
                  <a:schemeClr val="dk1"/>
                </a:solidFill>
              </a:rPr>
              <a:t>Dataset used in project (uber_data.csv)</a:t>
            </a:r>
            <a:br>
              <a:rPr lang="en" sz="1112">
                <a:solidFill>
                  <a:schemeClr val="dk1"/>
                </a:solidFill>
              </a:rPr>
            </a:br>
            <a:r>
              <a:rPr lang="en" sz="1112">
                <a:solidFill>
                  <a:schemeClr val="dk1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12" u="sng">
                <a:solidFill>
                  <a:schemeClr val="hlink"/>
                </a:solidFill>
                <a:hlinkClick r:id="rId22"/>
              </a:rPr>
              <a:t>https://github.com/Venkat185/Uber-Data-Engineering/blob/main/uber_data.csv</a:t>
            </a:r>
            <a:br>
              <a:rPr lang="en" sz="1112" u="sng">
                <a:solidFill>
                  <a:schemeClr val="hlink"/>
                </a:solidFill>
                <a:hlinkClick r:id="rId23"/>
              </a:rPr>
            </a:br>
            <a:endParaRPr sz="1112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architecture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" y="645925"/>
            <a:ext cx="8750926" cy="42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Set Used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9350"/>
            <a:ext cx="85206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TLC Trip Record Data Yellow and green taxi trip records include fields capturing pick-up and drop-off dates/times, pick-up and drop-off locations, trip distances, itemized fares, rate types, payment types, and driver-reported passenger counts.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Here is the dataset used–</a:t>
            </a:r>
            <a:r>
              <a:rPr lang="en" sz="1400">
                <a:solidFill>
                  <a:srgbClr val="0000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https://github.com/Venkat185/Uber-Data-Engineering/blob/main/uber_data.csv</a:t>
            </a:r>
            <a:endParaRPr sz="14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More info about dataset can be found here: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Website –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https://www.nyc.gov/site/tlc/about/tlc-trip-record-data.page</a:t>
            </a:r>
            <a:br>
              <a:rPr lang="en" sz="14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endParaRPr sz="14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Data Dictionary –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https://www.nyc.gov/assets/tlc/downloads/pdf/data_dictionary_trip_records_yellow.pdf</a:t>
            </a:r>
            <a:endParaRPr sz="14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 &amp; Dimension Table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96025"/>
            <a:ext cx="85206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Fact Table:</a:t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Contains quantitative measures or metrics that are used for analysis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Typically contains foreign keys that link to dimension tables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Contains columns that have high cardinality and change frequently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Contains columns that are not useful for analysis by themselves, but are necessary for calculating metrics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Dimension Table:</a:t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Contains columns that describe attributes of the data being analyzed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Typically contains primary keys that link to fact tables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Contains columns that have low cardinality and don't change frequently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Contains columns that can be used for grouping or filtering data for analysis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4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Model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architecture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" y="645925"/>
            <a:ext cx="8750926" cy="42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data_model (1)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5" y="580675"/>
            <a:ext cx="8370050" cy="44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GCP Services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/>
              <a:t>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3112200" y="1152475"/>
            <a:ext cx="59808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service to store and retrieve data from anywhere via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Provides virtual machines to run applications and services easily.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serverless data warehouse to store, query, and analyze large datasets quickly and cost-effectively.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serverless data warehouse to store, query, and analyze large datasets quickly and cost-effectively.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-1831" l="7027" r="15656" t="10731"/>
          <a:stretch/>
        </p:blipFill>
        <p:spPr>
          <a:xfrm>
            <a:off x="89175" y="863400"/>
            <a:ext cx="3023025" cy="36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9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Mage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6762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Open-source data pipeline tool for transforming and integrating data.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700" y="1254875"/>
            <a:ext cx="3516426" cy="35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/>
              <a:t>ETL Pipeline Flow</a:t>
            </a:r>
            <a:endParaRPr b="1"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Extract: Read raw CSV from Cloud Storage or URL using Mage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Transform: Clean and restructure data (datetime, passenger count, etc.)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Load: Upload structured tables to BigQuery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Analyze: Run SQL queries and create dashboards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Looker Studio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0" y="504575"/>
            <a:ext cx="8413800" cy="4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