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8" userDrawn="1">
          <p15:clr>
            <a:srgbClr val="A4A3A4"/>
          </p15:clr>
        </p15:guide>
        <p15:guide id="2" pos="6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showGuides="1">
      <p:cViewPr>
        <p:scale>
          <a:sx n="40" d="100"/>
          <a:sy n="40" d="100"/>
        </p:scale>
        <p:origin x="1027" y="-4752"/>
      </p:cViewPr>
      <p:guideLst>
        <p:guide orient="horz" pos="10328"/>
        <p:guide pos="6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70"/>
            </a:lvl1pPr>
            <a:lvl2pPr marL="1080135" indent="0" algn="ctr">
              <a:buNone/>
              <a:defRPr sz="4725"/>
            </a:lvl2pPr>
            <a:lvl3pPr marL="2160270" indent="0" algn="ctr">
              <a:buNone/>
              <a:defRPr sz="4250"/>
            </a:lvl3pPr>
            <a:lvl4pPr marL="3239770" indent="0" algn="ctr">
              <a:buNone/>
              <a:defRPr sz="3780"/>
            </a:lvl4pPr>
            <a:lvl5pPr marL="4319905" indent="0" algn="ctr">
              <a:buNone/>
              <a:defRPr sz="3780"/>
            </a:lvl5pPr>
            <a:lvl6pPr marL="5400040" indent="0" algn="ctr">
              <a:buNone/>
              <a:defRPr sz="3780"/>
            </a:lvl6pPr>
            <a:lvl7pPr marL="6480175" indent="0" algn="ctr">
              <a:buNone/>
              <a:defRPr sz="3780"/>
            </a:lvl7pPr>
            <a:lvl8pPr marL="7559675" indent="0" algn="ctr">
              <a:buNone/>
              <a:defRPr sz="3780"/>
            </a:lvl8pPr>
            <a:lvl9pPr marL="863981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770" indent="0">
              <a:buNone/>
              <a:defRPr sz="3780">
                <a:solidFill>
                  <a:schemeClr val="tx1">
                    <a:tint val="75000"/>
                  </a:schemeClr>
                </a:solidFill>
              </a:defRPr>
            </a:lvl4pPr>
            <a:lvl5pPr marL="4319905" indent="0">
              <a:buNone/>
              <a:defRPr sz="3780">
                <a:solidFill>
                  <a:schemeClr val="tx1">
                    <a:tint val="75000"/>
                  </a:schemeClr>
                </a:solidFill>
              </a:defRPr>
            </a:lvl5pPr>
            <a:lvl6pPr marL="5400040" indent="0">
              <a:buNone/>
              <a:defRPr sz="3780">
                <a:solidFill>
                  <a:schemeClr val="tx1">
                    <a:tint val="75000"/>
                  </a:schemeClr>
                </a:solidFill>
              </a:defRPr>
            </a:lvl6pPr>
            <a:lvl7pPr marL="6480175" indent="0">
              <a:buNone/>
              <a:defRPr sz="3780">
                <a:solidFill>
                  <a:schemeClr val="tx1">
                    <a:tint val="75000"/>
                  </a:schemeClr>
                </a:solidFill>
              </a:defRPr>
            </a:lvl7pPr>
            <a:lvl8pPr marL="7559675" indent="0">
              <a:buNone/>
              <a:defRPr sz="3780">
                <a:solidFill>
                  <a:schemeClr val="tx1">
                    <a:tint val="75000"/>
                  </a:schemeClr>
                </a:solidFill>
              </a:defRPr>
            </a:lvl8pPr>
            <a:lvl9pPr marL="8639810" indent="0">
              <a:buNone/>
              <a:defRPr sz="378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60"/>
            </a:lvl1pPr>
            <a:lvl2pPr marL="1080135" indent="0">
              <a:buNone/>
              <a:defRPr sz="6615"/>
            </a:lvl2pPr>
            <a:lvl3pPr marL="2160270" indent="0">
              <a:buNone/>
              <a:defRPr sz="5670"/>
            </a:lvl3pPr>
            <a:lvl4pPr marL="3239770" indent="0">
              <a:buNone/>
              <a:defRPr sz="4725"/>
            </a:lvl4pPr>
            <a:lvl5pPr marL="4319905" indent="0">
              <a:buNone/>
              <a:defRPr sz="4725"/>
            </a:lvl5pPr>
            <a:lvl6pPr marL="5400040" indent="0">
              <a:buNone/>
              <a:defRPr sz="4725"/>
            </a:lvl6pPr>
            <a:lvl7pPr marL="6480175" indent="0">
              <a:buNone/>
              <a:defRPr sz="4725"/>
            </a:lvl7pPr>
            <a:lvl8pPr marL="7559675" indent="0">
              <a:buNone/>
              <a:defRPr sz="4725"/>
            </a:lvl8pPr>
            <a:lvl9pPr marL="863981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020"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602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9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10006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8019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56" y="403834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5" name="Rectangle 4"/>
          <p:cNvSpPr/>
          <p:nvPr/>
        </p:nvSpPr>
        <p:spPr>
          <a:xfrm>
            <a:off x="-1627" y="10043321"/>
            <a:ext cx="21599525" cy="5964676"/>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dirty="0"/>
          </a:p>
        </p:txBody>
      </p:sp>
      <p:sp>
        <p:nvSpPr>
          <p:cNvPr id="6" name="Rectangle 5"/>
          <p:cNvSpPr/>
          <p:nvPr/>
        </p:nvSpPr>
        <p:spPr>
          <a:xfrm>
            <a:off x="0" y="15684062"/>
            <a:ext cx="21622018"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0" y="21968050"/>
            <a:ext cx="21642707"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8" name="Rectangle 7"/>
          <p:cNvSpPr/>
          <p:nvPr/>
        </p:nvSpPr>
        <p:spPr>
          <a:xfrm>
            <a:off x="-1627" y="27321707"/>
            <a:ext cx="21644334" cy="5437943"/>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19" name="Rectangle 18"/>
          <p:cNvSpPr/>
          <p:nvPr/>
        </p:nvSpPr>
        <p:spPr>
          <a:xfrm>
            <a:off x="568960" y="4206240"/>
            <a:ext cx="3292475" cy="55181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INTRODUCTION</a:t>
            </a:r>
            <a:endParaRPr lang="en-US" sz="2785"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22" name="Rectangle 21"/>
          <p:cNvSpPr/>
          <p:nvPr/>
        </p:nvSpPr>
        <p:spPr>
          <a:xfrm>
            <a:off x="457200" y="15956915"/>
            <a:ext cx="1924050" cy="5570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RESULTS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457835" y="22100540"/>
            <a:ext cx="5732780" cy="4591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DISCUSSION AND CONCLUSION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443865" y="27569653"/>
            <a:ext cx="3143250" cy="5473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BIBLIOGRAPHY</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745105"/>
            <a:ext cx="20898834" cy="1192530"/>
          </a:xfrm>
          <a:prstGeom prst="rect">
            <a:avLst/>
          </a:prstGeom>
          <a:noFill/>
        </p:spPr>
        <p:txBody>
          <a:bodyPr wrap="square" rtlCol="0">
            <a:spAutoFit/>
          </a:bodyPr>
          <a:lstStyle/>
          <a:p>
            <a:pPr algn="ctr"/>
            <a:r>
              <a:rPr lang="en-IN" sz="3580" b="1" dirty="0">
                <a:solidFill>
                  <a:srgbClr val="000000"/>
                </a:solidFill>
                <a:latin typeface="Times New Roman" panose="02020603050405020304" pitchFamily="18" charset="0"/>
                <a:ea typeface="Times New Roman" panose="02020603050405020304" pitchFamily="18" charset="0"/>
              </a:rPr>
              <a:t>Enhancing Cloud Storage Security: A Comparative Study of Traceable Authentication Retrieval system with RBAC and AES Algorithm</a:t>
            </a:r>
            <a:endParaRPr lang="en-IN" sz="3580" b="1" dirty="0">
              <a:solidFill>
                <a:srgbClr val="000000"/>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457835" y="10270490"/>
            <a:ext cx="5295265" cy="5499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MATERIALS AND METHODS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90" b="1">
                <a:solidFill>
                  <a:schemeClr val="bg1"/>
                </a:solidFill>
                <a:latin typeface="Times New Roman" panose="02020603050405020304" pitchFamily="18" charset="0"/>
                <a:cs typeface="Times New Roman" panose="02020603050405020304" pitchFamily="18" charset="0"/>
              </a:rPr>
              <a:t> Ms. Poorani.S            </a:t>
            </a:r>
            <a:endParaRPr lang="en-US" sz="2490" b="1" dirty="0">
              <a:solidFill>
                <a:schemeClr val="bg1"/>
              </a:solidFill>
              <a:latin typeface="Times New Roman" panose="02020603050405020304" pitchFamily="18" charset="0"/>
              <a:cs typeface="Times New Roman" panose="02020603050405020304" pitchFamily="18" charset="0"/>
            </a:endParaRPr>
          </a:p>
          <a:p>
            <a:pPr algn="r"/>
            <a:r>
              <a:rPr lang="en-US" sz="2490" b="1" dirty="0">
                <a:solidFill>
                  <a:schemeClr val="bg1"/>
                </a:solidFill>
                <a:latin typeface="Times New Roman" panose="02020603050405020304" pitchFamily="18" charset="0"/>
                <a:cs typeface="Times New Roman" panose="02020603050405020304" pitchFamily="18" charset="0"/>
              </a:rPr>
              <a:t> Guided by Dr. Mary Valantina. G</a:t>
            </a:r>
            <a:endParaRPr lang="en-IN" sz="249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31775" y="4206240"/>
            <a:ext cx="15457437" cy="5639257"/>
          </a:xfrm>
          <a:prstGeom prst="rect">
            <a:avLst/>
          </a:prstGeom>
          <a:noFill/>
        </p:spPr>
        <p:txBody>
          <a:bodyPr wrap="square" rtlCol="0">
            <a:noAutofit/>
          </a:bodyPr>
          <a:lstStyle/>
          <a:p>
            <a:pPr>
              <a:lnSpc>
                <a:spcPct val="150000"/>
              </a:lnSpc>
            </a:pPr>
            <a:endParaRPr lang="en-US" altLang="en-IN"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cs typeface="Times New Roman" panose="02020603050405020304" pitchFamily="18" charset="0"/>
                <a:sym typeface="+mn-ea"/>
              </a:rPr>
              <a:t> Improving the accuracy in </a:t>
            </a:r>
            <a:r>
              <a:rPr lang="en-US" sz="2190" b="1" dirty="0">
                <a:latin typeface="Times New Roman" panose="02020603050405020304" pitchFamily="18" charset="0"/>
                <a:cs typeface="Times New Roman" panose="02020603050405020304" pitchFamily="18" charset="0"/>
                <a:sym typeface="+mn-ea"/>
              </a:rPr>
              <a:t>enhancing the cloud storage security</a:t>
            </a:r>
            <a:r>
              <a:rPr sz="2190" b="1" dirty="0">
                <a:latin typeface="Times New Roman" panose="02020603050405020304" pitchFamily="18" charset="0"/>
                <a:cs typeface="Times New Roman" panose="02020603050405020304" pitchFamily="18" charset="0"/>
                <a:sym typeface="+mn-ea"/>
              </a:rPr>
              <a:t> is the major goal of this study.</a:t>
            </a:r>
            <a:r>
              <a:rPr lang="en-IN" sz="2190" b="1" dirty="0">
                <a:latin typeface="Times New Roman" panose="02020603050405020304" pitchFamily="18" charset="0"/>
                <a:cs typeface="Times New Roman" panose="02020603050405020304" pitchFamily="18" charset="0"/>
                <a:sym typeface="+mn-ea"/>
              </a:rPr>
              <a:t>  </a:t>
            </a:r>
            <a:r>
              <a:rPr sz="2190" b="1" dirty="0">
                <a:latin typeface="Times New Roman" panose="02020603050405020304" pitchFamily="18" charset="0"/>
                <a:cs typeface="Times New Roman" panose="02020603050405020304" pitchFamily="18" charset="0"/>
                <a:sym typeface="+mn-ea"/>
              </a:rPr>
              <a:t>The aim of this study is to utilize </a:t>
            </a:r>
            <a:r>
              <a:rPr lang="en-US" sz="2190" b="1" dirty="0">
                <a:latin typeface="Times New Roman" panose="02020603050405020304" pitchFamily="18" charset="0"/>
                <a:cs typeface="Times New Roman" panose="02020603050405020304" pitchFamily="18" charset="0"/>
                <a:sym typeface="+mn-ea"/>
              </a:rPr>
              <a:t>Role Based Access Control</a:t>
            </a:r>
            <a:r>
              <a:rPr sz="2190" b="1" dirty="0">
                <a:latin typeface="Times New Roman" panose="02020603050405020304" pitchFamily="18" charset="0"/>
                <a:cs typeface="Times New Roman" panose="02020603050405020304" pitchFamily="18" charset="0"/>
                <a:sym typeface="+mn-ea"/>
              </a:rPr>
              <a:t> Algorithms to improve the efficiency of </a:t>
            </a:r>
            <a:r>
              <a:rPr lang="en-US" sz="2190" b="1" dirty="0">
                <a:latin typeface="Times New Roman" panose="02020603050405020304" pitchFamily="18" charset="0"/>
                <a:cs typeface="Times New Roman" panose="02020603050405020304" pitchFamily="18" charset="0"/>
                <a:sym typeface="+mn-ea"/>
              </a:rPr>
              <a:t>enhancing cloud storage security</a:t>
            </a:r>
            <a:r>
              <a:rPr sz="2190" b="1" dirty="0">
                <a:latin typeface="Times New Roman" panose="02020603050405020304" pitchFamily="18" charset="0"/>
                <a:cs typeface="Times New Roman" panose="02020603050405020304" pitchFamily="18" charset="0"/>
                <a:sym typeface="+mn-ea"/>
              </a:rPr>
              <a:t> using with improved accuracy</a:t>
            </a:r>
            <a:r>
              <a:rPr lang="en-US" sz="2190" b="1" dirty="0">
                <a:latin typeface="Times New Roman" panose="02020603050405020304" pitchFamily="18" charset="0"/>
                <a:cs typeface="Times New Roman" panose="02020603050405020304" pitchFamily="18" charset="0"/>
                <a:sym typeface="+mn-ea"/>
              </a:rPr>
              <a:t>.</a:t>
            </a:r>
            <a:endParaRPr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cs typeface="Times New Roman" panose="02020603050405020304" pitchFamily="18" charset="0"/>
                <a:sym typeface="+mn-ea"/>
              </a:rPr>
              <a:t>This study embarks on a comparative journey to assess the strengths and weaknesses of RBAC and AES algorithms in the specific context of cloud storage security</a:t>
            </a:r>
            <a:r>
              <a:rPr lang="en-US" sz="2190" b="1" dirty="0">
                <a:latin typeface="Times New Roman" panose="02020603050405020304" pitchFamily="18" charset="0"/>
                <a:cs typeface="Times New Roman" panose="02020603050405020304" pitchFamily="18" charset="0"/>
                <a:sym typeface="+mn-ea"/>
              </a:rPr>
              <a:t>.</a:t>
            </a:r>
            <a:endParaRPr lang="en-IN" sz="2190" b="1" kern="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rPr>
              <a:t>Concerns about the security of cloud storage have escalated due to the continuous growth in data volume and importance </a:t>
            </a:r>
            <a:r>
              <a:rPr lang="en-US" sz="2190" b="1" dirty="0">
                <a:latin typeface="Times New Roman" panose="02020603050405020304" pitchFamily="18" charset="0"/>
              </a:rPr>
              <a:t>of </a:t>
            </a:r>
            <a:r>
              <a:rPr sz="2190" b="1" dirty="0">
                <a:latin typeface="Times New Roman" panose="02020603050405020304" pitchFamily="18" charset="0"/>
              </a:rPr>
              <a:t>stored in the cloud, leading to risks such as unauthorized access, data breaches, and privacy violations.</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cs typeface="Times New Roman" panose="02020603050405020304" pitchFamily="18" charset="0"/>
              </a:rPr>
              <a:t>Through empirical testing and analysis, the study aims to demonstrate the advantages of the TAR system over existing security mechanisms and identify areas for further improvement.</a:t>
            </a:r>
            <a:endParaRPr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cs typeface="Times New Roman" panose="02020603050405020304" pitchFamily="18" charset="0"/>
              </a:rPr>
              <a:t>The AES algorithm, renowned for its reliability and efficiency, plays a pivotal role in securing data both at rest and in transit.</a:t>
            </a:r>
            <a:endParaRPr lang="en-US" sz="21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31775" y="22559645"/>
            <a:ext cx="20967065" cy="4699635"/>
          </a:xfrm>
          <a:prstGeom prst="rect">
            <a:avLst/>
          </a:prstGeom>
          <a:noFill/>
        </p:spPr>
        <p:txBody>
          <a:bodyPr wrap="square" rtlCol="0">
            <a:noAutofit/>
          </a:bodyPr>
          <a:lstStyle/>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p=0.038 (independent sample T - test p&lt;0.05) is obtained and shows that there is a statistical significant difference between the group 1 and group 2.</a:t>
            </a:r>
            <a:r>
              <a:rPr lang="en-US" altLang="en-IN" sz="2190" b="1" dirty="0">
                <a:latin typeface="Times New Roman" panose="02020603050405020304" pitchFamily="18" charset="0"/>
                <a:cs typeface="Times New Roman" panose="02020603050405020304" pitchFamily="18" charset="0"/>
                <a:sym typeface="+mn-ea"/>
              </a:rPr>
              <a:t>From the work , it is concluded that the </a:t>
            </a:r>
            <a:r>
              <a:rPr lang="en-US" sz="2190" b="1" dirty="0">
                <a:latin typeface="Times New Roman" panose="02020603050405020304" pitchFamily="18" charset="0"/>
                <a:cs typeface="Times New Roman" panose="02020603050405020304" pitchFamily="18" charset="0"/>
                <a:sym typeface="+mn-ea"/>
              </a:rPr>
              <a:t>RBAC </a:t>
            </a:r>
            <a:r>
              <a:rPr lang="en-US" altLang="en-IN" sz="2190" b="1" dirty="0">
                <a:latin typeface="Times New Roman" panose="02020603050405020304" pitchFamily="18" charset="0"/>
                <a:cs typeface="Times New Roman" panose="02020603050405020304" pitchFamily="18" charset="0"/>
                <a:sym typeface="+mn-ea"/>
              </a:rPr>
              <a:t>algorithm attains the high accuracy comparing with other AES encryption.</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Overall , the accuracy of the </a:t>
            </a:r>
            <a:r>
              <a:rPr lang="en-US" sz="2190" b="1" dirty="0">
                <a:latin typeface="Times New Roman" panose="02020603050405020304" pitchFamily="18" charset="0"/>
                <a:cs typeface="Times New Roman" panose="02020603050405020304" pitchFamily="18" charset="0"/>
                <a:sym typeface="+mn-ea"/>
              </a:rPr>
              <a:t>Role Based Access Control(RBAC)</a:t>
            </a:r>
            <a:r>
              <a:rPr lang="en-US" altLang="en-IN" sz="2190" b="1" dirty="0">
                <a:latin typeface="Times New Roman" panose="02020603050405020304" pitchFamily="18" charset="0"/>
                <a:cs typeface="Times New Roman" panose="02020603050405020304" pitchFamily="18" charset="0"/>
              </a:rPr>
              <a:t> is 87.85% and it is better than the other algorithm. </a:t>
            </a:r>
            <a:r>
              <a:rPr lang="en-US" sz="2190" b="1" dirty="0">
                <a:latin typeface="Times New Roman" panose="02020603050405020304" pitchFamily="18" charset="0"/>
                <a:cs typeface="Times New Roman" panose="02020603050405020304" pitchFamily="18" charset="0"/>
                <a:sym typeface="+mn-ea"/>
              </a:rPr>
              <a:t>Advanced Encryption Standard(AES)</a:t>
            </a:r>
            <a:r>
              <a:rPr lang="en-US" altLang="en-IN" sz="2190" b="1" dirty="0">
                <a:latin typeface="Times New Roman" panose="02020603050405020304" pitchFamily="18" charset="0"/>
                <a:cs typeface="Times New Roman" panose="02020603050405020304" pitchFamily="18" charset="0"/>
              </a:rPr>
              <a:t> is 78.25%.</a:t>
            </a:r>
            <a:r>
              <a:rPr lang="en-US" sz="2190" b="1" dirty="0">
                <a:latin typeface="Times New Roman" panose="02020603050405020304" pitchFamily="18" charset="0"/>
                <a:cs typeface="Times New Roman" panose="02020603050405020304" pitchFamily="18" charset="0"/>
                <a:sym typeface="+mn-ea"/>
              </a:rPr>
              <a:t>In the present work, Role Based Access Control(RBAC) is compared with Advanced Encryption Standard(AES) and it depicts that the proposed algorithm gives more accuracy when compared with the rest.It's important to note that this study compared Role Based Access Controlonly with Advanced Encryption Standard. </a:t>
            </a:r>
            <a:endParaRPr lang="en-US"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From the work , it is concluded that the </a:t>
            </a:r>
            <a:r>
              <a:rPr lang="en-US" sz="2190" b="1" dirty="0">
                <a:latin typeface="Times New Roman" panose="02020603050405020304" pitchFamily="18" charset="0"/>
                <a:cs typeface="Times New Roman" panose="02020603050405020304" pitchFamily="18" charset="0"/>
                <a:sym typeface="+mn-ea"/>
              </a:rPr>
              <a:t>Role Based Access Control</a:t>
            </a:r>
            <a:r>
              <a:rPr lang="en-US" altLang="en-IN" sz="2190" b="1" dirty="0">
                <a:latin typeface="Times New Roman" panose="02020603050405020304" pitchFamily="18" charset="0"/>
                <a:cs typeface="Times New Roman" panose="02020603050405020304" pitchFamily="18" charset="0"/>
              </a:rPr>
              <a:t> algorithm attains the high accuracy when comparing with other </a:t>
            </a:r>
            <a:r>
              <a:rPr lang="en-US" sz="2190" b="1" dirty="0">
                <a:latin typeface="Times New Roman" panose="02020603050405020304" pitchFamily="18" charset="0"/>
                <a:cs typeface="Times New Roman" panose="02020603050405020304" pitchFamily="18" charset="0"/>
                <a:sym typeface="+mn-ea"/>
              </a:rPr>
              <a:t>Advanced Encryption Standard </a:t>
            </a:r>
            <a:r>
              <a:rPr lang="en-US" altLang="en-IN" sz="2190" b="1" dirty="0">
                <a:latin typeface="Times New Roman" panose="02020603050405020304" pitchFamily="18" charset="0"/>
                <a:cs typeface="Times New Roman" panose="02020603050405020304" pitchFamily="18" charset="0"/>
              </a:rPr>
              <a:t>Algorithms in </a:t>
            </a:r>
            <a:r>
              <a:rPr lang="en-IN" sz="2190" b="1" dirty="0">
                <a:solidFill>
                  <a:srgbClr val="000000"/>
                </a:solidFill>
                <a:latin typeface="Times New Roman" panose="02020603050405020304" pitchFamily="18" charset="0"/>
                <a:ea typeface="Times New Roman" panose="02020603050405020304" pitchFamily="18" charset="0"/>
                <a:sym typeface="+mn-ea"/>
              </a:rPr>
              <a:t>Enhancing Cloud Storage Security</a:t>
            </a:r>
            <a:r>
              <a:rPr lang="en-IN" sz="2190" b="1" dirty="0">
                <a:solidFill>
                  <a:srgbClr val="000000"/>
                </a:solidFill>
                <a:latin typeface="Times New Roman" panose="02020603050405020304" pitchFamily="18" charset="0"/>
                <a:ea typeface="Times New Roman" panose="02020603050405020304" pitchFamily="18" charset="0"/>
              </a:rPr>
              <a:t> </a:t>
            </a:r>
            <a:r>
              <a:rPr lang="en-US" altLang="en-IN" sz="2190" b="1" dirty="0">
                <a:latin typeface="Times New Roman" panose="02020603050405020304" pitchFamily="18" charset="0"/>
                <a:cs typeface="Times New Roman" panose="02020603050405020304" pitchFamily="18" charset="0"/>
              </a:rPr>
              <a:t>.</a:t>
            </a:r>
            <a:r>
              <a:rPr lang="en-US" sz="2190" b="1" dirty="0">
                <a:latin typeface="Times New Roman" panose="02020603050405020304" pitchFamily="18" charset="0"/>
                <a:cs typeface="Times New Roman" panose="02020603050405020304" pitchFamily="18" charset="0"/>
                <a:sym typeface="+mn-ea"/>
              </a:rPr>
              <a:t>Further research could explore how RBAC stacks up against other encryption algorithms and consider implementing. </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rPr>
              <a:t>Overall, this study aimed to improve cloud storage security by evaluating RBAC against AES. The results indicate that RBAC is a promising approach for achieving this goal. Future research can delve deeper into how RBAC interacts with other security measures to create an even more robust cloud storage security system</a:t>
            </a:r>
            <a:r>
              <a:rPr lang="en-US" sz="2190" b="1" dirty="0">
                <a:latin typeface="Times New Roman" panose="02020603050405020304" pitchFamily="18" charset="0"/>
              </a:rPr>
              <a:t>.</a:t>
            </a:r>
            <a:endParaRPr sz="2190" b="1" dirty="0">
              <a:latin typeface="Times New Roman" panose="02020603050405020304" pitchFamily="18" charset="0"/>
            </a:endParaRPr>
          </a:p>
          <a:p>
            <a:pPr marL="340995" indent="-340995">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04382" y="28178695"/>
            <a:ext cx="20923885" cy="5163185"/>
          </a:xfrm>
          <a:prstGeom prst="rect">
            <a:avLst/>
          </a:prstGeom>
          <a:noFill/>
        </p:spPr>
        <p:txBody>
          <a:bodyPr wrap="square" rtlCol="0">
            <a:noAutofit/>
          </a:bodyPr>
          <a:lstStyle/>
          <a:p>
            <a:pPr marL="340995" indent="-340995"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Daemen, Joan, and Vincent </a:t>
            </a:r>
            <a:r>
              <a:rPr lang="en-US" sz="2190" b="1" dirty="0" err="1">
                <a:latin typeface="Times New Roman" panose="02020603050405020304" pitchFamily="18" charset="0"/>
                <a:cs typeface="Times New Roman" panose="02020603050405020304" pitchFamily="18" charset="0"/>
              </a:rPr>
              <a:t>Rijmen</a:t>
            </a:r>
            <a:r>
              <a:rPr lang="en-US" sz="2190" b="1" dirty="0">
                <a:latin typeface="Times New Roman" panose="02020603050405020304" pitchFamily="18" charset="0"/>
                <a:cs typeface="Times New Roman" panose="02020603050405020304" pitchFamily="18" charset="0"/>
              </a:rPr>
              <a:t>. 2013. The Design of Rijndael: AES - The Advanced Encryption Standard. Springer Science &amp; Business Media.</a:t>
            </a:r>
            <a:endParaRPr lang="en-US" sz="2190" b="1" dirty="0">
              <a:latin typeface="Times New Roman" panose="02020603050405020304" pitchFamily="18" charset="0"/>
              <a:cs typeface="Times New Roman" panose="02020603050405020304" pitchFamily="18" charset="0"/>
            </a:endParaRPr>
          </a:p>
          <a:p>
            <a:pPr indent="0" algn="just">
              <a:lnSpc>
                <a:spcPct val="150000"/>
              </a:lnSpc>
              <a:buFont typeface="Wingdings" panose="05000000000000000000" pitchFamily="2" charset="2"/>
              <a:buNone/>
            </a:pPr>
            <a:r>
              <a:rPr lang="en-US" altLang="en-IN" sz="2190" b="1" dirty="0">
                <a:latin typeface="Times New Roman" panose="02020603050405020304" pitchFamily="18" charset="0"/>
                <a:cs typeface="Times New Roman" panose="02020603050405020304" pitchFamily="18" charset="0"/>
              </a:rPr>
              <a:t>     </a:t>
            </a:r>
            <a:r>
              <a:rPr lang="en-IN" sz="2190" b="1" dirty="0">
                <a:latin typeface="Times New Roman" panose="02020603050405020304" pitchFamily="18" charset="0"/>
                <a:cs typeface="Times New Roman" panose="02020603050405020304" pitchFamily="18" charset="0"/>
              </a:rPr>
              <a:t>Li, Kuan-Ching, Qing Li, and Timothy K. Shih. 2014. Cloud Computing and Digital Media: Fundamentals, Techniques, and Applications. CRC Press.</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Sheik, Al Tariq, Carsten Maple, Gregory </a:t>
            </a:r>
            <a:r>
              <a:rPr lang="en-IN" sz="2190" b="1" dirty="0" err="1">
                <a:latin typeface="Times New Roman" panose="02020603050405020304" pitchFamily="18" charset="0"/>
                <a:cs typeface="Times New Roman" panose="02020603050405020304" pitchFamily="18" charset="0"/>
              </a:rPr>
              <a:t>Epiphaniou</a:t>
            </a:r>
            <a:r>
              <a:rPr lang="en-IN" sz="2190" b="1" dirty="0">
                <a:latin typeface="Times New Roman" panose="02020603050405020304" pitchFamily="18" charset="0"/>
                <a:cs typeface="Times New Roman" panose="02020603050405020304" pitchFamily="18" charset="0"/>
              </a:rPr>
              <a:t>, and Mehrdad </a:t>
            </a:r>
            <a:r>
              <a:rPr lang="en-IN" sz="2190" b="1" dirty="0" err="1">
                <a:latin typeface="Times New Roman" panose="02020603050405020304" pitchFamily="18" charset="0"/>
                <a:cs typeface="Times New Roman" panose="02020603050405020304" pitchFamily="18" charset="0"/>
              </a:rPr>
              <a:t>Dianati</a:t>
            </a:r>
            <a:r>
              <a:rPr lang="en-IN" sz="2190" b="1" dirty="0">
                <a:latin typeface="Times New Roman" panose="02020603050405020304" pitchFamily="18" charset="0"/>
                <a:cs typeface="Times New Roman" panose="02020603050405020304" pitchFamily="18" charset="0"/>
              </a:rPr>
              <a:t>. 2023. “Securing Cloud-Assisted Connected and Autonomous Vehicles: An In-Depth Threat Analysis and Risk Assessment.” Sensors  24 (1).</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Figueroa-Lorenzo, Santiago, Javier Añorga, and Saioa Arrizabalaga. 2019. “A Role-Based Access Control Model in Modbus SCADA Systems. A Centralized Model Approach.” Sensors  19 (20). https://doi.org/10.3390/s19204455.</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Sheik, Al Tariq, Carsten Maple, Gregory Epiphaniou, and Mehrdad Dianati. 2023. “Securing Cloud-Assisted Connected and Autonomous Vehicles: An In-Depth Threat Analysis and Risk Assessment.” Sensors  24 (1). https://doi.org/10.3390/s24010241.</a:t>
            </a:r>
            <a:endParaRPr lang="en-IN" sz="2190" b="1" dirty="0">
              <a:latin typeface="Times New Roman" panose="02020603050405020304" pitchFamily="18" charset="0"/>
              <a:cs typeface="Times New Roman" panose="02020603050405020304" pitchFamily="18" charset="0"/>
            </a:endParaRPr>
          </a:p>
        </p:txBody>
      </p:sp>
      <p:sp>
        <p:nvSpPr>
          <p:cNvPr id="29" name="Text Box 28"/>
          <p:cNvSpPr txBox="1"/>
          <p:nvPr/>
        </p:nvSpPr>
        <p:spPr>
          <a:xfrm>
            <a:off x="425281" y="20650742"/>
            <a:ext cx="6385191" cy="1243965"/>
          </a:xfrm>
          <a:prstGeom prst="rect">
            <a:avLst/>
          </a:prstGeom>
          <a:noFill/>
        </p:spPr>
        <p:txBody>
          <a:bodyPr wrap="square" rtlCol="0">
            <a:noAutofit/>
          </a:bodyPr>
          <a:lstStyle/>
          <a:p>
            <a:pPr algn="just"/>
            <a:r>
              <a:rPr lang="en-US" sz="2190" b="1" dirty="0">
                <a:latin typeface="Times New Roman" panose="02020603050405020304" pitchFamily="18" charset="0"/>
                <a:cs typeface="Times New Roman" panose="02020603050405020304" pitchFamily="18" charset="0"/>
              </a:rPr>
              <a:t>Fig.3 Statistical calculations for the</a:t>
            </a:r>
            <a:r>
              <a:rPr lang="en-US" sz="2190" b="1" dirty="0">
                <a:latin typeface="Times New Roman" panose="02020603050405020304" pitchFamily="18" charset="0"/>
                <a:cs typeface="Times New Roman" panose="02020603050405020304" pitchFamily="18" charset="0"/>
                <a:sym typeface="+mn-ea"/>
              </a:rPr>
              <a:t> Role Based Access Control and Advanced Encryption Standard.</a:t>
            </a:r>
            <a:endParaRPr lang="en-US" sz="2190"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468755" y="20401915"/>
            <a:ext cx="5101590" cy="471805"/>
          </a:xfrm>
          <a:prstGeom prst="rect">
            <a:avLst/>
          </a:prstGeom>
          <a:noFill/>
        </p:spPr>
        <p:txBody>
          <a:bodyPr wrap="square" rtlCol="0">
            <a:noAutofit/>
          </a:bodyPr>
          <a:lstStyle/>
          <a:p>
            <a:endParaRPr lang="en-US" sz="2190" b="1" dirty="0">
              <a:latin typeface="Times New Roman" panose="02020603050405020304" pitchFamily="18" charset="0"/>
              <a:cs typeface="Times New Roman" panose="02020603050405020304" pitchFamily="18" charset="0"/>
            </a:endParaRPr>
          </a:p>
        </p:txBody>
      </p:sp>
      <p:sp>
        <p:nvSpPr>
          <p:cNvPr id="41" name="Text Box 40"/>
          <p:cNvSpPr txBox="1"/>
          <p:nvPr/>
        </p:nvSpPr>
        <p:spPr>
          <a:xfrm>
            <a:off x="4928235" y="15205047"/>
            <a:ext cx="12462510" cy="554990"/>
          </a:xfrm>
          <a:prstGeom prst="rect">
            <a:avLst/>
          </a:prstGeom>
          <a:noFill/>
        </p:spPr>
        <p:txBody>
          <a:bodyPr wrap="square" rtlCol="0">
            <a:noAutofit/>
          </a:bodyPr>
          <a:lstStyle/>
          <a:p>
            <a:r>
              <a:rPr lang="en-US" sz="2190" b="1" dirty="0">
                <a:latin typeface="Times New Roman" panose="02020603050405020304" pitchFamily="18" charset="0"/>
                <a:cs typeface="Times New Roman" panose="02020603050405020304" pitchFamily="18" charset="0"/>
              </a:rPr>
              <a:t>Fig.2 Implementation of Traceable Authentication with RBAC, and AES for storing of User Credentials</a:t>
            </a:r>
            <a:endParaRPr lang="en-US" sz="2190"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5602472" y="9352646"/>
            <a:ext cx="5569043" cy="429220"/>
          </a:xfrm>
          <a:prstGeom prst="rect">
            <a:avLst/>
          </a:prstGeom>
          <a:noFill/>
        </p:spPr>
        <p:txBody>
          <a:bodyPr wrap="square" rtlCol="0">
            <a:spAutoFit/>
          </a:bodyPr>
          <a:lstStyle/>
          <a:p>
            <a:endParaRPr lang="en-US" sz="2190" b="1" dirty="0">
              <a:latin typeface="Times New Roman" panose="02020603050405020304" pitchFamily="18" charset="0"/>
              <a:cs typeface="Times New Roman" panose="02020603050405020304" pitchFamily="18" charset="0"/>
            </a:endParaRPr>
          </a:p>
        </p:txBody>
      </p:sp>
      <p:sp>
        <p:nvSpPr>
          <p:cNvPr id="27" name="Rectangles 26"/>
          <p:cNvSpPr/>
          <p:nvPr/>
        </p:nvSpPr>
        <p:spPr>
          <a:xfrm>
            <a:off x="980440" y="11257280"/>
            <a:ext cx="3129915" cy="3741335"/>
          </a:xfrm>
          <a:prstGeom prst="rect">
            <a:avLst/>
          </a:prstGeom>
          <a:noFill/>
          <a:ln w="31750">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400" b="1" dirty="0">
                <a:latin typeface="Times New Roman" panose="02020603050405020304" pitchFamily="18" charset="0"/>
                <a:cs typeface="Times New Roman" panose="02020603050405020304" pitchFamily="18" charset="0"/>
                <a:sym typeface="+mn-ea"/>
              </a:rPr>
              <a:t>User Credentials are login credentials or account details,  information that verify who you are when you access a computer program, website, or online service</a:t>
            </a:r>
            <a:endParaRPr lang="en-IN" altLang="en-US" sz="2400" b="1" dirty="0">
              <a:solidFill>
                <a:schemeClr val="tx1"/>
              </a:solidFill>
              <a:latin typeface="Times New Roman" panose="02020603050405020304" pitchFamily="18" charset="0"/>
              <a:cs typeface="Times New Roman" panose="02020603050405020304" pitchFamily="18" charset="0"/>
            </a:endParaRPr>
          </a:p>
        </p:txBody>
      </p:sp>
      <p:sp>
        <p:nvSpPr>
          <p:cNvPr id="28" name="Rectangles 27"/>
          <p:cNvSpPr/>
          <p:nvPr/>
        </p:nvSpPr>
        <p:spPr>
          <a:xfrm>
            <a:off x="4893945" y="11236210"/>
            <a:ext cx="2417445" cy="3830543"/>
          </a:xfrm>
          <a:prstGeom prst="rect">
            <a:avLst/>
          </a:prstGeom>
          <a:noFill/>
          <a:ln w="31750">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dirty="0">
                <a:latin typeface="Times New Roman" panose="02020603050405020304" pitchFamily="18" charset="0"/>
                <a:cs typeface="Times New Roman" panose="02020603050405020304" pitchFamily="18" charset="0"/>
              </a:rPr>
              <a:t>Data Analysis-Involves gathering relevant data from various sources, ensuring its quality and accuracy.Raw data often contains errors</a:t>
            </a:r>
            <a:endParaRPr lang="en-US" altLang="en-IN" sz="2190" b="1" dirty="0">
              <a:latin typeface="Times New Roman" panose="02020603050405020304" pitchFamily="18" charset="0"/>
              <a:cs typeface="Times New Roman" panose="02020603050405020304" pitchFamily="18" charset="0"/>
            </a:endParaRPr>
          </a:p>
        </p:txBody>
      </p:sp>
      <p:sp>
        <p:nvSpPr>
          <p:cNvPr id="33" name="Flowchart: Alternate Process 32"/>
          <p:cNvSpPr/>
          <p:nvPr/>
        </p:nvSpPr>
        <p:spPr>
          <a:xfrm>
            <a:off x="11038205" y="10269855"/>
            <a:ext cx="10237470" cy="1679575"/>
          </a:xfrm>
          <a:prstGeom prst="flowChartAlternateProcess">
            <a:avLst/>
          </a:prstGeom>
          <a:noFill/>
          <a:ln w="31750">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dirty="0">
                <a:latin typeface="Times New Roman" panose="02020603050405020304" pitchFamily="18" charset="0"/>
                <a:cs typeface="Times New Roman" panose="02020603050405020304" pitchFamily="18" charset="0"/>
              </a:rPr>
              <a:t>Connection Pooling-In high-traffic scenarios, constantly creating and closing connections can be inefficient.It manages a pool of pre-opened connections for reuse, improving performance.The client application uses the driver and connection string to establish a connection with the database server. </a:t>
            </a:r>
            <a:endParaRPr lang="en-US" altLang="en-IN" sz="2190" b="1" dirty="0">
              <a:latin typeface="Times New Roman" panose="02020603050405020304" pitchFamily="18" charset="0"/>
              <a:cs typeface="Times New Roman" panose="02020603050405020304" pitchFamily="18" charset="0"/>
            </a:endParaRPr>
          </a:p>
        </p:txBody>
      </p:sp>
      <p:sp>
        <p:nvSpPr>
          <p:cNvPr id="34" name="Flowchart: Process 33"/>
          <p:cNvSpPr/>
          <p:nvPr/>
        </p:nvSpPr>
        <p:spPr>
          <a:xfrm>
            <a:off x="12070715" y="12322810"/>
            <a:ext cx="4779010" cy="2646680"/>
          </a:xfrm>
          <a:prstGeom prst="flowChartProcess">
            <a:avLst/>
          </a:prstGeom>
          <a:noFill/>
          <a:ln w="31750">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dirty="0">
                <a:latin typeface="Times New Roman" panose="02020603050405020304" pitchFamily="18" charset="0"/>
                <a:cs typeface="Times New Roman" panose="02020603050405020304" pitchFamily="18" charset="0"/>
              </a:rPr>
              <a:t>Database connectivity is to be established communication channel between a software application (client) and a database server that allows the application to access, manipulate, and stores the data</a:t>
            </a:r>
            <a:endParaRPr lang="en-US" altLang="en-IN" sz="2190" b="1" dirty="0">
              <a:latin typeface="Times New Roman" panose="02020603050405020304" pitchFamily="18" charset="0"/>
              <a:cs typeface="Times New Roman" panose="02020603050405020304" pitchFamily="18" charset="0"/>
            </a:endParaRPr>
          </a:p>
        </p:txBody>
      </p:sp>
      <p:sp>
        <p:nvSpPr>
          <p:cNvPr id="35" name="Flowchart: Alternate Process 34"/>
          <p:cNvSpPr/>
          <p:nvPr/>
        </p:nvSpPr>
        <p:spPr>
          <a:xfrm>
            <a:off x="17803495" y="12650470"/>
            <a:ext cx="3660140" cy="1731645"/>
          </a:xfrm>
          <a:prstGeom prst="flowChartAlternateProcess">
            <a:avLst/>
          </a:prstGeom>
          <a:noFill/>
          <a:ln w="31750">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90" b="1" dirty="0">
                <a:latin typeface="Times New Roman" panose="02020603050405020304" pitchFamily="18" charset="0"/>
                <a:cs typeface="Times New Roman" panose="02020603050405020304" pitchFamily="18" charset="0"/>
              </a:rPr>
              <a:t>Evaluation of Accuracy in Enhancing Cloud Storage Security</a:t>
            </a:r>
            <a:endParaRPr lang="en-IN" altLang="en-US" sz="2190" b="1" dirty="0">
              <a:latin typeface="Times New Roman" panose="02020603050405020304" pitchFamily="18" charset="0"/>
              <a:cs typeface="Times New Roman" panose="02020603050405020304" pitchFamily="18" charset="0"/>
            </a:endParaRPr>
          </a:p>
        </p:txBody>
      </p:sp>
      <p:cxnSp>
        <p:nvCxnSpPr>
          <p:cNvPr id="40" name="Straight Arrow Connector 39"/>
          <p:cNvCxnSpPr/>
          <p:nvPr/>
        </p:nvCxnSpPr>
        <p:spPr>
          <a:xfrm>
            <a:off x="4110355" y="13140998"/>
            <a:ext cx="824992" cy="0"/>
          </a:xfrm>
          <a:prstGeom prst="straightConnector1">
            <a:avLst/>
          </a:prstGeom>
          <a:ln w="31750">
            <a:tailEnd type="arrow" w="med" len="med"/>
          </a:ln>
        </p:spPr>
        <p:style>
          <a:lnRef idx="3">
            <a:schemeClr val="dk1"/>
          </a:lnRef>
          <a:fillRef idx="0">
            <a:schemeClr val="dk1"/>
          </a:fillRef>
          <a:effectRef idx="2">
            <a:schemeClr val="dk1"/>
          </a:effectRef>
          <a:fontRef idx="minor">
            <a:schemeClr val="tx1"/>
          </a:fontRef>
        </p:style>
      </p:cxnSp>
      <p:cxnSp>
        <p:nvCxnSpPr>
          <p:cNvPr id="44" name="Elbow Connector 43"/>
          <p:cNvCxnSpPr>
            <a:stCxn id="18" idx="0"/>
          </p:cNvCxnSpPr>
          <p:nvPr/>
        </p:nvCxnSpPr>
        <p:spPr>
          <a:xfrm rot="5400000" flipH="1" flipV="1">
            <a:off x="9855247" y="10938147"/>
            <a:ext cx="1040354" cy="1325562"/>
          </a:xfrm>
          <a:prstGeom prst="bentConnector2">
            <a:avLst/>
          </a:prstGeom>
          <a:ln w="31750">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V="1">
            <a:off x="11513925" y="13516584"/>
            <a:ext cx="556895" cy="18415"/>
          </a:xfrm>
          <a:prstGeom prst="straightConnector1">
            <a:avLst/>
          </a:prstGeom>
          <a:ln w="31750">
            <a:tailEnd type="arrow" w="med" len="med"/>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16862425" y="13492946"/>
            <a:ext cx="1056640" cy="23495"/>
          </a:xfrm>
          <a:prstGeom prst="straightConnector1">
            <a:avLst/>
          </a:prstGeom>
          <a:ln w="31750">
            <a:tailEnd type="arrow" w="med" len="med"/>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3379"/>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Name: Mr. G. Venkata Mohan Krishna</a:t>
            </a:r>
            <a:endParaRPr lang="en-US" sz="2190" b="1" dirty="0">
              <a:solidFill>
                <a:schemeClr val="bg1"/>
              </a:solidFill>
              <a:latin typeface="Times New Roman" panose="02020603050405020304" pitchFamily="18" charset="0"/>
              <a:cs typeface="Times New Roman" panose="02020603050405020304" pitchFamily="18" charset="0"/>
            </a:endParaRPr>
          </a:p>
          <a:p>
            <a:pPr algn="r"/>
            <a:r>
              <a:rPr lang="en-US" sz="2190" b="1" dirty="0">
                <a:solidFill>
                  <a:schemeClr val="bg1"/>
                </a:solidFill>
                <a:latin typeface="Times New Roman" panose="02020603050405020304" pitchFamily="18" charset="0"/>
                <a:cs typeface="Times New Roman" panose="02020603050405020304" pitchFamily="18" charset="0"/>
              </a:rPr>
              <a:t> Register Number: 192110173</a:t>
            </a:r>
            <a:endParaRPr lang="en-US" sz="2190" b="1" dirty="0">
              <a:solidFill>
                <a:schemeClr val="bg1"/>
              </a:solidFill>
              <a:latin typeface="Times New Roman" panose="02020603050405020304" pitchFamily="18" charset="0"/>
              <a:cs typeface="Times New Roman" panose="02020603050405020304" pitchFamily="18" charset="0"/>
            </a:endParaRPr>
          </a:p>
          <a:p>
            <a:pPr algn="r"/>
            <a:r>
              <a:rPr lang="en-US" sz="2190" b="1" dirty="0">
                <a:solidFill>
                  <a:schemeClr val="bg1"/>
                </a:solidFill>
                <a:latin typeface="Times New Roman" panose="02020603050405020304" pitchFamily="18" charset="0"/>
                <a:cs typeface="Times New Roman" panose="02020603050405020304" pitchFamily="18" charset="0"/>
              </a:rPr>
              <a:t>Guided by Dr. D. </a:t>
            </a:r>
            <a:r>
              <a:rPr lang="en-US" sz="2190" b="1" dirty="0" err="1">
                <a:solidFill>
                  <a:schemeClr val="bg1"/>
                </a:solidFill>
                <a:latin typeface="Times New Roman" panose="02020603050405020304" pitchFamily="18" charset="0"/>
                <a:cs typeface="Times New Roman" panose="02020603050405020304" pitchFamily="18" charset="0"/>
              </a:rPr>
              <a:t>Manikavelan</a:t>
            </a:r>
            <a:endParaRPr lang="en-US" sz="2190" b="1"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7097395" y="20927060"/>
            <a:ext cx="5393690" cy="513715"/>
          </a:xfrm>
          <a:prstGeom prst="rect">
            <a:avLst/>
          </a:prstGeom>
          <a:noFill/>
        </p:spPr>
        <p:txBody>
          <a:bodyPr wrap="square" rtlCol="0">
            <a:noAutofit/>
          </a:bodyPr>
          <a:lstStyle/>
          <a:p>
            <a:pPr algn="ctr"/>
            <a:endParaRPr lang="en-IN" sz="2190" b="1" dirty="0">
              <a:latin typeface="Times New Roman" panose="02020603050405020304" pitchFamily="18" charset="0"/>
              <a:cs typeface="Times New Roman" panose="02020603050405020304" pitchFamily="18" charset="0"/>
            </a:endParaRPr>
          </a:p>
          <a:p>
            <a:pPr algn="ctr"/>
            <a:r>
              <a:rPr lang="en-US" altLang="en-IN" sz="2190" b="1" dirty="0">
                <a:latin typeface="Times New Roman" panose="02020603050405020304" pitchFamily="18" charset="0"/>
                <a:cs typeface="Times New Roman" panose="02020603050405020304" pitchFamily="18" charset="0"/>
              </a:rPr>
              <a:t>                                             </a:t>
            </a:r>
            <a:endParaRPr lang="en-US" altLang="en-IN" sz="2190" b="1" dirty="0">
              <a:latin typeface="Times New Roman" panose="02020603050405020304" pitchFamily="18" charset="0"/>
              <a:cs typeface="Times New Roman" panose="02020603050405020304" pitchFamily="18" charset="0"/>
            </a:endParaRPr>
          </a:p>
        </p:txBody>
      </p:sp>
      <p:pic>
        <p:nvPicPr>
          <p:cNvPr id="100" name="Picture 99"/>
          <p:cNvPicPr/>
          <p:nvPr/>
        </p:nvPicPr>
        <p:blipFill>
          <a:blip r:embed="rId2"/>
          <a:stretch>
            <a:fillRect/>
          </a:stretch>
        </p:blipFill>
        <p:spPr>
          <a:xfrm>
            <a:off x="16036524" y="4106101"/>
            <a:ext cx="5191743" cy="2771957"/>
          </a:xfrm>
          <a:prstGeom prst="rect">
            <a:avLst/>
          </a:prstGeom>
          <a:noFill/>
          <a:ln w="9525">
            <a:noFill/>
          </a:ln>
        </p:spPr>
      </p:pic>
      <p:pic>
        <p:nvPicPr>
          <p:cNvPr id="103" name="Picture 102"/>
          <p:cNvPicPr/>
          <p:nvPr/>
        </p:nvPicPr>
        <p:blipFill>
          <a:blip r:embed="rId3"/>
          <a:srcRect l="-405" t="10677" b="9229"/>
          <a:stretch>
            <a:fillRect/>
          </a:stretch>
        </p:blipFill>
        <p:spPr>
          <a:xfrm>
            <a:off x="16017240" y="6878058"/>
            <a:ext cx="5230313" cy="2706157"/>
          </a:xfrm>
          <a:prstGeom prst="rect">
            <a:avLst/>
          </a:prstGeom>
          <a:noFill/>
          <a:ln w="9525">
            <a:noFill/>
          </a:ln>
        </p:spPr>
      </p:pic>
      <p:pic>
        <p:nvPicPr>
          <p:cNvPr id="11" name="Picture 10"/>
          <p:cNvPicPr>
            <a:picLocks noChangeAspect="1"/>
          </p:cNvPicPr>
          <p:nvPr/>
        </p:nvPicPr>
        <p:blipFill>
          <a:blip r:embed="rId4"/>
          <a:srcRect t="2159"/>
          <a:stretch>
            <a:fillRect/>
          </a:stretch>
        </p:blipFill>
        <p:spPr>
          <a:xfrm>
            <a:off x="568960" y="16727170"/>
            <a:ext cx="6243320" cy="3674745"/>
          </a:xfrm>
          <a:prstGeom prst="rect">
            <a:avLst/>
          </a:prstGeom>
        </p:spPr>
      </p:pic>
      <p:graphicFrame>
        <p:nvGraphicFramePr>
          <p:cNvPr id="2" name="Table 1"/>
          <p:cNvGraphicFramePr/>
          <p:nvPr/>
        </p:nvGraphicFramePr>
        <p:xfrm>
          <a:off x="12518480" y="16726273"/>
          <a:ext cx="8801227" cy="4994641"/>
        </p:xfrm>
        <a:graphic>
          <a:graphicData uri="http://schemas.openxmlformats.org/drawingml/2006/table">
            <a:tbl>
              <a:tblPr/>
              <a:tblGrid>
                <a:gridCol w="1248949"/>
                <a:gridCol w="648938"/>
                <a:gridCol w="701729"/>
                <a:gridCol w="694647"/>
                <a:gridCol w="675334"/>
                <a:gridCol w="769971"/>
                <a:gridCol w="1038430"/>
                <a:gridCol w="1174913"/>
                <a:gridCol w="924480"/>
                <a:gridCol w="923836"/>
              </a:tblGrid>
              <a:tr h="1483287">
                <a:tc>
                  <a:txBody>
                    <a:bodyPr/>
                    <a:lstStyle/>
                    <a:p>
                      <a:pPr indent="0" algn="ctr">
                        <a:buNone/>
                      </a:pPr>
                      <a:r>
                        <a:rPr lang="en-US" sz="2000" b="1" dirty="0">
                          <a:solidFill>
                            <a:srgbClr val="000000"/>
                          </a:solidFill>
                          <a:latin typeface="Times New Roman" panose="02020603050405020304" charset="-122"/>
                        </a:rPr>
                        <a:t>Algorithm</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F</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Sig.</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t</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df</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Sig(2-Tailed)</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Mean Diff</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Std. Error Difference</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Lower</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Upper</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53919">
                <a:tc>
                  <a:txBody>
                    <a:bodyPr/>
                    <a:lstStyle/>
                    <a:p>
                      <a:pPr indent="0" algn="ctr">
                        <a:buNone/>
                      </a:pPr>
                      <a:r>
                        <a:rPr lang="en-US" sz="2000" b="1" dirty="0">
                          <a:solidFill>
                            <a:srgbClr val="000000"/>
                          </a:solidFill>
                          <a:latin typeface="Times New Roman" panose="02020603050405020304" charset="-122"/>
                        </a:rPr>
                        <a:t>Equal Variances Assumed</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   6.413</a:t>
                      </a:r>
                      <a:endParaRPr lang="en-US" sz="2000" b="1">
                        <a:solidFill>
                          <a:srgbClr val="000000"/>
                        </a:solidFill>
                        <a:latin typeface="Times New Roman" panose="02020603050405020304" charset="-122"/>
                      </a:endParaRPr>
                    </a:p>
                    <a:p>
                      <a:pPr indent="0" algn="ctr">
                        <a:buNone/>
                      </a:pP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  .016</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6.687</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38</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.000</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19.35000</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28.9353</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13.49236</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25.20764</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57435">
                <a:tc>
                  <a:txBody>
                    <a:bodyPr/>
                    <a:lstStyle/>
                    <a:p>
                      <a:pPr indent="0" algn="ctr">
                        <a:buNone/>
                      </a:pPr>
                      <a:r>
                        <a:rPr lang="en-US" sz="2000" b="1">
                          <a:solidFill>
                            <a:srgbClr val="000000"/>
                          </a:solidFill>
                          <a:latin typeface="Times New Roman" panose="02020603050405020304" charset="-122"/>
                        </a:rPr>
                        <a:t>Equal Variances Not Assumed</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6.687</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25.493</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0.000</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19.35000</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28.9353</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13.39651</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25.30349</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nvGraphicFramePr>
        <p:xfrm>
          <a:off x="6825932" y="17399486"/>
          <a:ext cx="5393055" cy="4313294"/>
        </p:xfrm>
        <a:graphic>
          <a:graphicData uri="http://schemas.openxmlformats.org/drawingml/2006/table">
            <a:tbl>
              <a:tblPr/>
              <a:tblGrid>
                <a:gridCol w="1427480"/>
                <a:gridCol w="550545"/>
                <a:gridCol w="971550"/>
                <a:gridCol w="1225550"/>
                <a:gridCol w="1217930"/>
              </a:tblGrid>
              <a:tr h="1311992">
                <a:tc>
                  <a:txBody>
                    <a:bodyPr/>
                    <a:lstStyle/>
                    <a:p>
                      <a:pPr indent="0" algn="ctr">
                        <a:buNone/>
                      </a:pPr>
                      <a:r>
                        <a:rPr lang="en-US" sz="2190" b="1" dirty="0">
                          <a:solidFill>
                            <a:srgbClr val="000000"/>
                          </a:solidFill>
                          <a:latin typeface="Times New Roman" panose="02020603050405020304" charset="-122"/>
                        </a:rPr>
                        <a:t>Algorithm</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rPr>
                        <a:t>N</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rPr>
                        <a:t>Mean</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rPr>
                        <a:t>Std. Deviation</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rPr>
                        <a:t>Std. Error Mean</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459608">
                <a:tc>
                  <a:txBody>
                    <a:bodyPr/>
                    <a:lstStyle/>
                    <a:p>
                      <a:pPr indent="0" algn="ctr">
                        <a:buNone/>
                      </a:pPr>
                      <a:r>
                        <a:rPr lang="en-US" sz="2190" b="1" dirty="0">
                          <a:solidFill>
                            <a:srgbClr val="000000"/>
                          </a:solidFill>
                          <a:latin typeface="Times New Roman" panose="02020603050405020304" charset="-122"/>
                        </a:rPr>
                        <a:t>RBAC</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rPr>
                        <a:t>20</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a:solidFill>
                            <a:srgbClr val="000000"/>
                          </a:solidFill>
                          <a:latin typeface="Times New Roman" panose="02020603050405020304" charset="-122"/>
                        </a:rPr>
                        <a:t>87.8500%</a:t>
                      </a: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sym typeface="+mn-ea"/>
                        </a:rPr>
                        <a:t>5.00815</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a:solidFill>
                            <a:srgbClr val="000000"/>
                          </a:solidFill>
                          <a:latin typeface="Times New Roman" panose="02020603050405020304" charset="-122"/>
                          <a:sym typeface="+mn-ea"/>
                        </a:rPr>
                        <a:t>1.11986</a:t>
                      </a: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41694">
                <a:tc>
                  <a:txBody>
                    <a:bodyPr/>
                    <a:lstStyle/>
                    <a:p>
                      <a:pPr indent="0" algn="ctr">
                        <a:buNone/>
                      </a:pPr>
                      <a:r>
                        <a:rPr lang="en-US" sz="2190" b="1">
                          <a:solidFill>
                            <a:srgbClr val="000000"/>
                          </a:solidFill>
                          <a:latin typeface="Times New Roman" panose="02020603050405020304" charset="-122"/>
                        </a:rPr>
                        <a:t>AES</a:t>
                      </a:r>
                      <a:endParaRPr lang="en-US" sz="2190" b="1">
                        <a:solidFill>
                          <a:srgbClr val="000000"/>
                        </a:solidFill>
                        <a:latin typeface="Times New Roman" panose="02020603050405020304" charset="-122"/>
                      </a:endParaRPr>
                    </a:p>
                    <a:p>
                      <a:pPr indent="0" algn="ctr">
                        <a:buNone/>
                      </a:pP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a:solidFill>
                            <a:srgbClr val="000000"/>
                          </a:solidFill>
                          <a:latin typeface="Times New Roman" panose="02020603050405020304" charset="-122"/>
                        </a:rPr>
                        <a:t>20</a:t>
                      </a: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sym typeface="+mn-ea"/>
                        </a:rPr>
                        <a:t>68.5000%</a:t>
                      </a:r>
                      <a:endParaRPr lang="en-US" sz="2190" b="1" dirty="0">
                        <a:solidFill>
                          <a:srgbClr val="000000"/>
                        </a:solidFill>
                        <a:latin typeface="Times New Roman" panose="02020603050405020304" charset="-122"/>
                      </a:endParaRPr>
                    </a:p>
                    <a:p>
                      <a:pPr indent="0" algn="ctr">
                        <a:buNone/>
                      </a:pP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sym typeface="+mn-ea"/>
                        </a:rPr>
                        <a:t>11.93182</a:t>
                      </a:r>
                      <a:endParaRPr lang="en-US" sz="2190" b="1" dirty="0">
                        <a:solidFill>
                          <a:srgbClr val="000000"/>
                        </a:solidFill>
                        <a:latin typeface="Times New Roman" panose="02020603050405020304" charset="-122"/>
                      </a:endParaRPr>
                    </a:p>
                    <a:p>
                      <a:pPr indent="0" algn="ctr">
                        <a:buNone/>
                      </a:pP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sym typeface="+mn-ea"/>
                        </a:rPr>
                        <a:t>2.66804</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cxnSp>
        <p:nvCxnSpPr>
          <p:cNvPr id="12" name="Straight Arrow Connector 11"/>
          <p:cNvCxnSpPr/>
          <p:nvPr/>
        </p:nvCxnSpPr>
        <p:spPr>
          <a:xfrm>
            <a:off x="7274196" y="13040826"/>
            <a:ext cx="446134" cy="0"/>
          </a:xfrm>
          <a:prstGeom prst="straightConnector1">
            <a:avLst/>
          </a:prstGeom>
          <a:ln w="31750">
            <a:tailEnd type="arrow" w="med" len="med"/>
          </a:ln>
        </p:spPr>
        <p:style>
          <a:lnRef idx="3">
            <a:schemeClr val="dk1"/>
          </a:lnRef>
          <a:fillRef idx="0">
            <a:schemeClr val="dk1"/>
          </a:fillRef>
          <a:effectRef idx="2">
            <a:schemeClr val="dk1"/>
          </a:effectRef>
          <a:fontRef idx="minor">
            <a:schemeClr val="tx1"/>
          </a:fontRef>
        </p:style>
      </p:cxnSp>
      <p:sp>
        <p:nvSpPr>
          <p:cNvPr id="9" name="Text Box 8"/>
          <p:cNvSpPr txBox="1"/>
          <p:nvPr/>
        </p:nvSpPr>
        <p:spPr>
          <a:xfrm rot="10800000" flipV="1">
            <a:off x="6894292" y="15871792"/>
            <a:ext cx="5393055" cy="1513205"/>
          </a:xfrm>
          <a:prstGeom prst="rect">
            <a:avLst/>
          </a:prstGeom>
          <a:noFill/>
        </p:spPr>
        <p:txBody>
          <a:bodyPr wrap="square" rtlCol="0">
            <a:noAutofit/>
          </a:bodyPr>
          <a:lstStyle/>
          <a:p>
            <a:pPr algn="just"/>
            <a:r>
              <a:rPr lang="en-US" sz="2190" b="1" dirty="0">
                <a:latin typeface="Times New Roman" panose="02020603050405020304" pitchFamily="18" charset="0"/>
                <a:cs typeface="Times New Roman" panose="02020603050405020304" pitchFamily="18" charset="0"/>
                <a:sym typeface="+mn-ea"/>
              </a:rPr>
              <a:t>Tab 1: Mean, Standard Deviation and Standard error mean with a accuracy rate comparison of Role Based Access Control and Advanced Encryption Standard</a:t>
            </a:r>
            <a:endParaRPr lang="en-US" sz="2190" b="1" dirty="0">
              <a:sym typeface="+mn-ea"/>
            </a:endParaRPr>
          </a:p>
        </p:txBody>
      </p:sp>
      <p:sp>
        <p:nvSpPr>
          <p:cNvPr id="21" name="Text Box 20"/>
          <p:cNvSpPr txBox="1"/>
          <p:nvPr/>
        </p:nvSpPr>
        <p:spPr>
          <a:xfrm>
            <a:off x="12724267" y="15838905"/>
            <a:ext cx="8230235" cy="955675"/>
          </a:xfrm>
          <a:prstGeom prst="rect">
            <a:avLst/>
          </a:prstGeom>
          <a:noFill/>
        </p:spPr>
        <p:txBody>
          <a:bodyPr wrap="square" rtlCol="0">
            <a:noAutofit/>
          </a:bodyPr>
          <a:lstStyle/>
          <a:p>
            <a:pPr algn="just"/>
            <a:r>
              <a:rPr lang="en-US" sz="2190" b="1" dirty="0">
                <a:latin typeface="Times New Roman" panose="02020603050405020304" pitchFamily="18" charset="0"/>
                <a:cs typeface="Times New Roman" panose="02020603050405020304" pitchFamily="18" charset="0"/>
              </a:rPr>
              <a:t>Tab 2:Significant Threshold value of accuracy comparison of </a:t>
            </a:r>
            <a:r>
              <a:rPr lang="en-US" sz="2190" b="1" dirty="0">
                <a:latin typeface="Times New Roman" panose="02020603050405020304" pitchFamily="18" charset="0"/>
                <a:cs typeface="Times New Roman" panose="02020603050405020304" pitchFamily="18" charset="0"/>
                <a:sym typeface="+mn-ea"/>
              </a:rPr>
              <a:t>Role Based Access Control and Advanced Encryption Standard</a:t>
            </a:r>
            <a:endParaRPr lang="en-US" sz="2190" b="1" dirty="0">
              <a:latin typeface="Times New Roman" panose="02020603050405020304" pitchFamily="18" charset="0"/>
              <a:cs typeface="Times New Roman" panose="02020603050405020304" pitchFamily="18" charset="0"/>
            </a:endParaRPr>
          </a:p>
        </p:txBody>
      </p:sp>
      <p:sp>
        <p:nvSpPr>
          <p:cNvPr id="17" name="Text Box 16"/>
          <p:cNvSpPr txBox="1"/>
          <p:nvPr/>
        </p:nvSpPr>
        <p:spPr>
          <a:xfrm>
            <a:off x="17591405" y="9612163"/>
            <a:ext cx="2944495" cy="386533"/>
          </a:xfrm>
          <a:prstGeom prst="rect">
            <a:avLst/>
          </a:prstGeom>
          <a:noFill/>
        </p:spPr>
        <p:txBody>
          <a:bodyPr wrap="square" rtlCol="0">
            <a:noAutofit/>
          </a:bodyPr>
          <a:lstStyle/>
          <a:p>
            <a:r>
              <a:rPr lang="en-US" sz="2190" b="1" dirty="0">
                <a:latin typeface="Times New Roman" panose="02020603050405020304" pitchFamily="18" charset="0"/>
                <a:cs typeface="Times New Roman" panose="02020603050405020304" pitchFamily="18" charset="0"/>
              </a:rPr>
              <a:t>Fig.1 Cloud Services</a:t>
            </a:r>
            <a:endParaRPr lang="en-US" sz="2190" b="1" dirty="0">
              <a:latin typeface="Times New Roman" panose="02020603050405020304" pitchFamily="18" charset="0"/>
              <a:cs typeface="Times New Roman" panose="02020603050405020304" pitchFamily="18" charset="0"/>
            </a:endParaRPr>
          </a:p>
        </p:txBody>
      </p:sp>
      <p:sp>
        <p:nvSpPr>
          <p:cNvPr id="18" name="Rectangles 17"/>
          <p:cNvSpPr/>
          <p:nvPr/>
        </p:nvSpPr>
        <p:spPr>
          <a:xfrm>
            <a:off x="7720330" y="12121105"/>
            <a:ext cx="3984625" cy="2848385"/>
          </a:xfrm>
          <a:prstGeom prst="rect">
            <a:avLst/>
          </a:prstGeom>
          <a:noFill/>
          <a:ln w="3175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Modeling and analysis are two sides of the same coin in various fields, including computer science, engineering, research, and business. They work together to gain insights, solve problems, and make informed decisions</a:t>
            </a:r>
            <a:endParaRPr lang="en-US" sz="219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5608</Words>
  <Application>WPS Presentation</Application>
  <PresentationFormat>Custom</PresentationFormat>
  <Paragraphs>161</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Times New Roman</vt:lpstr>
      <vt:lpstr>Times New Roman</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mohan</cp:lastModifiedBy>
  <cp:revision>96</cp:revision>
  <dcterms:created xsi:type="dcterms:W3CDTF">2023-04-19T08:35:00Z</dcterms:created>
  <dcterms:modified xsi:type="dcterms:W3CDTF">2024-04-25T04:24:25Z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D6AFF5A8FC704579B7C586865F0DC50D_12</vt:lpwstr>
  </property>
  <property fmtid="{D5CDD505-2E9C-101B-9397-08002B2CF9AE}" pid="3" name="KSOProductBuildVer">
    <vt:lpwstr>1033-12.2.0.13489</vt:lpwstr>
  </property>
</Properties>
</file>