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7" userDrawn="1">
          <p15:clr>
            <a:srgbClr val="A4A3A4"/>
          </p15:clr>
        </p15:guide>
        <p15:guide id="2" pos="67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8282"/>
    <a:srgbClr val="D7F5CD"/>
    <a:srgbClr val="FCDCBF"/>
    <a:srgbClr val="BFE7FF"/>
    <a:srgbClr val="FFCFE7"/>
    <a:srgbClr val="FED67F"/>
    <a:srgbClr val="5F5F5F"/>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346" autoAdjust="0"/>
    <p:restoredTop sz="94660"/>
  </p:normalViewPr>
  <p:slideViewPr>
    <p:cSldViewPr snapToGrid="0" showGuides="1">
      <p:cViewPr>
        <p:scale>
          <a:sx n="50" d="100"/>
          <a:sy n="50" d="100"/>
        </p:scale>
        <p:origin x="346" y="-6854"/>
      </p:cViewPr>
      <p:guideLst>
        <p:guide orient="horz" pos="10367"/>
        <p:guide pos="67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6" Type="http://schemas.openxmlformats.org/officeDocument/2006/relationships/tableStyles" Target="tableStyles.xml"/><Relationship Id="rId5" Type="http://schemas.openxmlformats.org/officeDocument/2006/relationships/viewProps" Target="viewProps.xml"/><Relationship Id="rId4" Type="http://schemas.openxmlformats.org/officeDocument/2006/relationships/presProps" Target="presProps.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5"/>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70"/>
            </a:lvl1pPr>
            <a:lvl2pPr marL="1080135" indent="0" algn="ctr">
              <a:buNone/>
              <a:defRPr sz="4725"/>
            </a:lvl2pPr>
            <a:lvl3pPr marL="2160270" indent="0" algn="ctr">
              <a:buNone/>
              <a:defRPr sz="4250"/>
            </a:lvl3pPr>
            <a:lvl4pPr marL="3239770" indent="0" algn="ctr">
              <a:buNone/>
              <a:defRPr sz="3780"/>
            </a:lvl4pPr>
            <a:lvl5pPr marL="4319905" indent="0" algn="ctr">
              <a:buNone/>
              <a:defRPr sz="3780"/>
            </a:lvl5pPr>
            <a:lvl6pPr marL="5400040" indent="0" algn="ctr">
              <a:buNone/>
              <a:defRPr sz="3780"/>
            </a:lvl6pPr>
            <a:lvl7pPr marL="6480175" indent="0" algn="ctr">
              <a:buNone/>
              <a:defRPr sz="3780"/>
            </a:lvl7pPr>
            <a:lvl8pPr marL="7559675" indent="0" algn="ctr">
              <a:buNone/>
              <a:defRPr sz="3780"/>
            </a:lvl8pPr>
            <a:lvl9pPr marL="8639810"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3E22DA87-17A3-43A0-B86E-2FCFB6EFBC3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5"/>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70">
                <a:solidFill>
                  <a:schemeClr val="tx1"/>
                </a:solidFill>
              </a:defRPr>
            </a:lvl1pPr>
            <a:lvl2pPr marL="1080135" indent="0">
              <a:buNone/>
              <a:defRPr sz="4725">
                <a:solidFill>
                  <a:schemeClr val="tx1">
                    <a:tint val="75000"/>
                  </a:schemeClr>
                </a:solidFill>
              </a:defRPr>
            </a:lvl2pPr>
            <a:lvl3pPr marL="2160270" indent="0">
              <a:buNone/>
              <a:defRPr sz="4250">
                <a:solidFill>
                  <a:schemeClr val="tx1">
                    <a:tint val="75000"/>
                  </a:schemeClr>
                </a:solidFill>
              </a:defRPr>
            </a:lvl3pPr>
            <a:lvl4pPr marL="3239770" indent="0">
              <a:buNone/>
              <a:defRPr sz="3780">
                <a:solidFill>
                  <a:schemeClr val="tx1">
                    <a:tint val="75000"/>
                  </a:schemeClr>
                </a:solidFill>
              </a:defRPr>
            </a:lvl4pPr>
            <a:lvl5pPr marL="4319905" indent="0">
              <a:buNone/>
              <a:defRPr sz="3780">
                <a:solidFill>
                  <a:schemeClr val="tx1">
                    <a:tint val="75000"/>
                  </a:schemeClr>
                </a:solidFill>
              </a:defRPr>
            </a:lvl5pPr>
            <a:lvl6pPr marL="5400040" indent="0">
              <a:buNone/>
              <a:defRPr sz="3780">
                <a:solidFill>
                  <a:schemeClr val="tx1">
                    <a:tint val="75000"/>
                  </a:schemeClr>
                </a:solidFill>
              </a:defRPr>
            </a:lvl6pPr>
            <a:lvl7pPr marL="6480175" indent="0">
              <a:buNone/>
              <a:defRPr sz="3780">
                <a:solidFill>
                  <a:schemeClr val="tx1">
                    <a:tint val="75000"/>
                  </a:schemeClr>
                </a:solidFill>
              </a:defRPr>
            </a:lvl7pPr>
            <a:lvl8pPr marL="7559675" indent="0">
              <a:buNone/>
              <a:defRPr sz="3780">
                <a:solidFill>
                  <a:schemeClr val="tx1">
                    <a:tint val="75000"/>
                  </a:schemeClr>
                </a:solidFill>
              </a:defRPr>
            </a:lvl8pPr>
            <a:lvl9pPr marL="8639810" indent="0">
              <a:buNone/>
              <a:defRPr sz="3780">
                <a:solidFill>
                  <a:schemeClr val="tx1">
                    <a:tint val="75000"/>
                  </a:schemeClr>
                </a:solidFill>
              </a:defRPr>
            </a:lvl9pPr>
          </a:lstStyle>
          <a:p>
            <a:pPr lvl="0"/>
            <a:r>
              <a:rPr lang="en-US"/>
              <a:t>Edit Master text styles</a:t>
            </a:r>
            <a:endParaRPr lang="en-US"/>
          </a:p>
        </p:txBody>
      </p:sp>
      <p:sp>
        <p:nvSpPr>
          <p:cNvPr id="4" name="Date Placeholder 3"/>
          <p:cNvSpPr>
            <a:spLocks noGrp="1"/>
          </p:cNvSpPr>
          <p:nvPr>
            <p:ph type="dt" sz="half" idx="10"/>
          </p:nvPr>
        </p:nvSpPr>
        <p:spPr/>
        <p:txBody>
          <a:bodyPr/>
          <a:lstStyle/>
          <a:p>
            <a:fld id="{3E22DA87-17A3-43A0-B86E-2FCFB6EFBC3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3E22DA87-17A3-43A0-B86E-2FCFB6EFBC3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70" b="1"/>
            </a:lvl1pPr>
            <a:lvl2pPr marL="1080135" indent="0">
              <a:buNone/>
              <a:defRPr sz="4725" b="1"/>
            </a:lvl2pPr>
            <a:lvl3pPr marL="2160270" indent="0">
              <a:buNone/>
              <a:defRPr sz="4250" b="1"/>
            </a:lvl3pPr>
            <a:lvl4pPr marL="3239770" indent="0">
              <a:buNone/>
              <a:defRPr sz="3780" b="1"/>
            </a:lvl4pPr>
            <a:lvl5pPr marL="4319905" indent="0">
              <a:buNone/>
              <a:defRPr sz="3780" b="1"/>
            </a:lvl5pPr>
            <a:lvl6pPr marL="5400040" indent="0">
              <a:buNone/>
              <a:defRPr sz="3780" b="1"/>
            </a:lvl6pPr>
            <a:lvl7pPr marL="6480175" indent="0">
              <a:buNone/>
              <a:defRPr sz="3780" b="1"/>
            </a:lvl7pPr>
            <a:lvl8pPr marL="7559675" indent="0">
              <a:buNone/>
              <a:defRPr sz="3780" b="1"/>
            </a:lvl8pPr>
            <a:lvl9pPr marL="8639810" indent="0">
              <a:buNone/>
              <a:defRPr sz="3780" b="1"/>
            </a:lvl9pPr>
          </a:lstStyle>
          <a:p>
            <a:pPr lvl="0"/>
            <a:r>
              <a:rPr lang="en-US"/>
              <a:t>Edit Master text styles</a:t>
            </a:r>
            <a:endParaRPr lang="en-US"/>
          </a:p>
        </p:txBody>
      </p:sp>
      <p:sp>
        <p:nvSpPr>
          <p:cNvPr id="4" name="Content Placeholder 3"/>
          <p:cNvSpPr>
            <a:spLocks noGrp="1"/>
          </p:cNvSpPr>
          <p:nvPr>
            <p:ph sz="half" idx="2"/>
          </p:nvPr>
        </p:nvSpPr>
        <p:spPr>
          <a:xfrm>
            <a:off x="1487783" y="11966372"/>
            <a:ext cx="9137610" cy="1760073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70" b="1"/>
            </a:lvl1pPr>
            <a:lvl2pPr marL="1080135" indent="0">
              <a:buNone/>
              <a:defRPr sz="4725" b="1"/>
            </a:lvl2pPr>
            <a:lvl3pPr marL="2160270" indent="0">
              <a:buNone/>
              <a:defRPr sz="4250" b="1"/>
            </a:lvl3pPr>
            <a:lvl4pPr marL="3239770" indent="0">
              <a:buNone/>
              <a:defRPr sz="3780" b="1"/>
            </a:lvl4pPr>
            <a:lvl5pPr marL="4319905" indent="0">
              <a:buNone/>
              <a:defRPr sz="3780" b="1"/>
            </a:lvl5pPr>
            <a:lvl6pPr marL="5400040" indent="0">
              <a:buNone/>
              <a:defRPr sz="3780" b="1"/>
            </a:lvl6pPr>
            <a:lvl7pPr marL="6480175" indent="0">
              <a:buNone/>
              <a:defRPr sz="3780" b="1"/>
            </a:lvl7pPr>
            <a:lvl8pPr marL="7559675" indent="0">
              <a:buNone/>
              <a:defRPr sz="3780" b="1"/>
            </a:lvl8pPr>
            <a:lvl9pPr marL="8639810" indent="0">
              <a:buNone/>
              <a:defRPr sz="3780" b="1"/>
            </a:lvl9pPr>
          </a:lstStyle>
          <a:p>
            <a:pPr lvl="0"/>
            <a:r>
              <a:rPr lang="en-US"/>
              <a:t>Edit Master text styles</a:t>
            </a:r>
            <a:endParaRPr lang="en-US"/>
          </a:p>
        </p:txBody>
      </p:sp>
      <p:sp>
        <p:nvSpPr>
          <p:cNvPr id="6" name="Content Placeholder 5"/>
          <p:cNvSpPr>
            <a:spLocks noGrp="1"/>
          </p:cNvSpPr>
          <p:nvPr>
            <p:ph sz="quarter" idx="4"/>
          </p:nvPr>
        </p:nvSpPr>
        <p:spPr>
          <a:xfrm>
            <a:off x="10934761" y="11966372"/>
            <a:ext cx="9182611" cy="17600731"/>
          </a:xfrm>
        </p:spPr>
        <p:txBody>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3E22DA87-17A3-43A0-B86E-2FCFB6EFBC32}"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22DA87-17A3-43A0-B86E-2FCFB6EFBC32}"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22DA87-17A3-43A0-B86E-2FCFB6EFBC32}"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60"/>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60"/>
            </a:lvl1pPr>
            <a:lvl2pPr>
              <a:defRPr sz="6615"/>
            </a:lvl2pPr>
            <a:lvl3pPr>
              <a:defRPr sz="5670"/>
            </a:lvl3pPr>
            <a:lvl4pPr>
              <a:defRPr sz="4725"/>
            </a:lvl4pPr>
            <a:lvl5pPr>
              <a:defRPr sz="4725"/>
            </a:lvl5pPr>
            <a:lvl6pPr>
              <a:defRPr sz="4725"/>
            </a:lvl6pPr>
            <a:lvl7pPr>
              <a:defRPr sz="4725"/>
            </a:lvl7pPr>
            <a:lvl8pPr>
              <a:defRPr sz="4725"/>
            </a:lvl8pPr>
            <a:lvl9pPr>
              <a:defRPr sz="4725"/>
            </a:lvl9p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80135" indent="0">
              <a:buNone/>
              <a:defRPr sz="3305"/>
            </a:lvl2pPr>
            <a:lvl3pPr marL="2160270" indent="0">
              <a:buNone/>
              <a:defRPr sz="2835"/>
            </a:lvl3pPr>
            <a:lvl4pPr marL="3239770" indent="0">
              <a:buNone/>
              <a:defRPr sz="2360"/>
            </a:lvl4pPr>
            <a:lvl5pPr marL="4319905" indent="0">
              <a:buNone/>
              <a:defRPr sz="2360"/>
            </a:lvl5pPr>
            <a:lvl6pPr marL="5400040" indent="0">
              <a:buNone/>
              <a:defRPr sz="2360"/>
            </a:lvl6pPr>
            <a:lvl7pPr marL="6480175" indent="0">
              <a:buNone/>
              <a:defRPr sz="2360"/>
            </a:lvl7pPr>
            <a:lvl8pPr marL="7559675" indent="0">
              <a:buNone/>
              <a:defRPr sz="2360"/>
            </a:lvl8pPr>
            <a:lvl9pPr marL="8639810" indent="0">
              <a:buNone/>
              <a:defRPr sz="236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3E22DA87-17A3-43A0-B86E-2FCFB6EFBC3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6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60"/>
            </a:lvl1pPr>
            <a:lvl2pPr marL="1080135" indent="0">
              <a:buNone/>
              <a:defRPr sz="6615"/>
            </a:lvl2pPr>
            <a:lvl3pPr marL="2160270" indent="0">
              <a:buNone/>
              <a:defRPr sz="5670"/>
            </a:lvl3pPr>
            <a:lvl4pPr marL="3239770" indent="0">
              <a:buNone/>
              <a:defRPr sz="4725"/>
            </a:lvl4pPr>
            <a:lvl5pPr marL="4319905" indent="0">
              <a:buNone/>
              <a:defRPr sz="4725"/>
            </a:lvl5pPr>
            <a:lvl6pPr marL="5400040" indent="0">
              <a:buNone/>
              <a:defRPr sz="4725"/>
            </a:lvl6pPr>
            <a:lvl7pPr marL="6480175" indent="0">
              <a:buNone/>
              <a:defRPr sz="4725"/>
            </a:lvl7pPr>
            <a:lvl8pPr marL="7559675" indent="0">
              <a:buNone/>
              <a:defRPr sz="4725"/>
            </a:lvl8pPr>
            <a:lvl9pPr marL="8639810" indent="0">
              <a:buNone/>
              <a:defRPr sz="4725"/>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80135" indent="0">
              <a:buNone/>
              <a:defRPr sz="3305"/>
            </a:lvl2pPr>
            <a:lvl3pPr marL="2160270" indent="0">
              <a:buNone/>
              <a:defRPr sz="2835"/>
            </a:lvl3pPr>
            <a:lvl4pPr marL="3239770" indent="0">
              <a:buNone/>
              <a:defRPr sz="2360"/>
            </a:lvl4pPr>
            <a:lvl5pPr marL="4319905" indent="0">
              <a:buNone/>
              <a:defRPr sz="2360"/>
            </a:lvl5pPr>
            <a:lvl6pPr marL="5400040" indent="0">
              <a:buNone/>
              <a:defRPr sz="2360"/>
            </a:lvl6pPr>
            <a:lvl7pPr marL="6480175" indent="0">
              <a:buNone/>
              <a:defRPr sz="2360"/>
            </a:lvl7pPr>
            <a:lvl8pPr marL="7559675" indent="0">
              <a:buNone/>
              <a:defRPr sz="2360"/>
            </a:lvl8pPr>
            <a:lvl9pPr marL="8639810" indent="0">
              <a:buNone/>
              <a:defRPr sz="2360"/>
            </a:lvl9pPr>
          </a:lstStyle>
          <a:p>
            <a:pPr lvl="0"/>
            <a:r>
              <a:rPr lang="en-US"/>
              <a:t>Edit Master text styles</a:t>
            </a:r>
            <a:endParaRPr lang="en-US"/>
          </a:p>
        </p:txBody>
      </p:sp>
      <p:sp>
        <p:nvSpPr>
          <p:cNvPr id="5" name="Date Placeholder 4"/>
          <p:cNvSpPr>
            <a:spLocks noGrp="1"/>
          </p:cNvSpPr>
          <p:nvPr>
            <p:ph type="dt" sz="half" idx="10"/>
          </p:nvPr>
        </p:nvSpPr>
        <p:spPr/>
        <p:txBody>
          <a:bodyPr/>
          <a:lstStyle/>
          <a:p>
            <a:fld id="{3E22DA87-17A3-43A0-B86E-2FCFB6EFBC3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F033070-D223-4E7B-BBE1-DD4C7F7A138D}"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3E22DA87-17A3-43A0-B86E-2FCFB6EFBC32}" type="datetimeFigureOut">
              <a:rPr lang="en-IN" smtClean="0"/>
            </a:fld>
            <a:endParaRPr lang="en-IN"/>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4F033070-D223-4E7B-BBE1-DD4C7F7A138D}"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2160270" rtl="0" eaLnBrk="1" latinLnBrk="0" hangingPunct="1">
        <a:lnSpc>
          <a:spcPct val="90000"/>
        </a:lnSpc>
        <a:spcBef>
          <a:spcPct val="0"/>
        </a:spcBef>
        <a:buNone/>
        <a:defRPr sz="10395" kern="1200">
          <a:solidFill>
            <a:schemeClr val="tx1"/>
          </a:solidFill>
          <a:latin typeface="+mj-lt"/>
          <a:ea typeface="+mj-ea"/>
          <a:cs typeface="+mj-cs"/>
        </a:defRPr>
      </a:lvl1pPr>
    </p:titleStyle>
    <p:bodyStyle>
      <a:lvl1pPr marL="539750" indent="-539750" algn="l" defTabSz="2160270" rtl="0" eaLnBrk="1" latinLnBrk="0" hangingPunct="1">
        <a:lnSpc>
          <a:spcPct val="90000"/>
        </a:lnSpc>
        <a:spcBef>
          <a:spcPts val="2360"/>
        </a:spcBef>
        <a:buFont typeface="Arial" panose="020B0604020202020204" pitchFamily="34" charset="0"/>
        <a:buChar char="•"/>
        <a:defRPr sz="6615" kern="1200">
          <a:solidFill>
            <a:schemeClr val="tx1"/>
          </a:solidFill>
          <a:latin typeface="+mn-lt"/>
          <a:ea typeface="+mn-ea"/>
          <a:cs typeface="+mn-cs"/>
        </a:defRPr>
      </a:lvl1pPr>
      <a:lvl2pPr marL="1619885" indent="-539750" algn="l" defTabSz="2160270" rtl="0" eaLnBrk="1" latinLnBrk="0" hangingPunct="1">
        <a:lnSpc>
          <a:spcPct val="90000"/>
        </a:lnSpc>
        <a:spcBef>
          <a:spcPts val="1180"/>
        </a:spcBef>
        <a:buFont typeface="Arial" panose="020B0604020202020204" pitchFamily="34" charset="0"/>
        <a:buChar char="•"/>
        <a:defRPr sz="5670" kern="1200">
          <a:solidFill>
            <a:schemeClr val="tx1"/>
          </a:solidFill>
          <a:latin typeface="+mn-lt"/>
          <a:ea typeface="+mn-ea"/>
          <a:cs typeface="+mn-cs"/>
        </a:defRPr>
      </a:lvl2pPr>
      <a:lvl3pPr marL="2700020" indent="-539750" algn="l" defTabSz="2160270" rtl="0" eaLnBrk="1" latinLnBrk="0" hangingPunct="1">
        <a:lnSpc>
          <a:spcPct val="90000"/>
        </a:lnSpc>
        <a:spcBef>
          <a:spcPts val="1180"/>
        </a:spcBef>
        <a:buFont typeface="Arial" panose="020B0604020202020204" pitchFamily="34" charset="0"/>
        <a:buChar char="•"/>
        <a:defRPr sz="4725" kern="1200">
          <a:solidFill>
            <a:schemeClr val="tx1"/>
          </a:solidFill>
          <a:latin typeface="+mn-lt"/>
          <a:ea typeface="+mn-ea"/>
          <a:cs typeface="+mn-cs"/>
        </a:defRPr>
      </a:lvl3pPr>
      <a:lvl4pPr marL="3780155"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4pPr>
      <a:lvl5pPr marL="4860290"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5pPr>
      <a:lvl6pPr marL="5939790"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6pPr>
      <a:lvl7pPr marL="7019925"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7pPr>
      <a:lvl8pPr marL="8100060"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8pPr>
      <a:lvl9pPr marL="9180195" indent="-539750" algn="l" defTabSz="2160270" rtl="0" eaLnBrk="1" latinLnBrk="0" hangingPunct="1">
        <a:lnSpc>
          <a:spcPct val="90000"/>
        </a:lnSpc>
        <a:spcBef>
          <a:spcPts val="1180"/>
        </a:spcBef>
        <a:buFont typeface="Arial" panose="020B0604020202020204" pitchFamily="34" charset="0"/>
        <a:buChar char="•"/>
        <a:defRPr sz="4250" kern="1200">
          <a:solidFill>
            <a:schemeClr val="tx1"/>
          </a:solidFill>
          <a:latin typeface="+mn-lt"/>
          <a:ea typeface="+mn-ea"/>
          <a:cs typeface="+mn-cs"/>
        </a:defRPr>
      </a:lvl9pPr>
    </p:bodyStyle>
    <p:otherStyle>
      <a:defPPr>
        <a:defRPr lang="en-US"/>
      </a:defPPr>
      <a:lvl1pPr marL="0" algn="l" defTabSz="2160270" rtl="0" eaLnBrk="1" latinLnBrk="0" hangingPunct="1">
        <a:defRPr sz="4250" kern="1200">
          <a:solidFill>
            <a:schemeClr val="tx1"/>
          </a:solidFill>
          <a:latin typeface="+mn-lt"/>
          <a:ea typeface="+mn-ea"/>
          <a:cs typeface="+mn-cs"/>
        </a:defRPr>
      </a:lvl1pPr>
      <a:lvl2pPr marL="1080135" algn="l" defTabSz="2160270" rtl="0" eaLnBrk="1" latinLnBrk="0" hangingPunct="1">
        <a:defRPr sz="4250" kern="1200">
          <a:solidFill>
            <a:schemeClr val="tx1"/>
          </a:solidFill>
          <a:latin typeface="+mn-lt"/>
          <a:ea typeface="+mn-ea"/>
          <a:cs typeface="+mn-cs"/>
        </a:defRPr>
      </a:lvl2pPr>
      <a:lvl3pPr marL="2160270" algn="l" defTabSz="2160270" rtl="0" eaLnBrk="1" latinLnBrk="0" hangingPunct="1">
        <a:defRPr sz="4250" kern="1200">
          <a:solidFill>
            <a:schemeClr val="tx1"/>
          </a:solidFill>
          <a:latin typeface="+mn-lt"/>
          <a:ea typeface="+mn-ea"/>
          <a:cs typeface="+mn-cs"/>
        </a:defRPr>
      </a:lvl3pPr>
      <a:lvl4pPr marL="3239770" algn="l" defTabSz="2160270" rtl="0" eaLnBrk="1" latinLnBrk="0" hangingPunct="1">
        <a:defRPr sz="4250" kern="1200">
          <a:solidFill>
            <a:schemeClr val="tx1"/>
          </a:solidFill>
          <a:latin typeface="+mn-lt"/>
          <a:ea typeface="+mn-ea"/>
          <a:cs typeface="+mn-cs"/>
        </a:defRPr>
      </a:lvl4pPr>
      <a:lvl5pPr marL="4319905" algn="l" defTabSz="2160270" rtl="0" eaLnBrk="1" latinLnBrk="0" hangingPunct="1">
        <a:defRPr sz="4250" kern="1200">
          <a:solidFill>
            <a:schemeClr val="tx1"/>
          </a:solidFill>
          <a:latin typeface="+mn-lt"/>
          <a:ea typeface="+mn-ea"/>
          <a:cs typeface="+mn-cs"/>
        </a:defRPr>
      </a:lvl5pPr>
      <a:lvl6pPr marL="5400040" algn="l" defTabSz="2160270" rtl="0" eaLnBrk="1" latinLnBrk="0" hangingPunct="1">
        <a:defRPr sz="4250" kern="1200">
          <a:solidFill>
            <a:schemeClr val="tx1"/>
          </a:solidFill>
          <a:latin typeface="+mn-lt"/>
          <a:ea typeface="+mn-ea"/>
          <a:cs typeface="+mn-cs"/>
        </a:defRPr>
      </a:lvl6pPr>
      <a:lvl7pPr marL="6480175" algn="l" defTabSz="2160270" rtl="0" eaLnBrk="1" latinLnBrk="0" hangingPunct="1">
        <a:defRPr sz="4250" kern="1200">
          <a:solidFill>
            <a:schemeClr val="tx1"/>
          </a:solidFill>
          <a:latin typeface="+mn-lt"/>
          <a:ea typeface="+mn-ea"/>
          <a:cs typeface="+mn-cs"/>
        </a:defRPr>
      </a:lvl7pPr>
      <a:lvl8pPr marL="7559675" algn="l" defTabSz="2160270" rtl="0" eaLnBrk="1" latinLnBrk="0" hangingPunct="1">
        <a:defRPr sz="4250" kern="1200">
          <a:solidFill>
            <a:schemeClr val="tx1"/>
          </a:solidFill>
          <a:latin typeface="+mn-lt"/>
          <a:ea typeface="+mn-ea"/>
          <a:cs typeface="+mn-cs"/>
        </a:defRPr>
      </a:lvl8pPr>
      <a:lvl9pPr marL="8639810" algn="l" defTabSz="2160270" rtl="0" eaLnBrk="1" latinLnBrk="0" hangingPunct="1">
        <a:defRPr sz="42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4.jpeg"/><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540" y="3914070"/>
            <a:ext cx="21571523" cy="6074795"/>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0"/>
          </a:p>
        </p:txBody>
      </p:sp>
      <p:sp>
        <p:nvSpPr>
          <p:cNvPr id="5" name="Rectangle 4"/>
          <p:cNvSpPr/>
          <p:nvPr/>
        </p:nvSpPr>
        <p:spPr>
          <a:xfrm>
            <a:off x="-42510" y="9989219"/>
            <a:ext cx="21599525" cy="5796133"/>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0"/>
          </a:p>
        </p:txBody>
      </p:sp>
      <p:sp>
        <p:nvSpPr>
          <p:cNvPr id="6" name="Rectangle 5"/>
          <p:cNvSpPr/>
          <p:nvPr/>
        </p:nvSpPr>
        <p:spPr>
          <a:xfrm>
            <a:off x="16106" y="15730034"/>
            <a:ext cx="21583419" cy="6283988"/>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ltLang="en-IN" sz="1990" dirty="0">
              <a:latin typeface="Times New Roman" panose="02020603050405020304" pitchFamily="18" charset="0"/>
              <a:cs typeface="Times New Roman" panose="02020603050405020304" pitchFamily="18" charset="0"/>
            </a:endParaRPr>
          </a:p>
        </p:txBody>
      </p:sp>
      <p:sp>
        <p:nvSpPr>
          <p:cNvPr id="7" name="Rectangle 6"/>
          <p:cNvSpPr/>
          <p:nvPr/>
        </p:nvSpPr>
        <p:spPr>
          <a:xfrm>
            <a:off x="31116" y="22014405"/>
            <a:ext cx="21599524" cy="5352512"/>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0"/>
          </a:p>
        </p:txBody>
      </p:sp>
      <p:sp>
        <p:nvSpPr>
          <p:cNvPr id="8" name="Rectangle 7"/>
          <p:cNvSpPr/>
          <p:nvPr/>
        </p:nvSpPr>
        <p:spPr>
          <a:xfrm>
            <a:off x="-8251" y="27346472"/>
            <a:ext cx="21607776" cy="5578746"/>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0"/>
          </a:p>
        </p:txBody>
      </p:sp>
      <p:sp>
        <p:nvSpPr>
          <p:cNvPr id="19" name="Rectangle 18"/>
          <p:cNvSpPr/>
          <p:nvPr/>
        </p:nvSpPr>
        <p:spPr>
          <a:xfrm>
            <a:off x="712346" y="4413858"/>
            <a:ext cx="3169962" cy="51539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5" b="1" dirty="0">
                <a:solidFill>
                  <a:schemeClr val="tx1"/>
                </a:solidFill>
                <a:latin typeface="Times New Roman" panose="02020603050405020304" pitchFamily="18" charset="0"/>
                <a:cs typeface="Times New Roman" panose="02020603050405020304" pitchFamily="18" charset="0"/>
              </a:rPr>
              <a:t>INTRODUCTION</a:t>
            </a:r>
            <a:endParaRPr lang="en-IN" sz="2785" b="1" dirty="0">
              <a:solidFill>
                <a:schemeClr val="tx1"/>
              </a:solidFill>
              <a:latin typeface="Times New Roman" panose="02020603050405020304" pitchFamily="18" charset="0"/>
              <a:cs typeface="Times New Roman" panose="02020603050405020304" pitchFamily="18" charset="0"/>
            </a:endParaRPr>
          </a:p>
        </p:txBody>
      </p:sp>
      <p:sp>
        <p:nvSpPr>
          <p:cNvPr id="10" name="Rectangle 9"/>
          <p:cNvSpPr/>
          <p:nvPr/>
        </p:nvSpPr>
        <p:spPr>
          <a:xfrm>
            <a:off x="-42690" y="2518775"/>
            <a:ext cx="21568555" cy="1502711"/>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0"/>
          </a:p>
        </p:txBody>
      </p:sp>
      <p:sp>
        <p:nvSpPr>
          <p:cNvPr id="22" name="Rectangle 21"/>
          <p:cNvSpPr/>
          <p:nvPr/>
        </p:nvSpPr>
        <p:spPr>
          <a:xfrm>
            <a:off x="1113252" y="15907415"/>
            <a:ext cx="1893612"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5" b="1" dirty="0">
                <a:solidFill>
                  <a:schemeClr val="tx1"/>
                </a:solidFill>
                <a:latin typeface="Times New Roman" panose="02020603050405020304" pitchFamily="18" charset="0"/>
                <a:cs typeface="Times New Roman" panose="02020603050405020304" pitchFamily="18" charset="0"/>
              </a:rPr>
              <a:t>RESULTS</a:t>
            </a:r>
            <a:endParaRPr lang="en-IN" sz="2785" b="1" dirty="0">
              <a:solidFill>
                <a:schemeClr val="tx1"/>
              </a:solidFill>
              <a:latin typeface="Times New Roman" panose="02020603050405020304" pitchFamily="18" charset="0"/>
              <a:cs typeface="Times New Roman" panose="02020603050405020304" pitchFamily="18" charset="0"/>
            </a:endParaRPr>
          </a:p>
        </p:txBody>
      </p:sp>
      <p:sp>
        <p:nvSpPr>
          <p:cNvPr id="23" name="Rectangle 22"/>
          <p:cNvSpPr/>
          <p:nvPr/>
        </p:nvSpPr>
        <p:spPr>
          <a:xfrm>
            <a:off x="696777" y="22254260"/>
            <a:ext cx="5742710"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5" b="1" dirty="0">
                <a:solidFill>
                  <a:schemeClr val="tx1"/>
                </a:solidFill>
                <a:latin typeface="Times New Roman" panose="02020603050405020304" pitchFamily="18" charset="0"/>
                <a:cs typeface="Times New Roman" panose="02020603050405020304" pitchFamily="18" charset="0"/>
              </a:rPr>
              <a:t>DISCUSSION AND CONCLUSION</a:t>
            </a:r>
            <a:endParaRPr lang="en-IN" sz="2785" b="1" dirty="0">
              <a:solidFill>
                <a:schemeClr val="tx1"/>
              </a:solidFill>
              <a:latin typeface="Times New Roman" panose="02020603050405020304" pitchFamily="18" charset="0"/>
              <a:cs typeface="Times New Roman" panose="02020603050405020304" pitchFamily="18" charset="0"/>
            </a:endParaRPr>
          </a:p>
        </p:txBody>
      </p:sp>
      <p:sp>
        <p:nvSpPr>
          <p:cNvPr id="24" name="Rectangle 23"/>
          <p:cNvSpPr/>
          <p:nvPr/>
        </p:nvSpPr>
        <p:spPr>
          <a:xfrm>
            <a:off x="601345" y="27686635"/>
            <a:ext cx="3091815" cy="5511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5" b="1" dirty="0">
                <a:solidFill>
                  <a:schemeClr val="tx1"/>
                </a:solidFill>
                <a:latin typeface="Times New Roman" panose="02020603050405020304" pitchFamily="18" charset="0"/>
                <a:cs typeface="Times New Roman" panose="02020603050405020304" pitchFamily="18" charset="0"/>
              </a:rPr>
              <a:t>BIBLIOGRAPHY</a:t>
            </a:r>
            <a:endParaRPr lang="en-IN" sz="2785" b="1" dirty="0">
              <a:solidFill>
                <a:schemeClr val="tx1"/>
              </a:solidFill>
              <a:latin typeface="Times New Roman" panose="02020603050405020304" pitchFamily="18" charset="0"/>
              <a:cs typeface="Times New Roman" panose="02020603050405020304" pitchFamily="18" charset="0"/>
            </a:endParaRPr>
          </a:p>
        </p:txBody>
      </p:sp>
      <p:sp>
        <p:nvSpPr>
          <p:cNvPr id="15" name="TextBox 14"/>
          <p:cNvSpPr txBox="1"/>
          <p:nvPr/>
        </p:nvSpPr>
        <p:spPr>
          <a:xfrm>
            <a:off x="348719" y="2554293"/>
            <a:ext cx="20898834" cy="1192530"/>
          </a:xfrm>
          <a:prstGeom prst="rect">
            <a:avLst/>
          </a:prstGeom>
          <a:noFill/>
        </p:spPr>
        <p:txBody>
          <a:bodyPr wrap="square" rtlCol="0">
            <a:spAutoFit/>
          </a:bodyPr>
          <a:lstStyle/>
          <a:p>
            <a:pPr algn="ctr"/>
            <a:r>
              <a:rPr lang="en-IN" sz="3580" b="1" dirty="0">
                <a:solidFill>
                  <a:srgbClr val="000000"/>
                </a:solidFill>
                <a:latin typeface="Times New Roman" panose="02020603050405020304" pitchFamily="18" charset="0"/>
                <a:ea typeface="Times New Roman" panose="02020603050405020304" pitchFamily="18" charset="0"/>
              </a:rPr>
              <a:t>Strengthening Cloud Storage: A Compare Analysis of Traceable Authentication Retrieval System with RBAC and the Homomorphic Encryption Algorithm</a:t>
            </a:r>
            <a:endParaRPr lang="en-IN" sz="3580" b="1" dirty="0">
              <a:solidFill>
                <a:srgbClr val="000000"/>
              </a:solidFill>
              <a:latin typeface="Times New Roman" panose="02020603050405020304" pitchFamily="18" charset="0"/>
              <a:ea typeface="Times New Roman" panose="02020603050405020304" pitchFamily="18" charset="0"/>
            </a:endParaRPr>
          </a:p>
        </p:txBody>
      </p:sp>
      <p:sp>
        <p:nvSpPr>
          <p:cNvPr id="20" name="Rectangle 19"/>
          <p:cNvSpPr/>
          <p:nvPr/>
        </p:nvSpPr>
        <p:spPr>
          <a:xfrm>
            <a:off x="711835" y="10251440"/>
            <a:ext cx="5232400" cy="48069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5" b="1" dirty="0">
                <a:solidFill>
                  <a:schemeClr val="tx1"/>
                </a:solidFill>
                <a:latin typeface="Times New Roman" panose="02020603050405020304" pitchFamily="18" charset="0"/>
                <a:cs typeface="Times New Roman" panose="02020603050405020304" pitchFamily="18" charset="0"/>
              </a:rPr>
              <a:t>MATERIALS AND METHODS</a:t>
            </a:r>
            <a:endParaRPr lang="en-IN" sz="2785" b="1" dirty="0">
              <a:solidFill>
                <a:schemeClr val="tx1"/>
              </a:solidFill>
              <a:latin typeface="Times New Roman" panose="02020603050405020304" pitchFamily="18" charset="0"/>
              <a:cs typeface="Times New Roman" panose="02020603050405020304" pitchFamily="18" charset="0"/>
            </a:endParaRPr>
          </a:p>
        </p:txBody>
      </p:sp>
      <p:sp>
        <p:nvSpPr>
          <p:cNvPr id="16" name="TextBox 15"/>
          <p:cNvSpPr txBox="1"/>
          <p:nvPr/>
        </p:nvSpPr>
        <p:spPr>
          <a:xfrm>
            <a:off x="11225083" y="1463838"/>
            <a:ext cx="8384766" cy="856276"/>
          </a:xfrm>
          <a:prstGeom prst="rect">
            <a:avLst/>
          </a:prstGeom>
          <a:noFill/>
        </p:spPr>
        <p:txBody>
          <a:bodyPr wrap="square" rtlCol="0">
            <a:spAutoFit/>
          </a:bodyPr>
          <a:lstStyle/>
          <a:p>
            <a:pPr algn="r"/>
            <a:r>
              <a:rPr lang="en-US" sz="2490" b="1">
                <a:solidFill>
                  <a:schemeClr val="bg1"/>
                </a:solidFill>
                <a:latin typeface="Times New Roman" panose="02020603050405020304" pitchFamily="18" charset="0"/>
                <a:cs typeface="Times New Roman" panose="02020603050405020304" pitchFamily="18" charset="0"/>
              </a:rPr>
              <a:t> Ms. Poorani.S            </a:t>
            </a:r>
            <a:endParaRPr lang="en-US" sz="2490" b="1" dirty="0">
              <a:solidFill>
                <a:schemeClr val="bg1"/>
              </a:solidFill>
              <a:latin typeface="Times New Roman" panose="02020603050405020304" pitchFamily="18" charset="0"/>
              <a:cs typeface="Times New Roman" panose="02020603050405020304" pitchFamily="18" charset="0"/>
            </a:endParaRPr>
          </a:p>
          <a:p>
            <a:pPr algn="r"/>
            <a:r>
              <a:rPr lang="en-US" sz="2490" b="1" dirty="0">
                <a:solidFill>
                  <a:schemeClr val="bg1"/>
                </a:solidFill>
                <a:latin typeface="Times New Roman" panose="02020603050405020304" pitchFamily="18" charset="0"/>
                <a:cs typeface="Times New Roman" panose="02020603050405020304" pitchFamily="18" charset="0"/>
              </a:rPr>
              <a:t> Guided by Dr. Mary Valantina. G</a:t>
            </a:r>
            <a:endParaRPr lang="en-IN" sz="2490" b="1" dirty="0">
              <a:solidFill>
                <a:schemeClr val="bg1"/>
              </a:solidFill>
              <a:latin typeface="Times New Roman" panose="02020603050405020304" pitchFamily="18" charset="0"/>
              <a:cs typeface="Times New Roman" panose="02020603050405020304" pitchFamily="18" charset="0"/>
            </a:endParaRPr>
          </a:p>
        </p:txBody>
      </p:sp>
      <p:sp>
        <p:nvSpPr>
          <p:cNvPr id="26" name="TextBox 25"/>
          <p:cNvSpPr txBox="1"/>
          <p:nvPr/>
        </p:nvSpPr>
        <p:spPr>
          <a:xfrm>
            <a:off x="349250" y="4413885"/>
            <a:ext cx="15138400" cy="5925185"/>
          </a:xfrm>
          <a:prstGeom prst="rect">
            <a:avLst/>
          </a:prstGeom>
          <a:noFill/>
        </p:spPr>
        <p:txBody>
          <a:bodyPr wrap="square" rtlCol="0">
            <a:noAutofit/>
          </a:bodyPr>
          <a:lstStyle/>
          <a:p>
            <a:pPr>
              <a:lnSpc>
                <a:spcPct val="150000"/>
              </a:lnSpc>
            </a:pPr>
            <a:endParaRPr lang="en-IN" sz="2190" b="1" dirty="0">
              <a:latin typeface="Times New Roman" panose="02020603050405020304" pitchFamily="18" charset="0"/>
              <a:cs typeface="Times New Roman" panose="02020603050405020304" pitchFamily="18" charset="0"/>
            </a:endParaRPr>
          </a:p>
          <a:p>
            <a:pPr marL="340995" indent="-340995" algn="just">
              <a:lnSpc>
                <a:spcPct val="150000"/>
              </a:lnSpc>
              <a:buFont typeface="Wingdings" panose="05000000000000000000" pitchFamily="2" charset="2"/>
              <a:buChar char="Ø"/>
            </a:pPr>
            <a:r>
              <a:rPr sz="2190" b="1" dirty="0">
                <a:latin typeface="Times New Roman" panose="02020603050405020304" pitchFamily="18" charset="0"/>
                <a:cs typeface="Times New Roman" panose="02020603050405020304" pitchFamily="18" charset="0"/>
                <a:sym typeface="+mn-ea"/>
              </a:rPr>
              <a:t>The aim of this study is to utilize </a:t>
            </a:r>
            <a:r>
              <a:rPr lang="en-US" sz="2190" b="1" dirty="0">
                <a:latin typeface="Times New Roman" panose="02020603050405020304" pitchFamily="18" charset="0"/>
                <a:cs typeface="Times New Roman" panose="02020603050405020304" pitchFamily="18" charset="0"/>
                <a:sym typeface="+mn-ea"/>
              </a:rPr>
              <a:t>Role Based Access Control</a:t>
            </a:r>
            <a:r>
              <a:rPr sz="2190" b="1" dirty="0">
                <a:latin typeface="Times New Roman" panose="02020603050405020304" pitchFamily="18" charset="0"/>
                <a:cs typeface="Times New Roman" panose="02020603050405020304" pitchFamily="18" charset="0"/>
                <a:sym typeface="+mn-ea"/>
              </a:rPr>
              <a:t> Algorithms to improve the </a:t>
            </a:r>
            <a:r>
              <a:rPr lang="en-US" sz="2190" b="1" dirty="0">
                <a:latin typeface="Times New Roman" panose="02020603050405020304" pitchFamily="18" charset="0"/>
                <a:cs typeface="Times New Roman" panose="02020603050405020304" pitchFamily="18" charset="0"/>
                <a:sym typeface="+mn-ea"/>
              </a:rPr>
              <a:t>strengthening of cloud storage security</a:t>
            </a:r>
            <a:r>
              <a:rPr sz="2190" b="1" dirty="0">
                <a:latin typeface="Times New Roman" panose="02020603050405020304" pitchFamily="18" charset="0"/>
                <a:cs typeface="Times New Roman" panose="02020603050405020304" pitchFamily="18" charset="0"/>
                <a:sym typeface="+mn-ea"/>
              </a:rPr>
              <a:t> using with improved accuracy</a:t>
            </a:r>
            <a:r>
              <a:rPr lang="en-US" sz="2190" b="1" dirty="0">
                <a:latin typeface="Times New Roman" panose="02020603050405020304" pitchFamily="18" charset="0"/>
                <a:cs typeface="Times New Roman" panose="02020603050405020304" pitchFamily="18" charset="0"/>
                <a:sym typeface="+mn-ea"/>
              </a:rPr>
              <a:t>.</a:t>
            </a:r>
            <a:r>
              <a:rPr sz="2190" b="1" dirty="0">
                <a:latin typeface="Times New Roman" panose="02020603050405020304" pitchFamily="18" charset="0"/>
                <a:cs typeface="Times New Roman" panose="02020603050405020304" pitchFamily="18" charset="0"/>
                <a:sym typeface="+mn-ea"/>
              </a:rPr>
              <a:t>In the rapidly evolving landscape of cloud computing, the widespread adoption of cloud storage has ushered in unprecedented convenience and efficiency of secure data.</a:t>
            </a:r>
            <a:endParaRPr sz="2190" b="1" dirty="0">
              <a:latin typeface="Times New Roman" panose="02020603050405020304" pitchFamily="18" charset="0"/>
              <a:cs typeface="Times New Roman" panose="02020603050405020304" pitchFamily="18" charset="0"/>
              <a:sym typeface="+mn-ea"/>
            </a:endParaRPr>
          </a:p>
          <a:p>
            <a:pPr marL="340995" indent="-340995" algn="just">
              <a:lnSpc>
                <a:spcPct val="150000"/>
              </a:lnSpc>
              <a:buFont typeface="Wingdings" panose="05000000000000000000" pitchFamily="2" charset="2"/>
              <a:buChar char="Ø"/>
            </a:pPr>
            <a:r>
              <a:rPr sz="2190" b="1" dirty="0">
                <a:latin typeface="Times New Roman" panose="02020603050405020304" pitchFamily="18" charset="0"/>
                <a:sym typeface="+mn-ea"/>
              </a:rPr>
              <a:t>Data breaches and unauthorized access threaten cloud storage security.</a:t>
            </a:r>
            <a:r>
              <a:rPr lang="en-IN" sz="2190" b="1" dirty="0">
                <a:latin typeface="Times New Roman" panose="02020603050405020304" pitchFamily="18" charset="0"/>
                <a:sym typeface="+mn-ea"/>
              </a:rPr>
              <a:t> </a:t>
            </a:r>
            <a:r>
              <a:rPr sz="2190" b="1" dirty="0">
                <a:latin typeface="Times New Roman" panose="02020603050405020304" pitchFamily="18" charset="0"/>
                <a:sym typeface="+mn-ea"/>
              </a:rPr>
              <a:t>Robust security measures are essential for safeguarding sensitive information.</a:t>
            </a:r>
            <a:r>
              <a:rPr lang="en-US" altLang="en-IN" sz="2190" b="1" dirty="0">
                <a:latin typeface="Times New Roman" panose="02020603050405020304" pitchFamily="18" charset="0"/>
                <a:cs typeface="Times New Roman" panose="02020603050405020304" pitchFamily="18" charset="0"/>
                <a:sym typeface="+mn-ea"/>
              </a:rPr>
              <a:t> Assess the level of security provided by each method, considering factors like encryption strength, vulnerability to attacks, and potential for unauthorized access </a:t>
            </a:r>
            <a:r>
              <a:rPr sz="2190" b="1" dirty="0">
                <a:latin typeface="Times New Roman" panose="02020603050405020304" pitchFamily="18" charset="0"/>
                <a:cs typeface="Times New Roman" panose="02020603050405020304" pitchFamily="18" charset="0"/>
                <a:sym typeface="+mn-ea"/>
              </a:rPr>
              <a:t>and accountability features.</a:t>
            </a:r>
            <a:endParaRPr lang="en-US" altLang="en-IN" sz="2190" b="1" dirty="0">
              <a:latin typeface="Times New Roman" panose="02020603050405020304" pitchFamily="18" charset="0"/>
              <a:cs typeface="Times New Roman" panose="02020603050405020304" pitchFamily="18" charset="0"/>
              <a:sym typeface="+mn-ea"/>
            </a:endParaRPr>
          </a:p>
          <a:p>
            <a:pPr marL="340995" indent="-340995" algn="just">
              <a:lnSpc>
                <a:spcPct val="150000"/>
              </a:lnSpc>
              <a:buFont typeface="Wingdings" panose="05000000000000000000" pitchFamily="2" charset="2"/>
              <a:buChar char="Ø"/>
            </a:pPr>
            <a:r>
              <a:rPr sz="2190" b="1" dirty="0">
                <a:latin typeface="Times New Roman" panose="02020603050405020304" pitchFamily="18" charset="0"/>
                <a:cs typeface="Times New Roman" panose="02020603050405020304" pitchFamily="18" charset="0"/>
                <a:sym typeface="+mn-ea"/>
              </a:rPr>
              <a:t>This study embarks on a comparative journey to assess the strengths and weaknesses of RBAC and </a:t>
            </a:r>
            <a:r>
              <a:rPr lang="en-US" sz="2190" b="1" dirty="0">
                <a:latin typeface="Times New Roman" panose="02020603050405020304" pitchFamily="18" charset="0"/>
                <a:cs typeface="Times New Roman" panose="02020603050405020304" pitchFamily="18" charset="0"/>
                <a:sym typeface="+mn-ea"/>
              </a:rPr>
              <a:t>Homomorphic Encryption Algorithm</a:t>
            </a:r>
            <a:r>
              <a:rPr sz="2190" b="1" dirty="0">
                <a:latin typeface="Times New Roman" panose="02020603050405020304" pitchFamily="18" charset="0"/>
                <a:cs typeface="Times New Roman" panose="02020603050405020304" pitchFamily="18" charset="0"/>
                <a:sym typeface="+mn-ea"/>
              </a:rPr>
              <a:t> algorithms in the specific context of cloud storage security</a:t>
            </a:r>
            <a:r>
              <a:rPr lang="en-US" sz="2190" b="1" dirty="0">
                <a:latin typeface="Times New Roman" panose="02020603050405020304" pitchFamily="18" charset="0"/>
                <a:cs typeface="Times New Roman" panose="02020603050405020304" pitchFamily="18" charset="0"/>
                <a:sym typeface="+mn-ea"/>
              </a:rPr>
              <a:t>.</a:t>
            </a:r>
            <a:endParaRPr lang="en-IN" sz="2190" b="1" kern="0" dirty="0">
              <a:solidFill>
                <a:srgbClr val="000000"/>
              </a:solidFill>
              <a:latin typeface="Times New Roman" panose="02020603050405020304" pitchFamily="18" charset="0"/>
              <a:ea typeface="Arial" panose="020B0604020202020204" pitchFamily="34" charset="0"/>
              <a:cs typeface="Times New Roman" panose="02020603050405020304" pitchFamily="18" charset="0"/>
            </a:endParaRPr>
          </a:p>
          <a:p>
            <a:pPr marL="340995" indent="-340995" algn="just">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S</a:t>
            </a:r>
            <a:r>
              <a:rPr sz="2190" b="1" dirty="0">
                <a:latin typeface="Times New Roman" panose="02020603050405020304" pitchFamily="18" charset="0"/>
                <a:cs typeface="Times New Roman" panose="02020603050405020304" pitchFamily="18" charset="0"/>
              </a:rPr>
              <a:t>ecures data in the cloud by enabling computation on encrypted data</a:t>
            </a:r>
            <a:r>
              <a:rPr lang="en-US" sz="2190" b="1" dirty="0">
                <a:latin typeface="Times New Roman" panose="02020603050405020304" pitchFamily="18" charset="0"/>
                <a:cs typeface="Times New Roman" panose="02020603050405020304" pitchFamily="18" charset="0"/>
              </a:rPr>
              <a:t>, it o</a:t>
            </a:r>
            <a:r>
              <a:rPr sz="2190" b="1" dirty="0">
                <a:latin typeface="Times New Roman" panose="02020603050405020304" pitchFamily="18" charset="0"/>
                <a:cs typeface="Times New Roman" panose="02020603050405020304" pitchFamily="18" charset="0"/>
              </a:rPr>
              <a:t>ffers a unique approach to data privacy and confidentiality.Analyze the ability of each method to trace and audit access to stored data, including logging capabilities</a:t>
            </a:r>
            <a:r>
              <a:rPr lang="en-US" sz="2190" b="1" dirty="0">
                <a:latin typeface="Times New Roman" panose="02020603050405020304" pitchFamily="18" charset="0"/>
                <a:cs typeface="Times New Roman" panose="02020603050405020304" pitchFamily="18" charset="0"/>
              </a:rPr>
              <a:t>.</a:t>
            </a:r>
            <a:endParaRPr sz="2190" b="1" dirty="0">
              <a:latin typeface="Times New Roman" panose="02020603050405020304" pitchFamily="18" charset="0"/>
              <a:cs typeface="Times New Roman" panose="02020603050405020304" pitchFamily="18" charset="0"/>
            </a:endParaRPr>
          </a:p>
          <a:p>
            <a:pPr marL="340995" indent="-340995" algn="just">
              <a:lnSpc>
                <a:spcPct val="150000"/>
              </a:lnSpc>
              <a:buFont typeface="Wingdings" panose="05000000000000000000" pitchFamily="2" charset="2"/>
              <a:buChar char="Ø"/>
            </a:pPr>
            <a:endParaRPr lang="en-US" sz="2190" b="1"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323722" y="16844931"/>
            <a:ext cx="21139308" cy="2847511"/>
          </a:xfrm>
          <a:prstGeom prst="rect">
            <a:avLst/>
          </a:prstGeom>
          <a:noFill/>
        </p:spPr>
        <p:txBody>
          <a:bodyPr wrap="square" rtlCol="0">
            <a:spAutoFit/>
          </a:bodyPr>
          <a:lstStyle/>
          <a:p>
            <a:r>
              <a:rPr lang="en-US" sz="1990" b="1" dirty="0">
                <a:latin typeface="Times New Roman" panose="02020603050405020304" pitchFamily="18" charset="0"/>
                <a:cs typeface="Times New Roman" panose="02020603050405020304" pitchFamily="18" charset="0"/>
              </a:rPr>
              <a:t> </a:t>
            </a:r>
            <a:endParaRPr lang="en-US" sz="199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0995" indent="-340995">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302260" y="22713950"/>
            <a:ext cx="20488910" cy="4640580"/>
          </a:xfrm>
          <a:prstGeom prst="rect">
            <a:avLst/>
          </a:prstGeom>
          <a:noFill/>
        </p:spPr>
        <p:txBody>
          <a:bodyPr wrap="square" rtlCol="0">
            <a:noAutofit/>
          </a:bodyPr>
          <a:lstStyle/>
          <a:p>
            <a:pPr marL="340995" indent="-340995"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sym typeface="+mn-ea"/>
              </a:rPr>
              <a:t>Based on  T-test Statistical analysis, the significance value of  p=0.038 (independent sample T - test p&lt;0.05) is obtained and shows that there is a statistical significant difference between the group 1 and group 2.</a:t>
            </a:r>
            <a:r>
              <a:rPr lang="en-US" altLang="en-IN" sz="2190" b="1" dirty="0">
                <a:latin typeface="Times New Roman" panose="02020603050405020304" pitchFamily="18" charset="0"/>
                <a:cs typeface="Times New Roman" panose="02020603050405020304" pitchFamily="18" charset="0"/>
                <a:sym typeface="+mn-ea"/>
              </a:rPr>
              <a:t> With RBAC, user actions are linked to specific roles, making it easier to track activity and identify security incidents.</a:t>
            </a:r>
            <a:endParaRPr lang="en-US" altLang="en-IN" sz="2190" b="1" dirty="0">
              <a:latin typeface="Times New Roman" panose="02020603050405020304" pitchFamily="18" charset="0"/>
              <a:cs typeface="Times New Roman" panose="02020603050405020304" pitchFamily="18" charset="0"/>
            </a:endParaRPr>
          </a:p>
          <a:p>
            <a:pPr marL="340995" indent="-340995"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sym typeface="+mn-ea"/>
              </a:rPr>
              <a:t>Overall , the accuracy of the </a:t>
            </a:r>
            <a:r>
              <a:rPr lang="en-US" sz="2190" b="1" dirty="0">
                <a:latin typeface="Times New Roman" panose="02020603050405020304" pitchFamily="18" charset="0"/>
                <a:cs typeface="Times New Roman" panose="02020603050405020304" pitchFamily="18" charset="0"/>
                <a:sym typeface="+mn-ea"/>
              </a:rPr>
              <a:t>Role Based Access Control</a:t>
            </a:r>
            <a:r>
              <a:rPr lang="en-US" altLang="en-IN" sz="2190" b="1" dirty="0">
                <a:latin typeface="Times New Roman" panose="02020603050405020304" pitchFamily="18" charset="0"/>
                <a:cs typeface="Times New Roman" panose="02020603050405020304" pitchFamily="18" charset="0"/>
                <a:sym typeface="+mn-ea"/>
              </a:rPr>
              <a:t> is 87.85% and it is better than the other algorithm and </a:t>
            </a:r>
            <a:r>
              <a:rPr lang="en-US" sz="2190" b="1" dirty="0">
                <a:latin typeface="Times New Roman" panose="02020603050405020304" pitchFamily="18" charset="0"/>
                <a:cs typeface="Times New Roman" panose="02020603050405020304" pitchFamily="18" charset="0"/>
                <a:sym typeface="+mn-ea"/>
              </a:rPr>
              <a:t>Homomorphic Encryption Algorithm</a:t>
            </a:r>
            <a:r>
              <a:rPr lang="en-US" altLang="en-IN" sz="2190" b="1" dirty="0">
                <a:latin typeface="Times New Roman" panose="02020603050405020304" pitchFamily="18" charset="0"/>
                <a:cs typeface="Times New Roman" panose="02020603050405020304" pitchFamily="18" charset="0"/>
                <a:sym typeface="+mn-ea"/>
              </a:rPr>
              <a:t> is 80.75%.</a:t>
            </a:r>
            <a:endParaRPr lang="en-US" altLang="en-IN" sz="2190" b="1" dirty="0">
              <a:latin typeface="Times New Roman" panose="02020603050405020304" pitchFamily="18" charset="0"/>
              <a:cs typeface="Times New Roman" panose="02020603050405020304" pitchFamily="18" charset="0"/>
              <a:sym typeface="+mn-ea"/>
            </a:endParaRPr>
          </a:p>
          <a:p>
            <a:pPr marL="340995" indent="-340995"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sym typeface="+mn-ea"/>
              </a:rPr>
              <a:t> From the work , it is concluded that the </a:t>
            </a:r>
            <a:r>
              <a:rPr lang="en-US" sz="2190" b="1" dirty="0">
                <a:latin typeface="Times New Roman" panose="02020603050405020304" pitchFamily="18" charset="0"/>
                <a:cs typeface="Times New Roman" panose="02020603050405020304" pitchFamily="18" charset="0"/>
                <a:sym typeface="+mn-ea"/>
              </a:rPr>
              <a:t>Role Based Access Control</a:t>
            </a:r>
            <a:r>
              <a:rPr lang="en-US" altLang="en-IN" sz="2190" b="1" dirty="0">
                <a:latin typeface="Times New Roman" panose="02020603050405020304" pitchFamily="18" charset="0"/>
                <a:cs typeface="Times New Roman" panose="02020603050405020304" pitchFamily="18" charset="0"/>
                <a:sym typeface="+mn-ea"/>
              </a:rPr>
              <a:t> algorithm attains the high accuracy when comparing with other Homomorphic Encryption Algorithms in </a:t>
            </a:r>
            <a:r>
              <a:rPr lang="en-IN" sz="2190" b="1" dirty="0">
                <a:solidFill>
                  <a:srgbClr val="000000"/>
                </a:solidFill>
                <a:latin typeface="Times New Roman" panose="02020603050405020304" pitchFamily="18" charset="0"/>
                <a:ea typeface="Times New Roman" panose="02020603050405020304" pitchFamily="18" charset="0"/>
                <a:sym typeface="+mn-ea"/>
              </a:rPr>
              <a:t>Enhancing Cloud Storage Security.</a:t>
            </a:r>
            <a:r>
              <a:rPr lang="en-US" altLang="en-IN" sz="2190" b="1" dirty="0">
                <a:solidFill>
                  <a:srgbClr val="000000"/>
                </a:solidFill>
                <a:latin typeface="Times New Roman" panose="02020603050405020304" pitchFamily="18" charset="0"/>
                <a:ea typeface="Times New Roman" panose="02020603050405020304" pitchFamily="18" charset="0"/>
                <a:sym typeface="+mn-ea"/>
              </a:rPr>
              <a:t> RBAC allows for assigning permissions based on user roles, ensuring only authorized users can access specific data.</a:t>
            </a:r>
            <a:endParaRPr lang="en-US" altLang="en-IN" sz="2190" b="1" dirty="0">
              <a:solidFill>
                <a:srgbClr val="000000"/>
              </a:solidFill>
              <a:latin typeface="Times New Roman" panose="02020603050405020304" pitchFamily="18" charset="0"/>
              <a:ea typeface="Times New Roman" panose="02020603050405020304" pitchFamily="18" charset="0"/>
              <a:sym typeface="+mn-ea"/>
            </a:endParaRPr>
          </a:p>
          <a:p>
            <a:pPr marL="340995" indent="-340995"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rPr>
              <a:t>Moreover, that the bar chart depicts the illustratin of data to the average effectiveness of the </a:t>
            </a:r>
            <a:r>
              <a:rPr lang="en-US" sz="2190" b="1" dirty="0">
                <a:latin typeface="Times New Roman" panose="02020603050405020304" pitchFamily="18" charset="0"/>
                <a:cs typeface="Times New Roman" panose="02020603050405020304" pitchFamily="18" charset="0"/>
                <a:sym typeface="+mn-ea"/>
              </a:rPr>
              <a:t>Role Based Access Control </a:t>
            </a:r>
            <a:r>
              <a:rPr lang="en-US" altLang="en-IN" sz="2190" b="1" dirty="0">
                <a:latin typeface="Times New Roman" panose="02020603050405020304" pitchFamily="18" charset="0"/>
                <a:cs typeface="Times New Roman" panose="02020603050405020304" pitchFamily="18" charset="0"/>
              </a:rPr>
              <a:t>algorithm and the Homomorphic encryption algorithm. Managing access permissions becomes more efficient with RBAC, as permissions are assigned to the based on roles rather than individual users.</a:t>
            </a:r>
            <a:endParaRPr lang="en-US" altLang="en-IN" sz="2190" b="1" dirty="0">
              <a:latin typeface="Times New Roman" panose="02020603050405020304" pitchFamily="18" charset="0"/>
              <a:cs typeface="Times New Roman" panose="02020603050405020304" pitchFamily="18" charset="0"/>
            </a:endParaRPr>
          </a:p>
          <a:p>
            <a:pPr marL="340995" indent="-340995"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sym typeface="+mn-ea"/>
              </a:rPr>
              <a:t>This study aimed to enhance cloud storage security through a comparative analysis of the Traceable Authentication Retrieval System with Role-Based Access Control  and the </a:t>
            </a:r>
            <a:r>
              <a:rPr lang="en-US" sz="2190" b="1" dirty="0">
                <a:latin typeface="Times New Roman" panose="02020603050405020304" pitchFamily="18" charset="0"/>
                <a:cs typeface="Times New Roman" panose="02020603050405020304" pitchFamily="18" charset="0"/>
                <a:sym typeface="+mn-ea"/>
              </a:rPr>
              <a:t>Homomorphic Encryption Algorithm. This minimizes the risk of unauthorized access and data breaches.</a:t>
            </a:r>
            <a:endParaRPr lang="en-US" sz="2190" b="1" dirty="0">
              <a:latin typeface="Times New Roman" panose="02020603050405020304" pitchFamily="18" charset="0"/>
              <a:cs typeface="Times New Roman" panose="02020603050405020304" pitchFamily="18" charset="0"/>
              <a:sym typeface="+mn-ea"/>
            </a:endParaRPr>
          </a:p>
          <a:p>
            <a:pPr marL="340995" indent="-340995" algn="just">
              <a:lnSpc>
                <a:spcPct val="150000"/>
              </a:lnSpc>
              <a:buFont typeface="Wingdings" panose="05000000000000000000" pitchFamily="2" charset="2"/>
              <a:buChar char="Ø"/>
            </a:pPr>
            <a:endParaRPr lang="en-US" altLang="en-IN" sz="2190" b="1" dirty="0">
              <a:latin typeface="Times New Roman" panose="02020603050405020304" pitchFamily="18" charset="0"/>
              <a:cs typeface="Times New Roman" panose="02020603050405020304" pitchFamily="18" charset="0"/>
            </a:endParaRPr>
          </a:p>
          <a:p>
            <a:pPr marL="340995" indent="-340995" algn="just">
              <a:lnSpc>
                <a:spcPct val="150000"/>
              </a:lnSpc>
              <a:buFont typeface="Wingdings" panose="05000000000000000000" pitchFamily="2" charset="2"/>
              <a:buChar char="Ø"/>
            </a:pPr>
            <a:endParaRPr lang="en-US" altLang="en-IN" sz="2190" b="1"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302260" y="28179395"/>
            <a:ext cx="21014055" cy="5144135"/>
          </a:xfrm>
          <a:prstGeom prst="rect">
            <a:avLst/>
          </a:prstGeom>
          <a:noFill/>
        </p:spPr>
        <p:txBody>
          <a:bodyPr wrap="square" rtlCol="0">
            <a:spAutoFit/>
          </a:bodyPr>
          <a:lstStyle/>
          <a:p>
            <a:pPr marL="340995" indent="-340995" algn="just">
              <a:lnSpc>
                <a:spcPct val="150000"/>
              </a:lnSpc>
              <a:buFont typeface="Wingdings" panose="05000000000000000000" pitchFamily="2" charset="2"/>
              <a:buChar char="Ø"/>
            </a:pPr>
            <a:r>
              <a:rPr lang="en-IN" sz="2190" b="1">
                <a:latin typeface="Times New Roman" panose="02020603050405020304" pitchFamily="18" charset="0"/>
                <a:cs typeface="Times New Roman" panose="02020603050405020304" pitchFamily="18" charset="0"/>
              </a:rPr>
              <a:t>Cui, Jun, Hao Jiang, and Zhendan Xu. 2023. “Digital Marketing Program Design Based on Abnormal Consumer Behavior Data Classification and Improved Homomorphic Encryption Algorithm.” PeerJ. Computer Science 9 (November): e1690.</a:t>
            </a:r>
            <a:endParaRPr lang="en-IN" sz="2190" b="1">
              <a:latin typeface="Times New Roman" panose="02020603050405020304" pitchFamily="18" charset="0"/>
              <a:cs typeface="Times New Roman" panose="02020603050405020304" pitchFamily="18" charset="0"/>
            </a:endParaRPr>
          </a:p>
          <a:p>
            <a:pPr marL="340995" indent="-340995" algn="just">
              <a:lnSpc>
                <a:spcPct val="150000"/>
              </a:lnSpc>
              <a:buFont typeface="Wingdings" panose="05000000000000000000" pitchFamily="2" charset="2"/>
              <a:buChar char="Ø"/>
            </a:pPr>
            <a:r>
              <a:rPr lang="en-US" altLang="en-IN" sz="2190" b="1" dirty="0">
                <a:latin typeface="Times New Roman" panose="02020603050405020304" pitchFamily="18" charset="0"/>
                <a:cs typeface="Times New Roman" panose="02020603050405020304" pitchFamily="18" charset="0"/>
                <a:sym typeface="+mn-ea"/>
              </a:rPr>
              <a:t>Wang, Hua, Jinli Cao, and Yanchun Zhang. 2021. Access Control Management in Cloud Environments. Springer.</a:t>
            </a:r>
            <a:endParaRPr lang="en-IN" sz="2190" b="1">
              <a:latin typeface="Times New Roman" panose="02020603050405020304" pitchFamily="18" charset="0"/>
              <a:cs typeface="Times New Roman" panose="02020603050405020304" pitchFamily="18" charset="0"/>
            </a:endParaRPr>
          </a:p>
          <a:p>
            <a:pPr marL="340995" indent="-340995" algn="just">
              <a:lnSpc>
                <a:spcPct val="150000"/>
              </a:lnSpc>
              <a:buFont typeface="Wingdings" panose="05000000000000000000" pitchFamily="2" charset="2"/>
              <a:buChar char="Ø"/>
            </a:pPr>
            <a:r>
              <a:rPr lang="en-IN" sz="2190" b="1">
                <a:latin typeface="Times New Roman" panose="02020603050405020304" pitchFamily="18" charset="0"/>
                <a:cs typeface="Times New Roman" panose="02020603050405020304" pitchFamily="18" charset="0"/>
              </a:rPr>
              <a:t>Wiese, Lena. 2015. Advanced Data Management: For SQL, NoSQL, Cloud and Distributed Databases. Walter de Gruyter GmbH &amp; Co KG.</a:t>
            </a:r>
            <a:endParaRPr lang="en-IN" sz="2190" b="1">
              <a:latin typeface="Times New Roman" panose="02020603050405020304" pitchFamily="18" charset="0"/>
              <a:cs typeface="Times New Roman" panose="02020603050405020304" pitchFamily="18" charset="0"/>
            </a:endParaRPr>
          </a:p>
          <a:p>
            <a:pPr marL="340995" indent="-340995" algn="just">
              <a:lnSpc>
                <a:spcPct val="150000"/>
              </a:lnSpc>
              <a:buFont typeface="Wingdings" panose="05000000000000000000" pitchFamily="2" charset="2"/>
              <a:buChar char="Ø"/>
            </a:pPr>
            <a:r>
              <a:rPr lang="en-IN" sz="2190" b="1">
                <a:latin typeface="Times New Roman" panose="02020603050405020304" pitchFamily="18" charset="0"/>
                <a:cs typeface="Times New Roman" panose="02020603050405020304" pitchFamily="18" charset="0"/>
              </a:rPr>
              <a:t>Yuan, Ke, Peng Sang, Suya Zhang, Xi Chen, Wei Yang, and Chunfu Jia. 2023. “An Electronic Voting Scheme Based on Homomorphic Encryption and Decentralization.” PeerJ. Computer Science 9 (October): e1649.</a:t>
            </a:r>
            <a:endParaRPr lang="en-IN" sz="2190" b="1">
              <a:latin typeface="Times New Roman" panose="02020603050405020304" pitchFamily="18" charset="0"/>
              <a:cs typeface="Times New Roman" panose="02020603050405020304" pitchFamily="18" charset="0"/>
            </a:endParaRPr>
          </a:p>
          <a:p>
            <a:pPr marL="340995" indent="-340995" algn="just">
              <a:lnSpc>
                <a:spcPct val="150000"/>
              </a:lnSpc>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Blokdyk, Gerardus. 2018a. Cloud Access Security Brokers Casbs: Second Edition. Createspace Independent Publishing Platform.</a:t>
            </a:r>
            <a:endParaRPr lang="en-IN" sz="2190" b="1" dirty="0">
              <a:latin typeface="Times New Roman" panose="02020603050405020304" pitchFamily="18" charset="0"/>
              <a:cs typeface="Times New Roman" panose="02020603050405020304" pitchFamily="18" charset="0"/>
            </a:endParaRPr>
          </a:p>
          <a:p>
            <a:pPr marL="340995" indent="-340995" algn="just">
              <a:lnSpc>
                <a:spcPct val="150000"/>
              </a:lnSpc>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Tran, Duc A. 2012. Data Storage for Social Networks: A Socially Aware Approach. Springer Science &amp; Business Media.</a:t>
            </a:r>
            <a:endParaRPr lang="en-IN" sz="2190" b="1" dirty="0">
              <a:latin typeface="Times New Roman" panose="02020603050405020304" pitchFamily="18" charset="0"/>
              <a:cs typeface="Times New Roman" panose="02020603050405020304" pitchFamily="18" charset="0"/>
            </a:endParaRPr>
          </a:p>
          <a:p>
            <a:pPr marL="340995" indent="-340995" algn="just">
              <a:lnSpc>
                <a:spcPct val="150000"/>
              </a:lnSpc>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Chatterjee, Ayantika, and Khin Mi Mi Aung. 2019. Fully Homomorphic Encryption in Real World Applications. Springer</a:t>
            </a:r>
            <a:r>
              <a:rPr lang="en-US" altLang="en-IN" sz="2190" b="1" dirty="0">
                <a:latin typeface="Times New Roman" panose="02020603050405020304" pitchFamily="18" charset="0"/>
                <a:cs typeface="Times New Roman" panose="02020603050405020304" pitchFamily="18" charset="0"/>
              </a:rPr>
              <a:t>.</a:t>
            </a:r>
            <a:endParaRPr lang="en-US" altLang="en-IN" sz="2190" b="1" dirty="0">
              <a:latin typeface="Times New Roman" panose="02020603050405020304" pitchFamily="18" charset="0"/>
              <a:cs typeface="Times New Roman" panose="02020603050405020304" pitchFamily="18" charset="0"/>
            </a:endParaRPr>
          </a:p>
          <a:p>
            <a:pPr marL="340995" indent="-340995" algn="just">
              <a:lnSpc>
                <a:spcPct val="150000"/>
              </a:lnSpc>
              <a:buFont typeface="Wingdings" panose="05000000000000000000" pitchFamily="2" charset="2"/>
              <a:buChar char="Ø"/>
            </a:pPr>
            <a:endParaRPr lang="en-US" altLang="en-IN" sz="2190" b="1" dirty="0">
              <a:latin typeface="Times New Roman" panose="02020603050405020304" pitchFamily="18" charset="0"/>
              <a:cs typeface="Times New Roman" panose="02020603050405020304" pitchFamily="18" charset="0"/>
            </a:endParaRPr>
          </a:p>
        </p:txBody>
      </p:sp>
      <p:sp>
        <p:nvSpPr>
          <p:cNvPr id="29" name="Text Box 28"/>
          <p:cNvSpPr txBox="1"/>
          <p:nvPr/>
        </p:nvSpPr>
        <p:spPr>
          <a:xfrm>
            <a:off x="7356475" y="15908020"/>
            <a:ext cx="5210175" cy="1673225"/>
          </a:xfrm>
          <a:prstGeom prst="rect">
            <a:avLst/>
          </a:prstGeom>
          <a:noFill/>
        </p:spPr>
        <p:txBody>
          <a:bodyPr wrap="square" rtlCol="0">
            <a:noAutofit/>
          </a:bodyPr>
          <a:lstStyle/>
          <a:p>
            <a:pPr algn="just"/>
            <a:r>
              <a:rPr lang="en-US" sz="2190" b="1" dirty="0">
                <a:latin typeface="Times New Roman" panose="02020603050405020304" pitchFamily="18" charset="0"/>
                <a:cs typeface="Times New Roman" panose="02020603050405020304" pitchFamily="18" charset="0"/>
                <a:sym typeface="+mn-ea"/>
              </a:rPr>
              <a:t>Tab 1: Mean, Standard Deviation and Standard error mean with a accuracy rate comparison of Role Based Access Control and Homomorphic Encryption Algorithm</a:t>
            </a:r>
            <a:endParaRPr lang="en-US" sz="2190" b="1" dirty="0">
              <a:latin typeface="Times New Roman" panose="02020603050405020304" pitchFamily="18" charset="0"/>
              <a:cs typeface="Times New Roman" panose="02020603050405020304" pitchFamily="18" charset="0"/>
            </a:endParaRPr>
          </a:p>
        </p:txBody>
      </p:sp>
      <p:sp>
        <p:nvSpPr>
          <p:cNvPr id="31" name="Text Box 30"/>
          <p:cNvSpPr txBox="1"/>
          <p:nvPr/>
        </p:nvSpPr>
        <p:spPr>
          <a:xfrm>
            <a:off x="601980" y="20790535"/>
            <a:ext cx="6926580" cy="1047750"/>
          </a:xfrm>
          <a:prstGeom prst="rect">
            <a:avLst/>
          </a:prstGeom>
          <a:noFill/>
        </p:spPr>
        <p:txBody>
          <a:bodyPr wrap="square" rtlCol="0">
            <a:noAutofit/>
          </a:bodyPr>
          <a:lstStyle/>
          <a:p>
            <a:pPr algn="l"/>
            <a:r>
              <a:rPr lang="en-US" sz="2190" b="1" dirty="0">
                <a:latin typeface="Times New Roman" panose="02020603050405020304" pitchFamily="18" charset="0"/>
                <a:cs typeface="Times New Roman" panose="02020603050405020304" pitchFamily="18" charset="0"/>
                <a:sym typeface="+mn-ea"/>
              </a:rPr>
              <a:t>Fig.3 Statistical calculations for the Role Based  Access Control and Homomorphic Encryption Algorithm.</a:t>
            </a:r>
            <a:endParaRPr lang="en-US" sz="2190" b="1" dirty="0">
              <a:latin typeface="Times New Roman" panose="02020603050405020304" pitchFamily="18" charset="0"/>
              <a:cs typeface="Times New Roman" panose="02020603050405020304" pitchFamily="18" charset="0"/>
            </a:endParaRPr>
          </a:p>
        </p:txBody>
      </p:sp>
      <p:sp>
        <p:nvSpPr>
          <p:cNvPr id="42" name="Text Box 41"/>
          <p:cNvSpPr txBox="1"/>
          <p:nvPr/>
        </p:nvSpPr>
        <p:spPr>
          <a:xfrm>
            <a:off x="16994187" y="9459084"/>
            <a:ext cx="3819525" cy="499110"/>
          </a:xfrm>
          <a:prstGeom prst="rect">
            <a:avLst/>
          </a:prstGeom>
          <a:noFill/>
        </p:spPr>
        <p:txBody>
          <a:bodyPr wrap="square" rtlCol="0">
            <a:noAutofit/>
          </a:bodyPr>
          <a:lstStyle/>
          <a:p>
            <a:r>
              <a:rPr lang="en-IN" sz="2190" b="1" dirty="0">
                <a:latin typeface="Times New Roman" panose="02020603050405020304" pitchFamily="18" charset="0"/>
                <a:cs typeface="Times New Roman" panose="02020603050405020304" pitchFamily="18" charset="0"/>
              </a:rPr>
              <a:t>Fig.1 </a:t>
            </a:r>
            <a:r>
              <a:rPr lang="en-US" sz="2190" b="1" dirty="0">
                <a:latin typeface="Times New Roman" panose="02020603050405020304" pitchFamily="18" charset="0"/>
                <a:cs typeface="Times New Roman" panose="02020603050405020304" pitchFamily="18" charset="0"/>
              </a:rPr>
              <a:t>Cloud Storage Firewall</a:t>
            </a:r>
            <a:endParaRPr lang="en-US" sz="2190" b="1" dirty="0">
              <a:latin typeface="Times New Roman" panose="02020603050405020304" pitchFamily="18" charset="0"/>
              <a:cs typeface="Times New Roman" panose="02020603050405020304" pitchFamily="18" charset="0"/>
            </a:endParaRPr>
          </a:p>
        </p:txBody>
      </p:sp>
      <p:sp>
        <p:nvSpPr>
          <p:cNvPr id="27" name="Rectangles 26"/>
          <p:cNvSpPr/>
          <p:nvPr/>
        </p:nvSpPr>
        <p:spPr>
          <a:xfrm>
            <a:off x="1113155" y="11153140"/>
            <a:ext cx="2693670" cy="4137660"/>
          </a:xfrm>
          <a:prstGeom prst="rect">
            <a:avLst/>
          </a:prstGeom>
          <a:solidFill>
            <a:schemeClr val="accent4">
              <a:lumMod val="60000"/>
              <a:lumOff val="40000"/>
            </a:schemeClr>
          </a:solidFill>
          <a:ln>
            <a:solidFill>
              <a:schemeClr val="accent4">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lnRef>
          <a:fillRef idx="1">
            <a:schemeClr val="lt1"/>
          </a:fillRef>
          <a:effectRef idx="0">
            <a:schemeClr val="dk1"/>
          </a:effectRef>
          <a:fontRef idx="minor">
            <a:schemeClr val="dk1"/>
          </a:fontRef>
        </p:style>
        <p:txBody>
          <a:bodyPr rtlCol="0" anchor="ctr"/>
          <a:lstStyle/>
          <a:p>
            <a:pPr algn="ctr"/>
            <a:r>
              <a:rPr lang="en-US" altLang="en-IN" sz="2190" b="1" dirty="0">
                <a:latin typeface="Times New Roman" panose="02020603050405020304" pitchFamily="18" charset="0"/>
                <a:cs typeface="Times New Roman" panose="02020603050405020304" pitchFamily="18" charset="0"/>
                <a:sym typeface="+mn-ea"/>
              </a:rPr>
              <a:t>User Credentials are login credentials or account details,  information that verify who you are when you access a computer program, website, or online service</a:t>
            </a:r>
            <a:endParaRPr lang="en-US" altLang="en-IN" sz="2190" b="1" dirty="0">
              <a:solidFill>
                <a:schemeClr val="tx1"/>
              </a:solidFill>
              <a:latin typeface="Times New Roman" panose="02020603050405020304" pitchFamily="18" charset="0"/>
              <a:cs typeface="Times New Roman" panose="02020603050405020304" pitchFamily="18" charset="0"/>
            </a:endParaRPr>
          </a:p>
        </p:txBody>
      </p:sp>
      <p:sp>
        <p:nvSpPr>
          <p:cNvPr id="28" name="Rectangles 27"/>
          <p:cNvSpPr/>
          <p:nvPr/>
        </p:nvSpPr>
        <p:spPr>
          <a:xfrm>
            <a:off x="4953635" y="11152505"/>
            <a:ext cx="2299970" cy="4137660"/>
          </a:xfrm>
          <a:prstGeom prst="rect">
            <a:avLst/>
          </a:prstGeom>
          <a:solidFill>
            <a:schemeClr val="accent4">
              <a:lumMod val="60000"/>
              <a:lumOff val="40000"/>
            </a:schemeClr>
          </a:solidFill>
          <a:ln>
            <a:solidFill>
              <a:schemeClr val="accent4">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lnRef>
          <a:fillRef idx="1">
            <a:schemeClr val="lt1"/>
          </a:fillRef>
          <a:effectRef idx="0">
            <a:schemeClr val="dk1"/>
          </a:effectRef>
          <a:fontRef idx="minor">
            <a:schemeClr val="dk1"/>
          </a:fontRef>
        </p:style>
        <p:txBody>
          <a:bodyPr rtlCol="0" anchor="ctr"/>
          <a:lstStyle/>
          <a:p>
            <a:pPr algn="ctr"/>
            <a:r>
              <a:rPr lang="en-US" altLang="en-IN" sz="2190" b="1" dirty="0">
                <a:latin typeface="Times New Roman" panose="02020603050405020304" pitchFamily="18" charset="0"/>
                <a:cs typeface="Times New Roman" panose="02020603050405020304" pitchFamily="18" charset="0"/>
                <a:sym typeface="+mn-ea"/>
              </a:rPr>
              <a:t>Data Analysis-Involves gathering relevant data from various sources, ensuring its quality and accuracy.Raw data often contains errors</a:t>
            </a:r>
            <a:endParaRPr lang="en-US" altLang="en-IN" sz="2190" b="1">
              <a:latin typeface="Times New Roman" panose="02020603050405020304" pitchFamily="18" charset="0"/>
              <a:cs typeface="Times New Roman" panose="02020603050405020304" pitchFamily="18" charset="0"/>
            </a:endParaRPr>
          </a:p>
        </p:txBody>
      </p:sp>
      <p:sp>
        <p:nvSpPr>
          <p:cNvPr id="33" name="Flowchart: Alternate Process 32"/>
          <p:cNvSpPr/>
          <p:nvPr/>
        </p:nvSpPr>
        <p:spPr>
          <a:xfrm>
            <a:off x="12566650" y="10155555"/>
            <a:ext cx="8346440" cy="1555750"/>
          </a:xfrm>
          <a:prstGeom prst="flowChartAlternateProcess">
            <a:avLst/>
          </a:prstGeom>
          <a:solidFill>
            <a:schemeClr val="accent4">
              <a:lumMod val="60000"/>
              <a:lumOff val="40000"/>
            </a:schemeClr>
          </a:solidFill>
          <a:ln>
            <a:solidFill>
              <a:schemeClr val="accent4">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lnRef>
          <a:fillRef idx="1">
            <a:schemeClr val="lt1"/>
          </a:fillRef>
          <a:effectRef idx="0">
            <a:schemeClr val="dk1"/>
          </a:effectRef>
          <a:fontRef idx="minor">
            <a:schemeClr val="dk1"/>
          </a:fontRef>
        </p:style>
        <p:txBody>
          <a:bodyPr rtlCol="0" anchor="ctr"/>
          <a:lstStyle/>
          <a:p>
            <a:pPr algn="ctr"/>
            <a:r>
              <a:rPr lang="en-US" altLang="en-IN" sz="2190" b="1">
                <a:latin typeface="Times New Roman" panose="02020603050405020304" pitchFamily="18" charset="0"/>
                <a:cs typeface="Times New Roman" panose="02020603050405020304" pitchFamily="18" charset="0"/>
                <a:sym typeface="+mn-ea"/>
              </a:rPr>
              <a:t>Homomorphic encryption possesses a unique property. It allows specific mathematical operations to be performed on encrypted data (ciphertext) while preserving the correctness of the outcome</a:t>
            </a:r>
            <a:endParaRPr lang="en-US" altLang="en-IN" sz="2190" b="1">
              <a:latin typeface="Times New Roman" panose="02020603050405020304" pitchFamily="18" charset="0"/>
              <a:cs typeface="Times New Roman" panose="02020603050405020304" pitchFamily="18" charset="0"/>
            </a:endParaRPr>
          </a:p>
        </p:txBody>
      </p:sp>
      <p:sp>
        <p:nvSpPr>
          <p:cNvPr id="34" name="Flowchart: Process 33"/>
          <p:cNvSpPr/>
          <p:nvPr/>
        </p:nvSpPr>
        <p:spPr>
          <a:xfrm>
            <a:off x="13124180" y="12050395"/>
            <a:ext cx="3778250" cy="3002280"/>
          </a:xfrm>
          <a:prstGeom prst="flowChartProcess">
            <a:avLst/>
          </a:prstGeom>
          <a:solidFill>
            <a:schemeClr val="accent4">
              <a:lumMod val="60000"/>
              <a:lumOff val="40000"/>
            </a:schemeClr>
          </a:solidFill>
          <a:ln>
            <a:solidFill>
              <a:schemeClr val="accent4">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lnRef>
          <a:fillRef idx="1">
            <a:schemeClr val="lt1"/>
          </a:fillRef>
          <a:effectRef idx="0">
            <a:schemeClr val="dk1"/>
          </a:effectRef>
          <a:fontRef idx="minor">
            <a:schemeClr val="dk1"/>
          </a:fontRef>
        </p:style>
        <p:txBody>
          <a:bodyPr rtlCol="0" anchor="ctr"/>
          <a:lstStyle/>
          <a:p>
            <a:pPr algn="ctr"/>
            <a:r>
              <a:rPr lang="en-US" altLang="en-IN" sz="2190" b="1">
                <a:latin typeface="Times New Roman" panose="02020603050405020304" pitchFamily="18" charset="0"/>
                <a:cs typeface="Times New Roman" panose="02020603050405020304" pitchFamily="18" charset="0"/>
              </a:rPr>
              <a:t> They monitor incoming and outgoing traffic, filtering out potentially harmful data packets and allowing only legitimate traffic to pass through. Here's a breakdown of how firewall protection works</a:t>
            </a:r>
            <a:endParaRPr lang="en-US" altLang="en-IN" sz="2190" b="1">
              <a:latin typeface="Times New Roman" panose="02020603050405020304" pitchFamily="18" charset="0"/>
              <a:cs typeface="Times New Roman" panose="02020603050405020304" pitchFamily="18" charset="0"/>
            </a:endParaRPr>
          </a:p>
        </p:txBody>
      </p:sp>
      <p:sp>
        <p:nvSpPr>
          <p:cNvPr id="35" name="Flowchart: Alternate Process 34"/>
          <p:cNvSpPr/>
          <p:nvPr/>
        </p:nvSpPr>
        <p:spPr>
          <a:xfrm>
            <a:off x="17709515" y="12718415"/>
            <a:ext cx="3655060" cy="1731645"/>
          </a:xfrm>
          <a:prstGeom prst="flowChartAlternateProcess">
            <a:avLst/>
          </a:prstGeom>
          <a:solidFill>
            <a:schemeClr val="accent4">
              <a:lumMod val="60000"/>
              <a:lumOff val="40000"/>
            </a:schemeClr>
          </a:solidFill>
          <a:ln>
            <a:solidFill>
              <a:schemeClr val="accent4">
                <a:lumMod val="75000"/>
              </a:schemeClr>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dk1"/>
          </a:lnRef>
          <a:fillRef idx="1">
            <a:schemeClr val="lt1"/>
          </a:fillRef>
          <a:effectRef idx="0">
            <a:schemeClr val="dk1"/>
          </a:effectRef>
          <a:fontRef idx="minor">
            <a:schemeClr val="dk1"/>
          </a:fontRef>
        </p:style>
        <p:txBody>
          <a:bodyPr rtlCol="0" anchor="ctr"/>
          <a:lstStyle/>
          <a:p>
            <a:pPr algn="ctr"/>
            <a:r>
              <a:rPr lang="en-IN" altLang="en-US" sz="2190" b="1" dirty="0">
                <a:latin typeface="Times New Roman" panose="02020603050405020304" pitchFamily="18" charset="0"/>
                <a:cs typeface="Times New Roman" panose="02020603050405020304" pitchFamily="18" charset="0"/>
                <a:sym typeface="+mn-ea"/>
              </a:rPr>
              <a:t>Evaluation of </a:t>
            </a:r>
            <a:r>
              <a:rPr lang="en-US" altLang="en-IN" sz="2190" b="1" dirty="0">
                <a:latin typeface="Times New Roman" panose="02020603050405020304" pitchFamily="18" charset="0"/>
                <a:cs typeface="Times New Roman" panose="02020603050405020304" pitchFamily="18" charset="0"/>
                <a:sym typeface="+mn-ea"/>
              </a:rPr>
              <a:t>improving</a:t>
            </a:r>
            <a:r>
              <a:rPr lang="en-IN" altLang="en-US" sz="2190" b="1" dirty="0">
                <a:latin typeface="Times New Roman" panose="02020603050405020304" pitchFamily="18" charset="0"/>
                <a:cs typeface="Times New Roman" panose="02020603050405020304" pitchFamily="18" charset="0"/>
                <a:sym typeface="+mn-ea"/>
              </a:rPr>
              <a:t> </a:t>
            </a:r>
            <a:r>
              <a:rPr lang="en-US" altLang="en-IN" sz="2190" b="1" dirty="0">
                <a:latin typeface="Times New Roman" panose="02020603050405020304" pitchFamily="18" charset="0"/>
                <a:cs typeface="Times New Roman" panose="02020603050405020304" pitchFamily="18" charset="0"/>
                <a:sym typeface="+mn-ea"/>
              </a:rPr>
              <a:t>the </a:t>
            </a:r>
            <a:r>
              <a:rPr lang="en-IN" altLang="en-US" sz="2190" b="1" dirty="0">
                <a:latin typeface="Times New Roman" panose="02020603050405020304" pitchFamily="18" charset="0"/>
                <a:cs typeface="Times New Roman" panose="02020603050405020304" pitchFamily="18" charset="0"/>
                <a:sym typeface="+mn-ea"/>
              </a:rPr>
              <a:t>Cloud Storage Security</a:t>
            </a:r>
            <a:endParaRPr lang="en-US" altLang="en-IN" sz="2190" b="1" dirty="0">
              <a:latin typeface="Times New Roman" panose="02020603050405020304" pitchFamily="18" charset="0"/>
              <a:cs typeface="Times New Roman" panose="02020603050405020304" pitchFamily="18" charset="0"/>
            </a:endParaRPr>
          </a:p>
        </p:txBody>
      </p:sp>
      <p:cxnSp>
        <p:nvCxnSpPr>
          <p:cNvPr id="40" name="Straight Arrow Connector 39"/>
          <p:cNvCxnSpPr/>
          <p:nvPr/>
        </p:nvCxnSpPr>
        <p:spPr>
          <a:xfrm flipV="1">
            <a:off x="3806661" y="13490571"/>
            <a:ext cx="1146994" cy="23151"/>
          </a:xfrm>
          <a:prstGeom prst="straightConnector1">
            <a:avLst/>
          </a:prstGeom>
          <a:ln w="25400">
            <a:tailEnd type="arrow" w="med" len="med"/>
          </a:ln>
        </p:spPr>
        <p:style>
          <a:lnRef idx="3">
            <a:schemeClr val="dk1"/>
          </a:lnRef>
          <a:fillRef idx="0">
            <a:schemeClr val="dk1"/>
          </a:fillRef>
          <a:effectRef idx="2">
            <a:schemeClr val="dk1"/>
          </a:effectRef>
          <a:fontRef idx="minor">
            <a:schemeClr val="tx1"/>
          </a:fontRef>
        </p:style>
      </p:cxnSp>
      <p:cxnSp>
        <p:nvCxnSpPr>
          <p:cNvPr id="43" name="Straight Arrow Connector 42"/>
          <p:cNvCxnSpPr/>
          <p:nvPr/>
        </p:nvCxnSpPr>
        <p:spPr>
          <a:xfrm flipV="1">
            <a:off x="7253911" y="13352882"/>
            <a:ext cx="829310" cy="13335"/>
          </a:xfrm>
          <a:prstGeom prst="straightConnector1">
            <a:avLst/>
          </a:prstGeom>
          <a:ln w="25400">
            <a:tailEnd type="arrow" w="med" len="med"/>
          </a:ln>
        </p:spPr>
        <p:style>
          <a:lnRef idx="3">
            <a:schemeClr val="dk1"/>
          </a:lnRef>
          <a:fillRef idx="0">
            <a:schemeClr val="dk1"/>
          </a:fillRef>
          <a:effectRef idx="2">
            <a:schemeClr val="dk1"/>
          </a:effectRef>
          <a:fontRef idx="minor">
            <a:schemeClr val="tx1"/>
          </a:fontRef>
        </p:style>
      </p:cxnSp>
      <p:cxnSp>
        <p:nvCxnSpPr>
          <p:cNvPr id="44" name="Elbow Connector 43"/>
          <p:cNvCxnSpPr>
            <a:stCxn id="9" idx="0"/>
          </p:cNvCxnSpPr>
          <p:nvPr/>
        </p:nvCxnSpPr>
        <p:spPr>
          <a:xfrm rot="16200000">
            <a:off x="11028045" y="10088245"/>
            <a:ext cx="640080" cy="2409825"/>
          </a:xfrm>
          <a:prstGeom prst="bentConnector2">
            <a:avLst/>
          </a:prstGeom>
          <a:ln w="25400">
            <a:tailEnd type="arrow" w="med" len="med"/>
          </a:ln>
        </p:spPr>
        <p:style>
          <a:lnRef idx="3">
            <a:schemeClr val="dk1"/>
          </a:lnRef>
          <a:fillRef idx="0">
            <a:schemeClr val="dk1"/>
          </a:fillRef>
          <a:effectRef idx="2">
            <a:schemeClr val="dk1"/>
          </a:effectRef>
          <a:fontRef idx="minor">
            <a:schemeClr val="tx1"/>
          </a:fontRef>
        </p:style>
      </p:cxnSp>
      <p:cxnSp>
        <p:nvCxnSpPr>
          <p:cNvPr id="45" name="Straight Arrow Connector 44"/>
          <p:cNvCxnSpPr/>
          <p:nvPr/>
        </p:nvCxnSpPr>
        <p:spPr>
          <a:xfrm>
            <a:off x="12184380" y="13365807"/>
            <a:ext cx="939800" cy="0"/>
          </a:xfrm>
          <a:prstGeom prst="straightConnector1">
            <a:avLst/>
          </a:prstGeom>
          <a:ln w="25400">
            <a:tailEnd type="arrow" w="med" len="med"/>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flipH="1">
            <a:off x="14920381" y="11679374"/>
            <a:ext cx="2540" cy="370840"/>
          </a:xfrm>
          <a:prstGeom prst="straightConnector1">
            <a:avLst/>
          </a:prstGeom>
          <a:ln w="25400">
            <a:tailEnd type="arrow" w="med" len="med"/>
          </a:ln>
        </p:spPr>
        <p:style>
          <a:lnRef idx="3">
            <a:schemeClr val="dk1"/>
          </a:lnRef>
          <a:fillRef idx="0">
            <a:schemeClr val="dk1"/>
          </a:fillRef>
          <a:effectRef idx="2">
            <a:schemeClr val="dk1"/>
          </a:effectRef>
          <a:fontRef idx="minor">
            <a:schemeClr val="tx1"/>
          </a:fontRef>
        </p:style>
      </p:cxnSp>
      <p:cxnSp>
        <p:nvCxnSpPr>
          <p:cNvPr id="47" name="Straight Arrow Connector 46"/>
          <p:cNvCxnSpPr>
            <a:stCxn id="34" idx="3"/>
          </p:cNvCxnSpPr>
          <p:nvPr/>
        </p:nvCxnSpPr>
        <p:spPr>
          <a:xfrm>
            <a:off x="16902214" y="13551531"/>
            <a:ext cx="874216" cy="15593"/>
          </a:xfrm>
          <a:prstGeom prst="straightConnector1">
            <a:avLst/>
          </a:prstGeom>
          <a:ln w="25400">
            <a:tailEnd type="arrow" w="med" len="med"/>
          </a:ln>
        </p:spPr>
        <p:style>
          <a:lnRef idx="3">
            <a:schemeClr val="dk1"/>
          </a:lnRef>
          <a:fillRef idx="0">
            <a:schemeClr val="dk1"/>
          </a:fillRef>
          <a:effectRef idx="2">
            <a:schemeClr val="dk1"/>
          </a:effectRef>
          <a:fontRef idx="minor">
            <a:schemeClr val="tx1"/>
          </a:fontRef>
        </p:style>
      </p:cxnSp>
      <p:sp>
        <p:nvSpPr>
          <p:cNvPr id="49" name="Rectangle 48"/>
          <p:cNvSpPr/>
          <p:nvPr/>
        </p:nvSpPr>
        <p:spPr>
          <a:xfrm>
            <a:off x="16106" y="-50532"/>
            <a:ext cx="21571523" cy="2569325"/>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0"/>
          </a:p>
        </p:txBody>
      </p:sp>
      <p:pic>
        <p:nvPicPr>
          <p:cNvPr id="13" name="Picture 1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31713" y="-8622"/>
            <a:ext cx="20939802" cy="2432309"/>
          </a:xfrm>
          <a:prstGeom prst="rect">
            <a:avLst/>
          </a:prstGeom>
        </p:spPr>
      </p:pic>
      <p:sp>
        <p:nvSpPr>
          <p:cNvPr id="17" name="TextBox 16"/>
          <p:cNvSpPr txBox="1"/>
          <p:nvPr/>
        </p:nvSpPr>
        <p:spPr>
          <a:xfrm>
            <a:off x="12741275" y="15908020"/>
            <a:ext cx="8430260" cy="807720"/>
          </a:xfrm>
          <a:prstGeom prst="rect">
            <a:avLst/>
          </a:prstGeom>
          <a:noFill/>
        </p:spPr>
        <p:txBody>
          <a:bodyPr wrap="square" rtlCol="0">
            <a:noAutofit/>
          </a:bodyPr>
          <a:lstStyle/>
          <a:p>
            <a:pPr algn="ctr"/>
            <a:r>
              <a:rPr lang="en-US" sz="2190" b="1" dirty="0">
                <a:latin typeface="Times New Roman" panose="02020603050405020304" pitchFamily="18" charset="0"/>
                <a:cs typeface="Times New Roman" panose="02020603050405020304" pitchFamily="18" charset="0"/>
                <a:sym typeface="+mn-ea"/>
              </a:rPr>
              <a:t>Tab 2:Significant Threshold value of accuracy comparison of Role Based Access Control and Homomorphic Encryption Algorithm</a:t>
            </a:r>
            <a:endParaRPr lang="en-IN" sz="2190" b="1" dirty="0">
              <a:latin typeface="Times New Roman" panose="02020603050405020304" pitchFamily="18" charset="0"/>
              <a:cs typeface="Times New Roman" panose="02020603050405020304" pitchFamily="18" charset="0"/>
            </a:endParaRPr>
          </a:p>
        </p:txBody>
      </p:sp>
      <p:graphicFrame>
        <p:nvGraphicFramePr>
          <p:cNvPr id="21" name="Table 20"/>
          <p:cNvGraphicFramePr/>
          <p:nvPr/>
        </p:nvGraphicFramePr>
        <p:xfrm>
          <a:off x="7467600" y="17388840"/>
          <a:ext cx="5085715" cy="4403725"/>
        </p:xfrm>
        <a:graphic>
          <a:graphicData uri="http://schemas.openxmlformats.org/drawingml/2006/table">
            <a:tbl>
              <a:tblPr/>
              <a:tblGrid>
                <a:gridCol w="1346200"/>
                <a:gridCol w="519430"/>
                <a:gridCol w="916305"/>
                <a:gridCol w="1238250"/>
                <a:gridCol w="1065530"/>
              </a:tblGrid>
              <a:tr h="1858010">
                <a:tc>
                  <a:txBody>
                    <a:bodyPr/>
                    <a:lstStyle/>
                    <a:p>
                      <a:pPr indent="0" algn="ctr">
                        <a:buNone/>
                      </a:pPr>
                      <a:r>
                        <a:rPr lang="en-US" sz="2190" b="1" dirty="0">
                          <a:solidFill>
                            <a:srgbClr val="000000"/>
                          </a:solidFill>
                          <a:latin typeface="Times New Roman" panose="02020603050405020304" charset="-122"/>
                        </a:rPr>
                        <a:t>Algorithm</a:t>
                      </a:r>
                      <a:endParaRPr lang="en-US" sz="219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190" b="1">
                          <a:solidFill>
                            <a:srgbClr val="000000"/>
                          </a:solidFill>
                          <a:latin typeface="Times New Roman" panose="02020603050405020304" charset="-122"/>
                        </a:rPr>
                        <a:t>N</a:t>
                      </a:r>
                      <a:endParaRPr lang="en-US" sz="2190" b="1">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190" b="1" dirty="0">
                          <a:solidFill>
                            <a:srgbClr val="000000"/>
                          </a:solidFill>
                          <a:latin typeface="Times New Roman" panose="02020603050405020304" charset="-122"/>
                        </a:rPr>
                        <a:t>Mean</a:t>
                      </a:r>
                      <a:endParaRPr lang="en-US" sz="219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190" b="1" dirty="0">
                          <a:solidFill>
                            <a:srgbClr val="000000"/>
                          </a:solidFill>
                          <a:latin typeface="Times New Roman" panose="02020603050405020304" charset="-122"/>
                        </a:rPr>
                        <a:t>Std. Deviation</a:t>
                      </a:r>
                      <a:endParaRPr lang="en-US" sz="219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190" b="1" dirty="0">
                          <a:solidFill>
                            <a:srgbClr val="000000"/>
                          </a:solidFill>
                          <a:latin typeface="Times New Roman" panose="02020603050405020304" charset="-122"/>
                        </a:rPr>
                        <a:t>Std. Error Mean</a:t>
                      </a:r>
                      <a:endParaRPr lang="en-US" sz="219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273175">
                <a:tc>
                  <a:txBody>
                    <a:bodyPr/>
                    <a:lstStyle/>
                    <a:p>
                      <a:pPr indent="0" algn="ctr">
                        <a:buNone/>
                      </a:pPr>
                      <a:r>
                        <a:rPr lang="en-US" sz="2190" b="1" dirty="0">
                          <a:solidFill>
                            <a:srgbClr val="000000"/>
                          </a:solidFill>
                          <a:latin typeface="Times New Roman" panose="02020603050405020304" charset="-122"/>
                        </a:rPr>
                        <a:t>RBAC</a:t>
                      </a:r>
                      <a:endParaRPr lang="en-US" sz="219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190" b="1">
                          <a:solidFill>
                            <a:srgbClr val="000000"/>
                          </a:solidFill>
                          <a:latin typeface="Times New Roman" panose="02020603050405020304" charset="-122"/>
                        </a:rPr>
                        <a:t>20</a:t>
                      </a:r>
                      <a:endParaRPr lang="en-US" sz="2190" b="1">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190" b="1" dirty="0">
                          <a:solidFill>
                            <a:srgbClr val="000000"/>
                          </a:solidFill>
                          <a:latin typeface="Times New Roman" panose="02020603050405020304" charset="-122"/>
                        </a:rPr>
                        <a:t>87.8500</a:t>
                      </a:r>
                      <a:endParaRPr lang="en-US" sz="2190" b="1" dirty="0">
                        <a:solidFill>
                          <a:srgbClr val="000000"/>
                        </a:solidFill>
                        <a:latin typeface="Times New Roman" panose="02020603050405020304" charset="-122"/>
                      </a:endParaRPr>
                    </a:p>
                    <a:p>
                      <a:pPr indent="0" algn="ctr">
                        <a:buNone/>
                      </a:pPr>
                      <a:endParaRPr lang="en-US" sz="219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190" b="1" dirty="0">
                          <a:solidFill>
                            <a:srgbClr val="000000"/>
                          </a:solidFill>
                          <a:latin typeface="Times New Roman" panose="02020603050405020304" charset="-122"/>
                          <a:sym typeface="+mn-ea"/>
                        </a:rPr>
                        <a:t>5.00815</a:t>
                      </a:r>
                      <a:endParaRPr lang="en-US" sz="219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190" b="1">
                          <a:solidFill>
                            <a:srgbClr val="000000"/>
                          </a:solidFill>
                          <a:latin typeface="Times New Roman" panose="02020603050405020304" charset="-122"/>
                          <a:sym typeface="+mn-ea"/>
                        </a:rPr>
                        <a:t>1.11986</a:t>
                      </a:r>
                      <a:endParaRPr lang="en-US" sz="2190" b="1">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272540">
                <a:tc>
                  <a:txBody>
                    <a:bodyPr/>
                    <a:lstStyle/>
                    <a:p>
                      <a:pPr indent="0" algn="ctr">
                        <a:buNone/>
                      </a:pPr>
                      <a:r>
                        <a:rPr lang="en-US" sz="2190" b="1">
                          <a:solidFill>
                            <a:srgbClr val="000000"/>
                          </a:solidFill>
                          <a:latin typeface="Times New Roman" panose="02020603050405020304" charset="-122"/>
                        </a:rPr>
                        <a:t>Homomorphic </a:t>
                      </a:r>
                      <a:endParaRPr lang="en-US" sz="2190" b="1">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190" b="1">
                          <a:solidFill>
                            <a:srgbClr val="000000"/>
                          </a:solidFill>
                          <a:latin typeface="Times New Roman" panose="02020603050405020304" charset="-122"/>
                        </a:rPr>
                        <a:t>20</a:t>
                      </a:r>
                      <a:endParaRPr lang="en-US" sz="2190" b="1">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190" b="1">
                          <a:solidFill>
                            <a:srgbClr val="000000"/>
                          </a:solidFill>
                          <a:latin typeface="Times New Roman" panose="02020603050405020304" charset="-122"/>
                        </a:rPr>
                        <a:t>60.0000</a:t>
                      </a:r>
                      <a:endParaRPr lang="en-US" sz="2190" b="1">
                        <a:solidFill>
                          <a:srgbClr val="000000"/>
                        </a:solidFill>
                        <a:latin typeface="Times New Roman" panose="02020603050405020304" charset="-122"/>
                      </a:endParaRPr>
                    </a:p>
                    <a:p>
                      <a:pPr indent="0" algn="ctr">
                        <a:buNone/>
                      </a:pPr>
                      <a:endParaRPr lang="en-US" sz="2190" b="1">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190" b="1" dirty="0">
                          <a:solidFill>
                            <a:srgbClr val="000000"/>
                          </a:solidFill>
                          <a:latin typeface="Times New Roman" panose="02020603050405020304" charset="-122"/>
                          <a:sym typeface="+mn-ea"/>
                        </a:rPr>
                        <a:t>7.94719</a:t>
                      </a:r>
                      <a:endParaRPr lang="en-US" sz="219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190" b="1" dirty="0">
                          <a:solidFill>
                            <a:srgbClr val="000000"/>
                          </a:solidFill>
                          <a:latin typeface="Times New Roman" panose="02020603050405020304" charset="-122"/>
                          <a:sym typeface="+mn-ea"/>
                        </a:rPr>
                        <a:t>1.77705</a:t>
                      </a:r>
                      <a:endParaRPr lang="en-US" sz="219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graphicFrame>
        <p:nvGraphicFramePr>
          <p:cNvPr id="25" name="Table 24"/>
          <p:cNvGraphicFramePr/>
          <p:nvPr/>
        </p:nvGraphicFramePr>
        <p:xfrm>
          <a:off x="12741275" y="16716375"/>
          <a:ext cx="8354695" cy="5076190"/>
        </p:xfrm>
        <a:graphic>
          <a:graphicData uri="http://schemas.openxmlformats.org/drawingml/2006/table">
            <a:tbl>
              <a:tblPr/>
              <a:tblGrid>
                <a:gridCol w="1185545"/>
                <a:gridCol w="615950"/>
                <a:gridCol w="666115"/>
                <a:gridCol w="660400"/>
                <a:gridCol w="640715"/>
                <a:gridCol w="833755"/>
                <a:gridCol w="882650"/>
                <a:gridCol w="1115060"/>
                <a:gridCol w="877570"/>
                <a:gridCol w="876935"/>
              </a:tblGrid>
              <a:tr h="1677035">
                <a:tc>
                  <a:txBody>
                    <a:bodyPr/>
                    <a:lstStyle/>
                    <a:p>
                      <a:pPr indent="0" algn="ctr">
                        <a:buNone/>
                      </a:pPr>
                      <a:r>
                        <a:rPr lang="en-US" sz="2000" b="1" dirty="0">
                          <a:solidFill>
                            <a:srgbClr val="000000"/>
                          </a:solidFill>
                          <a:latin typeface="Times New Roman" panose="02020603050405020304" charset="-122"/>
                        </a:rPr>
                        <a:t>Algorithm</a:t>
                      </a:r>
                      <a:endParaRPr lang="en-US" sz="200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F</a:t>
                      </a:r>
                      <a:endParaRPr lang="en-US" sz="200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Sig.</a:t>
                      </a:r>
                      <a:endParaRPr lang="en-US" sz="200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t</a:t>
                      </a:r>
                      <a:endParaRPr lang="en-US" sz="200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df</a:t>
                      </a:r>
                      <a:endParaRPr lang="en-US" sz="200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Sig(2-Tailed)</a:t>
                      </a:r>
                      <a:endParaRPr lang="en-US" sz="200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Mean Difference</a:t>
                      </a:r>
                      <a:endParaRPr lang="en-US" sz="200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Std. Error Difference</a:t>
                      </a:r>
                      <a:endParaRPr lang="en-US" sz="200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Lower</a:t>
                      </a:r>
                      <a:endParaRPr lang="en-US" sz="200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Upper</a:t>
                      </a:r>
                      <a:endParaRPr lang="en-US" sz="200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536700">
                <a:tc>
                  <a:txBody>
                    <a:bodyPr/>
                    <a:lstStyle/>
                    <a:p>
                      <a:pPr indent="0" algn="ctr">
                        <a:buNone/>
                      </a:pPr>
                      <a:r>
                        <a:rPr lang="en-US" sz="2000" b="1" dirty="0">
                          <a:solidFill>
                            <a:srgbClr val="000000"/>
                          </a:solidFill>
                          <a:latin typeface="Times New Roman" panose="02020603050405020304" charset="-122"/>
                        </a:rPr>
                        <a:t>Equal Variances Assumed</a:t>
                      </a:r>
                      <a:endParaRPr lang="en-US" sz="200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4.090</a:t>
                      </a:r>
                      <a:endParaRPr lang="en-US" sz="200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000000"/>
                          </a:solidFill>
                          <a:latin typeface="Times New Roman" panose="02020603050405020304" charset="-122"/>
                        </a:rPr>
                        <a:t>.050</a:t>
                      </a:r>
                      <a:endParaRPr lang="en-US" sz="2000" b="1">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13.259</a:t>
                      </a:r>
                      <a:endParaRPr lang="en-US" sz="200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000000"/>
                          </a:solidFill>
                          <a:latin typeface="Times New Roman" panose="02020603050405020304" charset="-122"/>
                        </a:rPr>
                        <a:t>38</a:t>
                      </a:r>
                      <a:endParaRPr lang="en-US" sz="2000" b="1">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000000"/>
                          </a:solidFill>
                          <a:latin typeface="Times New Roman" panose="02020603050405020304" charset="-122"/>
                        </a:rPr>
                        <a:t>.000</a:t>
                      </a:r>
                      <a:endParaRPr lang="en-US" sz="2000" b="1">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000000"/>
                          </a:solidFill>
                          <a:latin typeface="Times New Roman" panose="02020603050405020304" charset="-122"/>
                        </a:rPr>
                        <a:t>27.85000</a:t>
                      </a:r>
                      <a:endParaRPr lang="en-US" sz="2000" b="1">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000000"/>
                          </a:solidFill>
                          <a:latin typeface="Times New Roman" panose="02020603050405020304" charset="-122"/>
                        </a:rPr>
                        <a:t>2.10047</a:t>
                      </a:r>
                      <a:endParaRPr lang="en-US" sz="2000" b="1">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23.59782</a:t>
                      </a:r>
                      <a:endParaRPr lang="en-US" sz="200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000000"/>
                          </a:solidFill>
                          <a:latin typeface="Times New Roman" panose="02020603050405020304" charset="-122"/>
                        </a:rPr>
                        <a:t>32.10218</a:t>
                      </a:r>
                      <a:endParaRPr lang="en-US" sz="2000" b="1">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1862455">
                <a:tc>
                  <a:txBody>
                    <a:bodyPr/>
                    <a:lstStyle/>
                    <a:p>
                      <a:pPr indent="0" algn="ctr">
                        <a:buNone/>
                      </a:pPr>
                      <a:r>
                        <a:rPr lang="en-US" sz="2000" b="1">
                          <a:solidFill>
                            <a:srgbClr val="000000"/>
                          </a:solidFill>
                          <a:latin typeface="Times New Roman" panose="02020603050405020304" charset="-122"/>
                        </a:rPr>
                        <a:t>Equal Variances Not Assumed</a:t>
                      </a:r>
                      <a:endParaRPr lang="en-US" sz="2000" b="1">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en-US" sz="2000" b="1">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en-US" sz="2000" b="1">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000000"/>
                          </a:solidFill>
                          <a:latin typeface="Times New Roman" panose="02020603050405020304" charset="-122"/>
                        </a:rPr>
                        <a:t>13.259</a:t>
                      </a:r>
                      <a:endParaRPr lang="en-US" sz="2000" b="1">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000000"/>
                          </a:solidFill>
                          <a:latin typeface="Times New Roman" panose="02020603050405020304" charset="-122"/>
                        </a:rPr>
                        <a:t>32.035</a:t>
                      </a:r>
                      <a:endParaRPr lang="en-US" sz="2000" b="1">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a:solidFill>
                            <a:srgbClr val="000000"/>
                          </a:solidFill>
                          <a:latin typeface="Times New Roman" panose="02020603050405020304" charset="-122"/>
                        </a:rPr>
                        <a:t>.000</a:t>
                      </a:r>
                      <a:endParaRPr lang="en-US" sz="2000" b="1">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27.85000</a:t>
                      </a:r>
                      <a:endParaRPr lang="en-US" sz="200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2.10047</a:t>
                      </a:r>
                      <a:endParaRPr lang="en-US" sz="200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23.57167</a:t>
                      </a:r>
                      <a:endParaRPr lang="en-US" sz="200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2000" b="1" dirty="0">
                          <a:solidFill>
                            <a:srgbClr val="000000"/>
                          </a:solidFill>
                          <a:latin typeface="Times New Roman" panose="02020603050405020304" charset="-122"/>
                        </a:rPr>
                        <a:t>32.12833</a:t>
                      </a:r>
                      <a:endParaRPr lang="en-US" sz="2000" b="1" dirty="0">
                        <a:solidFill>
                          <a:srgbClr val="000000"/>
                        </a:solidFill>
                        <a:latin typeface="Times New Roman" panose="02020603050405020304" charset="-122"/>
                      </a:endParaRPr>
                    </a:p>
                  </a:txBody>
                  <a:tcPr marL="12700" marR="12700" marT="1270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pic>
        <p:nvPicPr>
          <p:cNvPr id="36" name="Picture 35"/>
          <p:cNvPicPr>
            <a:picLocks noChangeAspect="1"/>
          </p:cNvPicPr>
          <p:nvPr/>
        </p:nvPicPr>
        <p:blipFill>
          <a:blip r:embed="rId2"/>
          <a:stretch>
            <a:fillRect/>
          </a:stretch>
        </p:blipFill>
        <p:spPr>
          <a:xfrm>
            <a:off x="450850" y="16580804"/>
            <a:ext cx="6692265" cy="3967161"/>
          </a:xfrm>
          <a:prstGeom prst="rect">
            <a:avLst/>
          </a:prstGeom>
        </p:spPr>
      </p:pic>
      <p:sp>
        <p:nvSpPr>
          <p:cNvPr id="2" name="Text Box 41"/>
          <p:cNvSpPr txBox="1"/>
          <p:nvPr/>
        </p:nvSpPr>
        <p:spPr>
          <a:xfrm>
            <a:off x="15639940" y="1419256"/>
            <a:ext cx="5724412" cy="1103379"/>
          </a:xfrm>
          <a:prstGeom prst="rect">
            <a:avLst/>
          </a:prstGeom>
          <a:noFill/>
        </p:spPr>
        <p:txBody>
          <a:bodyPr wrap="square" rtlCol="0">
            <a:spAutoFit/>
          </a:bodyPr>
          <a:lstStyle/>
          <a:p>
            <a:pPr algn="r"/>
            <a:r>
              <a:rPr lang="en-US" sz="2190" b="1" dirty="0">
                <a:solidFill>
                  <a:schemeClr val="bg1"/>
                </a:solidFill>
                <a:latin typeface="Times New Roman" panose="02020603050405020304" pitchFamily="18" charset="0"/>
                <a:cs typeface="Times New Roman" panose="02020603050405020304" pitchFamily="18" charset="0"/>
              </a:rPr>
              <a:t>Name: Mr. G. Venkata Mohan Krishna</a:t>
            </a:r>
            <a:endParaRPr lang="en-US" sz="2190" b="1" dirty="0">
              <a:solidFill>
                <a:schemeClr val="bg1"/>
              </a:solidFill>
              <a:latin typeface="Times New Roman" panose="02020603050405020304" pitchFamily="18" charset="0"/>
              <a:cs typeface="Times New Roman" panose="02020603050405020304" pitchFamily="18" charset="0"/>
            </a:endParaRPr>
          </a:p>
          <a:p>
            <a:pPr algn="r"/>
            <a:r>
              <a:rPr lang="en-US" sz="2190" b="1" dirty="0">
                <a:solidFill>
                  <a:schemeClr val="bg1"/>
                </a:solidFill>
                <a:latin typeface="Times New Roman" panose="02020603050405020304" pitchFamily="18" charset="0"/>
                <a:cs typeface="Times New Roman" panose="02020603050405020304" pitchFamily="18" charset="0"/>
              </a:rPr>
              <a:t> Register Number: 192110173</a:t>
            </a:r>
            <a:endParaRPr lang="en-US" sz="2190" b="1" dirty="0">
              <a:solidFill>
                <a:schemeClr val="bg1"/>
              </a:solidFill>
              <a:latin typeface="Times New Roman" panose="02020603050405020304" pitchFamily="18" charset="0"/>
              <a:cs typeface="Times New Roman" panose="02020603050405020304" pitchFamily="18" charset="0"/>
            </a:endParaRPr>
          </a:p>
          <a:p>
            <a:pPr algn="r"/>
            <a:r>
              <a:rPr lang="en-US" sz="2190" b="1" dirty="0">
                <a:solidFill>
                  <a:schemeClr val="bg1"/>
                </a:solidFill>
                <a:latin typeface="Times New Roman" panose="02020603050405020304" pitchFamily="18" charset="0"/>
                <a:cs typeface="Times New Roman" panose="02020603050405020304" pitchFamily="18" charset="0"/>
              </a:rPr>
              <a:t>Guided by Dr. D. </a:t>
            </a:r>
            <a:r>
              <a:rPr lang="en-US" sz="2190" b="1" dirty="0" err="1">
                <a:solidFill>
                  <a:schemeClr val="bg1"/>
                </a:solidFill>
                <a:latin typeface="Times New Roman" panose="02020603050405020304" pitchFamily="18" charset="0"/>
                <a:cs typeface="Times New Roman" panose="02020603050405020304" pitchFamily="18" charset="0"/>
              </a:rPr>
              <a:t>Manikavelan</a:t>
            </a:r>
            <a:endParaRPr lang="en-US" sz="2190" b="1" dirty="0">
              <a:solidFill>
                <a:schemeClr val="bg1"/>
              </a:solidFill>
              <a:latin typeface="Times New Roman" panose="02020603050405020304" pitchFamily="18" charset="0"/>
              <a:cs typeface="Times New Roman" panose="02020603050405020304" pitchFamily="18" charset="0"/>
            </a:endParaRPr>
          </a:p>
        </p:txBody>
      </p:sp>
      <p:sp>
        <p:nvSpPr>
          <p:cNvPr id="3" name="Text Box 2"/>
          <p:cNvSpPr txBox="1"/>
          <p:nvPr/>
        </p:nvSpPr>
        <p:spPr>
          <a:xfrm flipH="1">
            <a:off x="7665720" y="15241424"/>
            <a:ext cx="8132445" cy="390380"/>
          </a:xfrm>
          <a:prstGeom prst="rect">
            <a:avLst/>
          </a:prstGeom>
          <a:noFill/>
        </p:spPr>
        <p:txBody>
          <a:bodyPr wrap="square" rtlCol="0">
            <a:noAutofit/>
          </a:bodyPr>
          <a:lstStyle/>
          <a:p>
            <a:pPr algn="l"/>
            <a:r>
              <a:rPr lang="en-US" sz="2190" b="1" dirty="0">
                <a:solidFill>
                  <a:schemeClr val="tx1"/>
                </a:solidFill>
                <a:latin typeface="Times New Roman" panose="02020603050405020304" pitchFamily="18" charset="0"/>
                <a:cs typeface="Times New Roman" panose="02020603050405020304" pitchFamily="18" charset="0"/>
              </a:rPr>
              <a:t>Fig.2 Enabling Traceable Data Access and Firewall Protection</a:t>
            </a:r>
            <a:endParaRPr lang="en-US" sz="2190" b="1" dirty="0">
              <a:solidFill>
                <a:schemeClr val="tx1"/>
              </a:solidFill>
              <a:latin typeface="Times New Roman" panose="02020603050405020304" pitchFamily="18" charset="0"/>
              <a:cs typeface="Times New Roman" panose="02020603050405020304" pitchFamily="18" charset="0"/>
            </a:endParaRPr>
          </a:p>
        </p:txBody>
      </p:sp>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50235" y="4082415"/>
            <a:ext cx="5426710" cy="2782570"/>
          </a:xfrm>
          <a:prstGeom prst="rect">
            <a:avLst/>
          </a:prstGeom>
        </p:spPr>
      </p:pic>
      <p:pic>
        <p:nvPicPr>
          <p:cNvPr id="48" name="Picture 4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50235" y="6864985"/>
            <a:ext cx="5426710" cy="2624455"/>
          </a:xfrm>
          <a:prstGeom prst="rect">
            <a:avLst/>
          </a:prstGeom>
        </p:spPr>
      </p:pic>
      <p:sp>
        <p:nvSpPr>
          <p:cNvPr id="9" name="Rectangles 8"/>
          <p:cNvSpPr/>
          <p:nvPr/>
        </p:nvSpPr>
        <p:spPr>
          <a:xfrm>
            <a:off x="8082915" y="11612880"/>
            <a:ext cx="4120515" cy="3439795"/>
          </a:xfrm>
          <a:prstGeom prst="rect">
            <a:avLst/>
          </a:prstGeom>
          <a:solidFill>
            <a:schemeClr val="accent4">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2190" b="1">
                <a:solidFill>
                  <a:schemeClr val="tx1"/>
                </a:solidFill>
                <a:latin typeface="Times New Roman" panose="02020603050405020304" pitchFamily="18" charset="0"/>
                <a:cs typeface="Times New Roman" panose="02020603050405020304" pitchFamily="18" charset="0"/>
              </a:rPr>
              <a:t>Encryption and protection schemes are the cornerstones of data security in today's digital world. They work together to ensure the confidentiality, integrity, and availability of your information, guarding it from unauthorized access, alteration, or loss.</a:t>
            </a:r>
            <a:endParaRPr lang="en-US" sz="219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5645</Words>
  <Application>WPS Presentation</Application>
  <PresentationFormat>Custom</PresentationFormat>
  <Paragraphs>162</Paragraphs>
  <Slides>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vt:i4>
      </vt:variant>
    </vt:vector>
  </HeadingPairs>
  <TitlesOfParts>
    <vt:vector size="11" baseType="lpstr">
      <vt:lpstr>Arial</vt:lpstr>
      <vt:lpstr>SimSun</vt:lpstr>
      <vt:lpstr>Wingdings</vt:lpstr>
      <vt:lpstr>Times New Roman</vt:lpstr>
      <vt:lpstr>Times New Roman</vt:lpstr>
      <vt:lpstr>Calibri</vt:lpstr>
      <vt:lpstr>Microsoft YaHei</vt:lpstr>
      <vt:lpstr>Arial Unicode MS</vt:lpstr>
      <vt:lpstr>Calibri Light</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Ganesh Moorthy</dc:creator>
  <cp:lastModifiedBy>mohan</cp:lastModifiedBy>
  <cp:revision>92</cp:revision>
  <dcterms:created xsi:type="dcterms:W3CDTF">2023-04-19T08:35:00Z</dcterms:created>
  <dcterms:modified xsi:type="dcterms:W3CDTF">2024-04-27T04:44:06Z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9581C7740A1E45BB9F9E177AD952DBE2_12</vt:lpwstr>
  </property>
  <property fmtid="{D5CDD505-2E9C-101B-9397-08002B2CF9AE}" pid="3" name="KSOProductBuildVer">
    <vt:lpwstr>1033-12.2.0.13489</vt:lpwstr>
  </property>
</Properties>
</file>