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21599525" cy="327596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318" userDrawn="1">
          <p15:clr>
            <a:srgbClr val="A4A3A4"/>
          </p15:clr>
        </p15:guide>
        <p15:guide id="2" pos="67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8282"/>
    <a:srgbClr val="D7F5CD"/>
    <a:srgbClr val="FCDCBF"/>
    <a:srgbClr val="BFE7FF"/>
    <a:srgbClr val="FFCFE7"/>
    <a:srgbClr val="FED67F"/>
    <a:srgbClr val="5F5F5F"/>
    <a:srgbClr val="FFF2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46" autoAdjust="0"/>
    <p:restoredTop sz="94660"/>
  </p:normalViewPr>
  <p:slideViewPr>
    <p:cSldViewPr snapToGrid="0" showGuides="1">
      <p:cViewPr>
        <p:scale>
          <a:sx n="50" d="100"/>
          <a:sy n="50" d="100"/>
        </p:scale>
        <p:origin x="346" y="-4133"/>
      </p:cViewPr>
      <p:guideLst>
        <p:guide orient="horz" pos="10318"/>
        <p:guide pos="674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6C064A-D61B-4B21-B757-51A9B82445B8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305E07-67EA-4042-A3F6-853A8AD8D20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11616" y="1143000"/>
            <a:ext cx="2034768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19965" y="5361362"/>
            <a:ext cx="18359596" cy="11405211"/>
          </a:xfrm>
        </p:spPr>
        <p:txBody>
          <a:bodyPr anchor="b"/>
          <a:lstStyle>
            <a:lvl1pPr algn="ctr">
              <a:defRPr sz="14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9941" y="17206402"/>
            <a:ext cx="16199644" cy="7909330"/>
          </a:xfrm>
        </p:spPr>
        <p:txBody>
          <a:bodyPr/>
          <a:lstStyle>
            <a:lvl1pPr marL="0" indent="0" algn="ctr">
              <a:buNone/>
              <a:defRPr sz="5670"/>
            </a:lvl1pPr>
            <a:lvl2pPr marL="1080135" indent="0" algn="ctr">
              <a:buNone/>
              <a:defRPr sz="4725"/>
            </a:lvl2pPr>
            <a:lvl3pPr marL="2160270" indent="0" algn="ctr">
              <a:buNone/>
              <a:defRPr sz="4250"/>
            </a:lvl3pPr>
            <a:lvl4pPr marL="3239770" indent="0" algn="ctr">
              <a:buNone/>
              <a:defRPr sz="3780"/>
            </a:lvl4pPr>
            <a:lvl5pPr marL="4319905" indent="0" algn="ctr">
              <a:buNone/>
              <a:defRPr sz="3780"/>
            </a:lvl5pPr>
            <a:lvl6pPr marL="5400040" indent="0" algn="ctr">
              <a:buNone/>
              <a:defRPr sz="3780"/>
            </a:lvl6pPr>
            <a:lvl7pPr marL="6480175" indent="0" algn="ctr">
              <a:buNone/>
              <a:defRPr sz="3780"/>
            </a:lvl7pPr>
            <a:lvl8pPr marL="7559675" indent="0" algn="ctr">
              <a:buNone/>
              <a:defRPr sz="3780"/>
            </a:lvl8pPr>
            <a:lvl9pPr marL="8639810" indent="0" algn="ctr">
              <a:buNone/>
              <a:defRPr sz="37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457161" y="1744148"/>
            <a:ext cx="4657398" cy="277622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968" y="1744148"/>
            <a:ext cx="13702199" cy="2776228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3719" y="8167172"/>
            <a:ext cx="18629590" cy="13627102"/>
          </a:xfrm>
        </p:spPr>
        <p:txBody>
          <a:bodyPr anchor="b"/>
          <a:lstStyle>
            <a:lvl1pPr>
              <a:defRPr sz="1417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3719" y="21923192"/>
            <a:ext cx="18629590" cy="7166171"/>
          </a:xfrm>
        </p:spPr>
        <p:txBody>
          <a:bodyPr/>
          <a:lstStyle>
            <a:lvl1pPr marL="0" indent="0">
              <a:buNone/>
              <a:defRPr sz="5670">
                <a:solidFill>
                  <a:schemeClr val="tx1"/>
                </a:solidFill>
              </a:defRPr>
            </a:lvl1pPr>
            <a:lvl2pPr marL="1080135" indent="0">
              <a:buNone/>
              <a:defRPr sz="4725">
                <a:solidFill>
                  <a:schemeClr val="tx1">
                    <a:tint val="75000"/>
                  </a:schemeClr>
                </a:solidFill>
              </a:defRPr>
            </a:lvl2pPr>
            <a:lvl3pPr marL="2160270" indent="0">
              <a:buNone/>
              <a:defRPr sz="4250">
                <a:solidFill>
                  <a:schemeClr val="tx1">
                    <a:tint val="75000"/>
                  </a:schemeClr>
                </a:solidFill>
              </a:defRPr>
            </a:lvl3pPr>
            <a:lvl4pPr marL="323977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4pPr>
            <a:lvl5pPr marL="431990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5pPr>
            <a:lvl6pPr marL="540004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6pPr>
            <a:lvl7pPr marL="64801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7pPr>
            <a:lvl8pPr marL="7559675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8pPr>
            <a:lvl9pPr marL="8639810" indent="0">
              <a:buNone/>
              <a:defRPr sz="37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967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34760" y="8720740"/>
            <a:ext cx="9179798" cy="20785697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1744155"/>
            <a:ext cx="18629590" cy="633201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7783" y="8030666"/>
            <a:ext cx="9137610" cy="393570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400040" indent="0">
              <a:buNone/>
              <a:defRPr sz="3780" b="1"/>
            </a:lvl6pPr>
            <a:lvl7pPr marL="6480175" indent="0">
              <a:buNone/>
              <a:defRPr sz="3780" b="1"/>
            </a:lvl7pPr>
            <a:lvl8pPr marL="7559675" indent="0">
              <a:buNone/>
              <a:defRPr sz="3780" b="1"/>
            </a:lvl8pPr>
            <a:lvl9pPr marL="8639810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7783" y="11966372"/>
            <a:ext cx="9137610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934761" y="8030666"/>
            <a:ext cx="9182611" cy="3935706"/>
          </a:xfrm>
        </p:spPr>
        <p:txBody>
          <a:bodyPr anchor="b"/>
          <a:lstStyle>
            <a:lvl1pPr marL="0" indent="0">
              <a:buNone/>
              <a:defRPr sz="5670" b="1"/>
            </a:lvl1pPr>
            <a:lvl2pPr marL="1080135" indent="0">
              <a:buNone/>
              <a:defRPr sz="4725" b="1"/>
            </a:lvl2pPr>
            <a:lvl3pPr marL="2160270" indent="0">
              <a:buNone/>
              <a:defRPr sz="4250" b="1"/>
            </a:lvl3pPr>
            <a:lvl4pPr marL="3239770" indent="0">
              <a:buNone/>
              <a:defRPr sz="3780" b="1"/>
            </a:lvl4pPr>
            <a:lvl5pPr marL="4319905" indent="0">
              <a:buNone/>
              <a:defRPr sz="3780" b="1"/>
            </a:lvl5pPr>
            <a:lvl6pPr marL="5400040" indent="0">
              <a:buNone/>
              <a:defRPr sz="3780" b="1"/>
            </a:lvl6pPr>
            <a:lvl7pPr marL="6480175" indent="0">
              <a:buNone/>
              <a:defRPr sz="3780" b="1"/>
            </a:lvl7pPr>
            <a:lvl8pPr marL="7559675" indent="0">
              <a:buNone/>
              <a:defRPr sz="3780" b="1"/>
            </a:lvl8pPr>
            <a:lvl9pPr marL="8639810" indent="0">
              <a:buNone/>
              <a:defRPr sz="3780" b="1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934761" y="11966372"/>
            <a:ext cx="9182611" cy="1760073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82611" y="4716790"/>
            <a:ext cx="10934760" cy="23280585"/>
          </a:xfrm>
        </p:spPr>
        <p:txBody>
          <a:bodyPr/>
          <a:lstStyle>
            <a:lvl1pPr>
              <a:defRPr sz="7560"/>
            </a:lvl1pPr>
            <a:lvl2pPr>
              <a:defRPr sz="6615"/>
            </a:lvl2pPr>
            <a:lvl3pPr>
              <a:defRPr sz="5670"/>
            </a:lvl3pPr>
            <a:lvl4pPr>
              <a:defRPr sz="4725"/>
            </a:lvl4pPr>
            <a:lvl5pPr>
              <a:defRPr sz="4725"/>
            </a:lvl5pPr>
            <a:lvl6pPr>
              <a:defRPr sz="4725"/>
            </a:lvl6pPr>
            <a:lvl7pPr>
              <a:defRPr sz="4725"/>
            </a:lvl7pPr>
            <a:lvl8pPr>
              <a:defRPr sz="4725"/>
            </a:lvl8pPr>
            <a:lvl9pPr>
              <a:defRPr sz="4725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05"/>
            </a:lvl2pPr>
            <a:lvl3pPr marL="2160270" indent="0">
              <a:buNone/>
              <a:defRPr sz="2835"/>
            </a:lvl3pPr>
            <a:lvl4pPr marL="3239770" indent="0">
              <a:buNone/>
              <a:defRPr sz="2360"/>
            </a:lvl4pPr>
            <a:lvl5pPr marL="4319905" indent="0">
              <a:buNone/>
              <a:defRPr sz="2360"/>
            </a:lvl5pPr>
            <a:lvl6pPr marL="5400040" indent="0">
              <a:buNone/>
              <a:defRPr sz="2360"/>
            </a:lvl6pPr>
            <a:lvl7pPr marL="6480175" indent="0">
              <a:buNone/>
              <a:defRPr sz="2360"/>
            </a:lvl7pPr>
            <a:lvl8pPr marL="7559675" indent="0">
              <a:buNone/>
              <a:defRPr sz="2360"/>
            </a:lvl8pPr>
            <a:lvl9pPr marL="8639810" indent="0">
              <a:buNone/>
              <a:defRPr sz="236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7781" y="2183977"/>
            <a:ext cx="6966409" cy="7643918"/>
          </a:xfrm>
        </p:spPr>
        <p:txBody>
          <a:bodyPr anchor="b"/>
          <a:lstStyle>
            <a:lvl1pPr>
              <a:defRPr sz="75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82611" y="4716790"/>
            <a:ext cx="10934760" cy="23280585"/>
          </a:xfrm>
        </p:spPr>
        <p:txBody>
          <a:bodyPr anchor="t"/>
          <a:lstStyle>
            <a:lvl1pPr marL="0" indent="0">
              <a:buNone/>
              <a:defRPr sz="7560"/>
            </a:lvl1pPr>
            <a:lvl2pPr marL="1080135" indent="0">
              <a:buNone/>
              <a:defRPr sz="6615"/>
            </a:lvl2pPr>
            <a:lvl3pPr marL="2160270" indent="0">
              <a:buNone/>
              <a:defRPr sz="5670"/>
            </a:lvl3pPr>
            <a:lvl4pPr marL="3239770" indent="0">
              <a:buNone/>
              <a:defRPr sz="4725"/>
            </a:lvl4pPr>
            <a:lvl5pPr marL="4319905" indent="0">
              <a:buNone/>
              <a:defRPr sz="4725"/>
            </a:lvl5pPr>
            <a:lvl6pPr marL="5400040" indent="0">
              <a:buNone/>
              <a:defRPr sz="4725"/>
            </a:lvl6pPr>
            <a:lvl7pPr marL="6480175" indent="0">
              <a:buNone/>
              <a:defRPr sz="4725"/>
            </a:lvl7pPr>
            <a:lvl8pPr marL="7559675" indent="0">
              <a:buNone/>
              <a:defRPr sz="4725"/>
            </a:lvl8pPr>
            <a:lvl9pPr marL="8639810" indent="0">
              <a:buNone/>
              <a:defRPr sz="472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7781" y="9827895"/>
            <a:ext cx="6966409" cy="18207391"/>
          </a:xfrm>
        </p:spPr>
        <p:txBody>
          <a:bodyPr/>
          <a:lstStyle>
            <a:lvl1pPr marL="0" indent="0">
              <a:buNone/>
              <a:defRPr sz="3780"/>
            </a:lvl1pPr>
            <a:lvl2pPr marL="1080135" indent="0">
              <a:buNone/>
              <a:defRPr sz="3305"/>
            </a:lvl2pPr>
            <a:lvl3pPr marL="2160270" indent="0">
              <a:buNone/>
              <a:defRPr sz="2835"/>
            </a:lvl3pPr>
            <a:lvl4pPr marL="3239770" indent="0">
              <a:buNone/>
              <a:defRPr sz="2360"/>
            </a:lvl4pPr>
            <a:lvl5pPr marL="4319905" indent="0">
              <a:buNone/>
              <a:defRPr sz="2360"/>
            </a:lvl5pPr>
            <a:lvl6pPr marL="5400040" indent="0">
              <a:buNone/>
              <a:defRPr sz="2360"/>
            </a:lvl6pPr>
            <a:lvl7pPr marL="6480175" indent="0">
              <a:buNone/>
              <a:defRPr sz="2360"/>
            </a:lvl7pPr>
            <a:lvl8pPr marL="7559675" indent="0">
              <a:buNone/>
              <a:defRPr sz="2360"/>
            </a:lvl8pPr>
            <a:lvl9pPr marL="8639810" indent="0">
              <a:buNone/>
              <a:defRPr sz="236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968" y="1744155"/>
            <a:ext cx="18629590" cy="63320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968" y="8720740"/>
            <a:ext cx="18629590" cy="207856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84967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2DA87-17A3-43A0-B86E-2FCFB6EFBC32}" type="datetimeFigureOut">
              <a:rPr lang="en-IN" smtClean="0"/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154843" y="30363349"/>
            <a:ext cx="7289840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254665" y="30363349"/>
            <a:ext cx="4859893" cy="174414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3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033070-D223-4E7B-BBE1-DD4C7F7A138D}" type="slidenum">
              <a:rPr lang="en-IN" smtClean="0"/>
            </a:fld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2160270" rtl="0" eaLnBrk="1" latinLnBrk="0" hangingPunct="1">
        <a:lnSpc>
          <a:spcPct val="90000"/>
        </a:lnSpc>
        <a:spcBef>
          <a:spcPct val="0"/>
        </a:spcBef>
        <a:buNone/>
        <a:defRPr sz="103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9750" indent="-539750" algn="l" defTabSz="2160270" rtl="0" eaLnBrk="1" latinLnBrk="0" hangingPunct="1">
        <a:lnSpc>
          <a:spcPct val="90000"/>
        </a:lnSpc>
        <a:spcBef>
          <a:spcPts val="2360"/>
        </a:spcBef>
        <a:buFont typeface="Arial" panose="020B0604020202020204" pitchFamily="34" charset="0"/>
        <a:buChar char="•"/>
        <a:defRPr sz="6615" kern="1200">
          <a:solidFill>
            <a:schemeClr val="tx1"/>
          </a:solidFill>
          <a:latin typeface="+mn-lt"/>
          <a:ea typeface="+mn-ea"/>
          <a:cs typeface="+mn-cs"/>
        </a:defRPr>
      </a:lvl1pPr>
      <a:lvl2pPr marL="1619885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5670" kern="1200">
          <a:solidFill>
            <a:schemeClr val="tx1"/>
          </a:solidFill>
          <a:latin typeface="+mn-lt"/>
          <a:ea typeface="+mn-ea"/>
          <a:cs typeface="+mn-cs"/>
        </a:defRPr>
      </a:lvl2pPr>
      <a:lvl3pPr marL="2700020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780155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860290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939790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7019925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8100060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9180195" indent="-539750" algn="l" defTabSz="2160270" rtl="0" eaLnBrk="1" latinLnBrk="0" hangingPunct="1">
        <a:lnSpc>
          <a:spcPct val="90000"/>
        </a:lnSpc>
        <a:spcBef>
          <a:spcPts val="1180"/>
        </a:spcBef>
        <a:buFont typeface="Arial" panose="020B0604020202020204" pitchFamily="34" charset="0"/>
        <a:buChar char="•"/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1pPr>
      <a:lvl2pPr marL="108013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2pPr>
      <a:lvl3pPr marL="216027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3pPr>
      <a:lvl4pPr marL="323977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4pPr>
      <a:lvl5pPr marL="431990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5pPr>
      <a:lvl6pPr marL="540004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6pPr>
      <a:lvl7pPr marL="648017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7pPr>
      <a:lvl8pPr marL="7559675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8pPr>
      <a:lvl9pPr marL="8639810" algn="l" defTabSz="2160270" rtl="0" eaLnBrk="1" latinLnBrk="0" hangingPunct="1">
        <a:defRPr sz="42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8002" y="3978186"/>
            <a:ext cx="21571523" cy="6074795"/>
          </a:xfrm>
          <a:prstGeom prst="rect">
            <a:avLst/>
          </a:prstGeom>
          <a:solidFill>
            <a:srgbClr val="FED67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/>
          </a:p>
        </p:txBody>
      </p:sp>
      <p:sp>
        <p:nvSpPr>
          <p:cNvPr id="5" name="Rectangle 4"/>
          <p:cNvSpPr/>
          <p:nvPr/>
        </p:nvSpPr>
        <p:spPr>
          <a:xfrm>
            <a:off x="0" y="9966289"/>
            <a:ext cx="21599525" cy="5796133"/>
          </a:xfrm>
          <a:prstGeom prst="rect">
            <a:avLst/>
          </a:prstGeom>
          <a:solidFill>
            <a:srgbClr val="BFE7F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/>
          </a:p>
        </p:txBody>
      </p:sp>
      <p:sp>
        <p:nvSpPr>
          <p:cNvPr id="6" name="Rectangle 5"/>
          <p:cNvSpPr/>
          <p:nvPr/>
        </p:nvSpPr>
        <p:spPr>
          <a:xfrm>
            <a:off x="-42228" y="15730034"/>
            <a:ext cx="21599525" cy="6283988"/>
          </a:xfrm>
          <a:prstGeom prst="rect">
            <a:avLst/>
          </a:prstGeom>
          <a:solidFill>
            <a:srgbClr val="FFCFE7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en-IN" sz="199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42228" y="21968050"/>
            <a:ext cx="21684935" cy="5352512"/>
          </a:xfrm>
          <a:prstGeom prst="rect">
            <a:avLst/>
          </a:prstGeom>
          <a:solidFill>
            <a:srgbClr val="FCDCBF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/>
          </a:p>
        </p:txBody>
      </p:sp>
      <p:sp>
        <p:nvSpPr>
          <p:cNvPr id="8" name="Rectangle 7"/>
          <p:cNvSpPr/>
          <p:nvPr/>
        </p:nvSpPr>
        <p:spPr>
          <a:xfrm>
            <a:off x="-8251" y="27346472"/>
            <a:ext cx="21670008" cy="5578746"/>
          </a:xfrm>
          <a:prstGeom prst="rect">
            <a:avLst/>
          </a:prstGeom>
          <a:solidFill>
            <a:srgbClr val="D7F5CD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/>
          </a:p>
        </p:txBody>
      </p:sp>
      <p:sp>
        <p:nvSpPr>
          <p:cNvPr id="19" name="Rectangle 18"/>
          <p:cNvSpPr/>
          <p:nvPr/>
        </p:nvSpPr>
        <p:spPr>
          <a:xfrm>
            <a:off x="581990" y="4209660"/>
            <a:ext cx="3303312" cy="586385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sz="278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0970" y="2522585"/>
            <a:ext cx="21568555" cy="1502711"/>
          </a:xfrm>
          <a:prstGeom prst="rect">
            <a:avLst/>
          </a:prstGeom>
          <a:solidFill>
            <a:srgbClr val="FFF2CC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/>
          </a:p>
        </p:txBody>
      </p:sp>
      <p:sp>
        <p:nvSpPr>
          <p:cNvPr id="22" name="Rectangle 21"/>
          <p:cNvSpPr/>
          <p:nvPr/>
        </p:nvSpPr>
        <p:spPr>
          <a:xfrm>
            <a:off x="1135249" y="15863082"/>
            <a:ext cx="1855512" cy="58233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RESULTS</a:t>
            </a:r>
            <a:endParaRPr lang="en-IN" sz="278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86456" y="22200194"/>
            <a:ext cx="5765570" cy="70514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DISCUSSION AND CONCLUSION</a:t>
            </a:r>
            <a:endParaRPr lang="en-IN" sz="278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956097" y="27557465"/>
            <a:ext cx="3095451" cy="58437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BIBLIOGRAPHY</a:t>
            </a:r>
            <a:endParaRPr lang="en-IN" sz="278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48719" y="2554293"/>
            <a:ext cx="20898834" cy="11925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58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Strengthening Cloud Storage: A Compare Analysis of Traceable Authentication Retrieval System with RBAC and the BlockChain Algorithm</a:t>
            </a:r>
            <a:endParaRPr lang="en-IN" sz="3580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956097" y="10344974"/>
            <a:ext cx="5426288" cy="61720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85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AND METHODS</a:t>
            </a:r>
            <a:endParaRPr lang="en-IN" sz="2785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1225083" y="1463838"/>
            <a:ext cx="8384766" cy="85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90" b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Poorani.S            </a:t>
            </a:r>
            <a:endParaRPr lang="en-US" sz="24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4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Guided by Dr. Mary Valantina. G</a:t>
            </a:r>
            <a:endParaRPr lang="en-IN" sz="24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507365" y="4210050"/>
            <a:ext cx="13564122" cy="66833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The aim of this study is to utilize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Role Based Access Control</a:t>
            </a: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Algorithms to improv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</a:t>
            </a: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the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strength of the cloud storage security</a:t>
            </a: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using with improved accuracy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.Cloud storage has become an integral part of modern data management systems, offering scalability, accessibility, and cost-effectiveness for storing vast amounts of data.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This study embarks on comparative journey to assess the strengths and weaknesses of RBAC and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BlockChain </a:t>
            </a: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algorithms in the specific context of cloud storage security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r>
              <a:rPr lang="en-IN" sz="2190" b="1" kern="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Innovative solutions are necessary to enhance data integrity and confidentiality</a:t>
            </a:r>
            <a:r>
              <a:rPr lang="en-US" altLang="en-IN" sz="2190" b="1" kern="0" dirty="0">
                <a:solidFill>
                  <a:srgbClr val="000000"/>
                </a:solidFill>
                <a:latin typeface="Times New Roman" panose="02020603050405020304" pitchFamily="18" charset="0"/>
                <a:ea typeface="Arial" panose="020B0604020202020204" pitchFamily="34" charset="0"/>
                <a:cs typeface="Times New Roman" panose="02020603050405020304" pitchFamily="18" charset="0"/>
              </a:rPr>
              <a:t>, that re</a:t>
            </a:r>
            <a:r>
              <a:rPr sz="2190" b="1" dirty="0">
                <a:latin typeface="Times New Roman" panose="02020603050405020304" pitchFamily="18" charset="0"/>
                <a:sym typeface="+mn-ea"/>
              </a:rPr>
              <a:t>quires </a:t>
            </a:r>
            <a:r>
              <a:rPr lang="en-US" sz="2190" b="1" dirty="0">
                <a:latin typeface="Times New Roman" panose="02020603050405020304" pitchFamily="18" charset="0"/>
                <a:sym typeface="+mn-ea"/>
              </a:rPr>
              <a:t>the </a:t>
            </a:r>
            <a:r>
              <a:rPr sz="2190" b="1" dirty="0">
                <a:latin typeface="Times New Roman" panose="02020603050405020304" pitchFamily="18" charset="0"/>
                <a:sym typeface="+mn-ea"/>
              </a:rPr>
              <a:t>robust security mechanisms to address inherent risks.</a:t>
            </a:r>
            <a:endParaRPr lang="en-IN" sz="2190" b="1" kern="0" dirty="0">
              <a:solidFill>
                <a:srgbClr val="000000"/>
              </a:solidFill>
              <a:latin typeface="Times New Roman" panose="02020603050405020304" pitchFamily="18" charset="0"/>
              <a:ea typeface="Arial" panose="020B0604020202020204" pitchFamily="34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Aims to strengthen security within cloud storage environments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to u</a:t>
            </a: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tilizes decentralized ledger technology to enhance data security and integrity.</a:t>
            </a:r>
            <a:endParaRPr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study delves into the intricacies of securing cloud storage through a comprehensive evaluation, focusing on a novel approach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amalgamating Role-Based Access Control and Blockchain Algorithm.</a:t>
            </a:r>
            <a:endParaRPr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endParaRPr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23722" y="16844931"/>
            <a:ext cx="21139308" cy="28475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>
              <a:buFont typeface="Wingdings" panose="05000000000000000000" pitchFamily="2" charset="2"/>
              <a:buChar char="Ø"/>
            </a:pPr>
            <a:endParaRPr lang="en-IN" sz="19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457159" y="22938935"/>
            <a:ext cx="20488910" cy="48291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Based on  T-test Statistical analysis, the significance value of  p=0.038 (independent sample T - test p&lt;0.05) is obtained and shows there is statistical significant difference between the group 1 and group 2.If p-value is less than 0.05, we can reject the null hypothesis and conclude that statistically significant difference exists between groups.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Overall , the accuracy of the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Role Based Access Control(RBAC)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is 87.85%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it is better than the other algorithm. Blockchain Algorithm - 81%.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From the work ,it is concluded that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Role Based Access Control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algorithm attains the high accuracy when comparing with other Blockchain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Algorithms in </a:t>
            </a:r>
            <a:r>
              <a:rPr lang="en-IN" sz="2190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sym typeface="+mn-ea"/>
              </a:rPr>
              <a:t>Enhancing Cloud Storage Security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statistical analysis supports the claim that the Traceable Authentication Retrieval System with its integration of a Blockchain Algorithm, is more effective in mitigating data breach incidents within cloud storage environments.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Further research is needed to explore this effectiveness against real-world data breaches.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study provides valuable insights, certain limitations merit consideration on more extensive and nuanced dataset could be enhance the model's predictive capabilities.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statistical analysis supports the potentially of the integrated with a Blockchain Algorithm for mitigating data breach incidents within cloud storage environments. 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23722" y="28252038"/>
            <a:ext cx="21139308" cy="46386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Aliyu, Ahmed Abubakar, and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Jinshuo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Liu. 2023. “Blockchain-Based Smart Farm Security Framework for the Internet of Things.” Sensors  23 (18). 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Ananth Kumar, T., T. S. Arun Samuel, R. Dinesh Jackson Samuel, and M. Niranjana Murthy. 2022. Privacy and Security Challenges in Cloud Computing: A Holistic Approach. CRC Press.Nepal, Surya, and Mukaddim Pathan. 2013. Security, Privacy and Trust in Cloud Systems. Springer Science &amp; Business Media.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Pescatore, Fred, Carmelo Prestano, and Malka Kichikova. 2022. “RBAC and Its Role with the Immune System.” Alternative Therapies in Health and Medicine 28 (1): 8–10.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Balamurugan, K. M., S. Rakesh Kumar, Abhishek Kumar, Vishal Kumar, and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Sanjeevikumar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Padmanaban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2021. Blockchain Security in Cloud Computing. Springer Nature.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Mariano,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Ermie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Jr, Da Young Lee, Seung Hyeon Yun,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Juhyun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Lee, Seung Yun Lee, and Sun Jin Hur. 2023. “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Checkmeat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Review on the Applicability of Conventional Meat Authentication Techniques to Cultured Meat.” Food Science of Animal Resources 43 (6): 1055–66.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Pehcevski, Jovan. 2020. Security of Cloud-Based Systems. Arcler Press.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0995" indent="-340995" algn="just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Cui, Zibin,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Xiangdong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Liu,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Zehua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Feng, and </a:t>
            </a:r>
            <a:r>
              <a:rPr lang="en-IN" sz="219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Zhengzong</a:t>
            </a:r>
            <a:r>
              <a:rPr 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Huang. 2024. “Blockchain Adoption for Generic Drugs in the Medicine Supply Chain with Consumers’ Risk-Aversion: A Game-Theoretic Model Within Chinese Legal Framework.” Risk Management and Healthcare Policy 17 (January): 15–28.</a:t>
            </a:r>
            <a:endParaRPr 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 Box 28"/>
          <p:cNvSpPr txBox="1"/>
          <p:nvPr/>
        </p:nvSpPr>
        <p:spPr>
          <a:xfrm>
            <a:off x="394980" y="20919366"/>
            <a:ext cx="6201134" cy="912531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l"/>
            <a:r>
              <a:rPr lang="en-US" sz="2190" b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Fig.3  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Statistical calculations for the Role Based Access Control and </a:t>
            </a:r>
            <a:r>
              <a:rPr lang="en-US" sz="2190" b="1" dirty="0" err="1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BlockChain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A</a:t>
            </a:r>
            <a:r>
              <a:rPr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lgorithm</a:t>
            </a:r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0" name="Text Box 29"/>
          <p:cNvSpPr txBox="1"/>
          <p:nvPr/>
        </p:nvSpPr>
        <p:spPr>
          <a:xfrm>
            <a:off x="5921132" y="24475579"/>
            <a:ext cx="15955024" cy="3665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790"/>
          </a:p>
        </p:txBody>
      </p:sp>
      <p:sp>
        <p:nvSpPr>
          <p:cNvPr id="41" name="Text Box 40"/>
          <p:cNvSpPr txBox="1"/>
          <p:nvPr/>
        </p:nvSpPr>
        <p:spPr>
          <a:xfrm>
            <a:off x="5855092" y="15291922"/>
            <a:ext cx="14999970" cy="2000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Fig.2 Blockchain-Enabled Data Transaction Flow (Access/Modification) in the Cloud Storage Security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15602472" y="9352646"/>
            <a:ext cx="5569043" cy="429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Rectangles 26"/>
          <p:cNvSpPr/>
          <p:nvPr/>
        </p:nvSpPr>
        <p:spPr>
          <a:xfrm>
            <a:off x="1135380" y="11229340"/>
            <a:ext cx="2545080" cy="401447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User Credentials are login credentials or account details,  information that verify who you are when you access a computer program, website, or online service</a:t>
            </a:r>
            <a:endParaRPr lang="en-US" altLang="en-IN" sz="219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s 27"/>
          <p:cNvSpPr/>
          <p:nvPr/>
        </p:nvSpPr>
        <p:spPr>
          <a:xfrm>
            <a:off x="4844415" y="11229340"/>
            <a:ext cx="2367280" cy="401383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Analysis-Involves gathering relevant data from various sources, ensuring its quality and accuracy.Raw data often contains errors</a:t>
            </a:r>
            <a:endParaRPr lang="en-IN" altLang="en-US" sz="219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3" name="Flowchart: Alternate Process 32"/>
          <p:cNvSpPr/>
          <p:nvPr/>
        </p:nvSpPr>
        <p:spPr>
          <a:xfrm>
            <a:off x="12149455" y="10133330"/>
            <a:ext cx="8361680" cy="1486535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Data validation in a database is the process of ensuring that the information being entered or stored meets specific criteria. It's a crucial step that helps maintain data integrity, accuracy, and consistency within your database.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34" name="Flowchart: Process 33"/>
          <p:cNvSpPr/>
          <p:nvPr/>
        </p:nvSpPr>
        <p:spPr>
          <a:xfrm>
            <a:off x="12667615" y="12014835"/>
            <a:ext cx="4043045" cy="2847340"/>
          </a:xfrm>
          <a:prstGeom prst="flowChart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2190" b="1">
                <a:latin typeface="Times New Roman" panose="02020603050405020304" pitchFamily="18" charset="0"/>
                <a:cs typeface="Times New Roman" panose="02020603050405020304" pitchFamily="18" charset="0"/>
              </a:rPr>
              <a:t>Protocol Analyzers are more sophisticated tools that go beyond capturing raw data. They decode the protocol information within packets, presenting it in a human-readable format for easier analysis.</a:t>
            </a:r>
            <a:endParaRPr lang="en-US" altLang="en-IN" sz="219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5" name="Flowchart: Alternate Process 34"/>
          <p:cNvSpPr/>
          <p:nvPr/>
        </p:nvSpPr>
        <p:spPr>
          <a:xfrm>
            <a:off x="17336333" y="12340446"/>
            <a:ext cx="3693346" cy="1731509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</a:t>
            </a:r>
            <a:r>
              <a:rPr lang="en-IN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altLang="en-US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Accuracy in</a:t>
            </a:r>
            <a:endParaRPr lang="en-IN" alt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IN" sz="219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Cloud Storage Security </a:t>
            </a:r>
            <a:endParaRPr lang="en-US" altLang="en-IN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0" name="Straight Arrow Connector 39"/>
          <p:cNvCxnSpPr>
            <a:stCxn id="27" idx="3"/>
            <a:endCxn id="28" idx="1"/>
          </p:cNvCxnSpPr>
          <p:nvPr/>
        </p:nvCxnSpPr>
        <p:spPr>
          <a:xfrm>
            <a:off x="3680762" y="13236356"/>
            <a:ext cx="116395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28" idx="3"/>
            <a:endCxn id="32" idx="1"/>
          </p:cNvCxnSpPr>
          <p:nvPr/>
        </p:nvCxnSpPr>
        <p:spPr>
          <a:xfrm>
            <a:off x="7211982" y="13236387"/>
            <a:ext cx="1007745" cy="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2" idx="0"/>
            <a:endCxn id="33" idx="1"/>
          </p:cNvCxnSpPr>
          <p:nvPr/>
        </p:nvCxnSpPr>
        <p:spPr>
          <a:xfrm rot="16200000">
            <a:off x="10605135" y="10859135"/>
            <a:ext cx="1526540" cy="1562100"/>
          </a:xfrm>
          <a:prstGeom prst="bentConnector2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/>
          <p:nvPr/>
        </p:nvCxnSpPr>
        <p:spPr>
          <a:xfrm>
            <a:off x="12005144" y="13238054"/>
            <a:ext cx="687070" cy="254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15078995" y="11730301"/>
            <a:ext cx="5715" cy="3683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>
            <a:stCxn id="34" idx="3"/>
            <a:endCxn id="35" idx="1"/>
          </p:cNvCxnSpPr>
          <p:nvPr/>
        </p:nvCxnSpPr>
        <p:spPr>
          <a:xfrm flipV="1">
            <a:off x="16710744" y="13206679"/>
            <a:ext cx="625475" cy="231775"/>
          </a:xfrm>
          <a:prstGeom prst="straightConnector1">
            <a:avLst/>
          </a:prstGeom>
          <a:ln>
            <a:noFill/>
            <a:tailEnd type="arrow" w="med" len="med"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16106" y="-50532"/>
            <a:ext cx="21571523" cy="2569325"/>
          </a:xfrm>
          <a:prstGeom prst="rect">
            <a:avLst/>
          </a:prstGeom>
          <a:solidFill>
            <a:srgbClr val="828282"/>
          </a:solidFill>
          <a:ln>
            <a:noFill/>
          </a:ln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79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3" y="-8622"/>
            <a:ext cx="20939802" cy="2432309"/>
          </a:xfrm>
          <a:prstGeom prst="rect">
            <a:avLst/>
          </a:prstGeom>
        </p:spPr>
      </p:pic>
      <p:sp>
        <p:nvSpPr>
          <p:cNvPr id="50" name="Text Box 41"/>
          <p:cNvSpPr txBox="1"/>
          <p:nvPr/>
        </p:nvSpPr>
        <p:spPr>
          <a:xfrm>
            <a:off x="16496030" y="1419225"/>
            <a:ext cx="4967605" cy="1101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Mr. G. Venkata Mohan Krishna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 Number: 192110173     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Guided by </a:t>
            </a:r>
            <a:r>
              <a:rPr lang="en-US" sz="219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Dr. D. </a:t>
            </a:r>
            <a:r>
              <a:rPr lang="en-US" sz="219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Manikavelan</a:t>
            </a:r>
            <a:endParaRPr lang="en-US" sz="219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0172" y="16590660"/>
            <a:ext cx="6717907" cy="4192553"/>
          </a:xfrm>
          <a:prstGeom prst="rect">
            <a:avLst/>
          </a:prstGeom>
        </p:spPr>
      </p:pic>
      <p:graphicFrame>
        <p:nvGraphicFramePr>
          <p:cNvPr id="3" name="Table 2"/>
          <p:cNvGraphicFramePr/>
          <p:nvPr/>
        </p:nvGraphicFramePr>
        <p:xfrm>
          <a:off x="7299325" y="17338040"/>
          <a:ext cx="5393055" cy="4372610"/>
        </p:xfrm>
        <a:graphic>
          <a:graphicData uri="http://schemas.openxmlformats.org/drawingml/2006/table">
            <a:tbl>
              <a:tblPr/>
              <a:tblGrid>
                <a:gridCol w="1427480"/>
                <a:gridCol w="550545"/>
                <a:gridCol w="971550"/>
                <a:gridCol w="1225550"/>
                <a:gridCol w="1217930"/>
              </a:tblGrid>
              <a:tr h="13284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19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Algorithm</a:t>
                      </a:r>
                      <a:endParaRPr lang="en-US" sz="219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19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N</a:t>
                      </a:r>
                      <a:endParaRPr lang="en-US" sz="219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19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Mean</a:t>
                      </a:r>
                      <a:endParaRPr lang="en-US" sz="219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19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Std. Deviation</a:t>
                      </a:r>
                      <a:endParaRPr lang="en-US" sz="219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19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Std. Error Mean</a:t>
                      </a:r>
                      <a:endParaRPr lang="en-US" sz="219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47891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RBAC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20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87.8985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5.07509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1.13483</a:t>
                      </a: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56527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BlockChain</a:t>
                      </a: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20</a:t>
                      </a: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61.9320</a:t>
                      </a: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12.23028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2.73477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Table 8"/>
          <p:cNvGraphicFramePr/>
          <p:nvPr/>
        </p:nvGraphicFramePr>
        <p:xfrm>
          <a:off x="12896850" y="16781780"/>
          <a:ext cx="8542020" cy="4928870"/>
        </p:xfrm>
        <a:graphic>
          <a:graphicData uri="http://schemas.openxmlformats.org/drawingml/2006/table">
            <a:tbl>
              <a:tblPr/>
              <a:tblGrid>
                <a:gridCol w="1407795"/>
                <a:gridCol w="612775"/>
                <a:gridCol w="662940"/>
                <a:gridCol w="656590"/>
                <a:gridCol w="638175"/>
                <a:gridCol w="726440"/>
                <a:gridCol w="981075"/>
                <a:gridCol w="1110615"/>
                <a:gridCol w="872490"/>
                <a:gridCol w="873125"/>
              </a:tblGrid>
              <a:tr h="128143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Algorithm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F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Sig.</a:t>
                      </a:r>
                      <a:endParaRPr lang="en-US" sz="20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t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df</a:t>
                      </a:r>
                      <a:endParaRPr lang="en-US" sz="20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Sig(2-Tailed)</a:t>
                      </a:r>
                      <a:endParaRPr lang="en-US" sz="20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Mean Difference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Std.Error Difference</a:t>
                      </a:r>
                      <a:endParaRPr lang="en-US" sz="20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Lower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0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Upper</a:t>
                      </a:r>
                      <a:endParaRPr lang="en-US" sz="20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64338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Equal Variances Assumed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   5.971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.019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8.770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38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.000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25.96650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2.96088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19.97251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31.969</a:t>
                      </a: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0406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Equal Variances Not Assumed</a:t>
                      </a: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8.770</a:t>
                      </a: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25.355</a:t>
                      </a: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.000</a:t>
                      </a:r>
                      <a:endParaRPr lang="en-US" sz="2400" b="1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25.96650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2.96088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19.87277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2400" b="1" dirty="0">
                          <a:solidFill>
                            <a:srgbClr val="000000"/>
                          </a:solidFill>
                          <a:latin typeface="Times New Roman" panose="02020603050405020304" charset="-122"/>
                        </a:rPr>
                        <a:t>32.06023</a:t>
                      </a:r>
                      <a:endParaRPr lang="en-US" sz="2400" b="1" dirty="0">
                        <a:solidFill>
                          <a:srgbClr val="000000"/>
                        </a:solidFill>
                        <a:latin typeface="Times New Roman" panose="02020603050405020304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4" name="Picture 13"/>
          <p:cNvPicPr/>
          <p:nvPr/>
        </p:nvPicPr>
        <p:blipFill>
          <a:blip r:embed="rId3"/>
          <a:stretch>
            <a:fillRect/>
          </a:stretch>
        </p:blipFill>
        <p:spPr>
          <a:xfrm>
            <a:off x="14403070" y="4240013"/>
            <a:ext cx="7059960" cy="513805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" name="Text Box 16"/>
          <p:cNvSpPr txBox="1"/>
          <p:nvPr/>
        </p:nvSpPr>
        <p:spPr>
          <a:xfrm>
            <a:off x="16285210" y="9412574"/>
            <a:ext cx="3968750" cy="53657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Fig.1 Cloud Storage Security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90" dirty="0"/>
          </a:p>
        </p:txBody>
      </p:sp>
      <p:sp>
        <p:nvSpPr>
          <p:cNvPr id="18" name="Text Box 17"/>
          <p:cNvSpPr txBox="1"/>
          <p:nvPr/>
        </p:nvSpPr>
        <p:spPr>
          <a:xfrm>
            <a:off x="7274560" y="15862935"/>
            <a:ext cx="5232400" cy="14751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 1: Mean, Standard Deviation and Standard error mean with a accuracy rate comparison of Role Based Access Control and BlockChain Algorithm.</a:t>
            </a:r>
            <a:endParaRPr lang="en-US" sz="219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190" dirty="0"/>
          </a:p>
        </p:txBody>
      </p:sp>
      <p:sp>
        <p:nvSpPr>
          <p:cNvPr id="21" name="Text Box 20"/>
          <p:cNvSpPr txBox="1"/>
          <p:nvPr/>
        </p:nvSpPr>
        <p:spPr>
          <a:xfrm>
            <a:off x="13101955" y="15863570"/>
            <a:ext cx="8255000" cy="72771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2190" b="1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Tab 2:Significant Threshold value of accuracy comparison of Role Based Access Control and BlockChain Algorithm.</a:t>
            </a:r>
            <a:endParaRPr lang="en-US" sz="2190" dirty="0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16718567" y="13250357"/>
            <a:ext cx="617855" cy="889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" name="Rectangles 10"/>
          <p:cNvSpPr/>
          <p:nvPr/>
        </p:nvSpPr>
        <p:spPr>
          <a:xfrm>
            <a:off x="8219440" y="11850370"/>
            <a:ext cx="3849370" cy="31261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2190" b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Verifying credentials is like checking IDs at a door. It confirms a user's identity (username, password, fingerprint) and access rights before granting entry to systems or information. This keeps unauthorized users out and protects sensitive data.</a:t>
            </a:r>
            <a:endParaRPr lang="en-US" sz="219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5873</Words>
  <Application>WPS Presentation</Application>
  <PresentationFormat>Custom</PresentationFormat>
  <Paragraphs>159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SimSun</vt:lpstr>
      <vt:lpstr>Wingdings</vt:lpstr>
      <vt:lpstr>Times New Roman</vt:lpstr>
      <vt:lpstr>Times New Roman</vt:lpstr>
      <vt:lpstr>Calibri</vt:lpstr>
      <vt:lpstr>Microsoft YaHei</vt:lpstr>
      <vt:lpstr>Arial Unicode MS</vt:lpstr>
      <vt:lpstr>Calibri Light</vt:lpstr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Ganesh Moorthy</dc:creator>
  <cp:lastModifiedBy>mohan</cp:lastModifiedBy>
  <cp:revision>88</cp:revision>
  <dcterms:created xsi:type="dcterms:W3CDTF">2023-04-19T08:35:00Z</dcterms:created>
  <dcterms:modified xsi:type="dcterms:W3CDTF">2024-04-25T04:24:22Z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278E09EFD54E4F28A99F74BB6EA66F46_12</vt:lpwstr>
  </property>
  <property fmtid="{D5CDD505-2E9C-101B-9397-08002B2CF9AE}" pid="3" name="KSOProductBuildVer">
    <vt:lpwstr>1033-12.2.0.13489</vt:lpwstr>
  </property>
</Properties>
</file>