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56" r:id="rId3"/>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46" userDrawn="1">
          <p15:clr>
            <a:srgbClr val="A4A3A4"/>
          </p15:clr>
        </p15:guide>
        <p15:guide id="2" pos="67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6" autoAdjust="0"/>
    <p:restoredTop sz="94660"/>
  </p:normalViewPr>
  <p:slideViewPr>
    <p:cSldViewPr snapToGrid="0" showGuides="1">
      <p:cViewPr>
        <p:scale>
          <a:sx n="50" d="100"/>
          <a:sy n="50" d="100"/>
        </p:scale>
        <p:origin x="346" y="43"/>
      </p:cViewPr>
      <p:guideLst>
        <p:guide orient="horz" pos="10346"/>
        <p:guide pos="67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2411616" y="1143000"/>
            <a:ext cx="2034768"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5"/>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70"/>
            </a:lvl1pPr>
            <a:lvl2pPr marL="1080135" indent="0" algn="ctr">
              <a:buNone/>
              <a:defRPr sz="4725"/>
            </a:lvl2pPr>
            <a:lvl3pPr marL="2160270" indent="0" algn="ctr">
              <a:buNone/>
              <a:defRPr sz="4250"/>
            </a:lvl3pPr>
            <a:lvl4pPr marL="3239770" indent="0" algn="ctr">
              <a:buNone/>
              <a:defRPr sz="3780"/>
            </a:lvl4pPr>
            <a:lvl5pPr marL="4319905" indent="0" algn="ctr">
              <a:buNone/>
              <a:defRPr sz="3780"/>
            </a:lvl5pPr>
            <a:lvl6pPr marL="5400040" indent="0" algn="ctr">
              <a:buNone/>
              <a:defRPr sz="3780"/>
            </a:lvl6pPr>
            <a:lvl7pPr marL="6480175" indent="0" algn="ctr">
              <a:buNone/>
              <a:defRPr sz="3780"/>
            </a:lvl7pPr>
            <a:lvl8pPr marL="7559675" indent="0" algn="ctr">
              <a:buNone/>
              <a:defRPr sz="3780"/>
            </a:lvl8pPr>
            <a:lvl9pPr marL="8639810"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5"/>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70">
                <a:solidFill>
                  <a:schemeClr val="tx1"/>
                </a:solidFill>
              </a:defRPr>
            </a:lvl1pPr>
            <a:lvl2pPr marL="1080135" indent="0">
              <a:buNone/>
              <a:defRPr sz="4725">
                <a:solidFill>
                  <a:schemeClr val="tx1">
                    <a:tint val="75000"/>
                  </a:schemeClr>
                </a:solidFill>
              </a:defRPr>
            </a:lvl2pPr>
            <a:lvl3pPr marL="2160270" indent="0">
              <a:buNone/>
              <a:defRPr sz="4250">
                <a:solidFill>
                  <a:schemeClr val="tx1">
                    <a:tint val="75000"/>
                  </a:schemeClr>
                </a:solidFill>
              </a:defRPr>
            </a:lvl3pPr>
            <a:lvl4pPr marL="3239770" indent="0">
              <a:buNone/>
              <a:defRPr sz="3780">
                <a:solidFill>
                  <a:schemeClr val="tx1">
                    <a:tint val="75000"/>
                  </a:schemeClr>
                </a:solidFill>
              </a:defRPr>
            </a:lvl4pPr>
            <a:lvl5pPr marL="4319905" indent="0">
              <a:buNone/>
              <a:defRPr sz="3780">
                <a:solidFill>
                  <a:schemeClr val="tx1">
                    <a:tint val="75000"/>
                  </a:schemeClr>
                </a:solidFill>
              </a:defRPr>
            </a:lvl5pPr>
            <a:lvl6pPr marL="5400040" indent="0">
              <a:buNone/>
              <a:defRPr sz="3780">
                <a:solidFill>
                  <a:schemeClr val="tx1">
                    <a:tint val="75000"/>
                  </a:schemeClr>
                </a:solidFill>
              </a:defRPr>
            </a:lvl6pPr>
            <a:lvl7pPr marL="6480175" indent="0">
              <a:buNone/>
              <a:defRPr sz="3780">
                <a:solidFill>
                  <a:schemeClr val="tx1">
                    <a:tint val="75000"/>
                  </a:schemeClr>
                </a:solidFill>
              </a:defRPr>
            </a:lvl7pPr>
            <a:lvl8pPr marL="7559675" indent="0">
              <a:buNone/>
              <a:defRPr sz="3780">
                <a:solidFill>
                  <a:schemeClr val="tx1">
                    <a:tint val="75000"/>
                  </a:schemeClr>
                </a:solidFill>
              </a:defRPr>
            </a:lvl8pPr>
            <a:lvl9pPr marL="8639810" indent="0">
              <a:buNone/>
              <a:defRPr sz="378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70" b="1"/>
            </a:lvl1pPr>
            <a:lvl2pPr marL="1080135" indent="0">
              <a:buNone/>
              <a:defRPr sz="4725" b="1"/>
            </a:lvl2pPr>
            <a:lvl3pPr marL="2160270" indent="0">
              <a:buNone/>
              <a:defRPr sz="4250" b="1"/>
            </a:lvl3pPr>
            <a:lvl4pPr marL="3239770" indent="0">
              <a:buNone/>
              <a:defRPr sz="3780" b="1"/>
            </a:lvl4pPr>
            <a:lvl5pPr marL="4319905" indent="0">
              <a:buNone/>
              <a:defRPr sz="3780" b="1"/>
            </a:lvl5pPr>
            <a:lvl6pPr marL="5400040" indent="0">
              <a:buNone/>
              <a:defRPr sz="3780" b="1"/>
            </a:lvl6pPr>
            <a:lvl7pPr marL="6480175" indent="0">
              <a:buNone/>
              <a:defRPr sz="3780" b="1"/>
            </a:lvl7pPr>
            <a:lvl8pPr marL="7559675" indent="0">
              <a:buNone/>
              <a:defRPr sz="3780" b="1"/>
            </a:lvl8pPr>
            <a:lvl9pPr marL="8639810" indent="0">
              <a:buNone/>
              <a:defRPr sz="3780" b="1"/>
            </a:lvl9pPr>
          </a:lstStyle>
          <a:p>
            <a:pPr lvl="0"/>
            <a:r>
              <a:rPr lang="en-US"/>
              <a:t>Edit Master text styles</a:t>
            </a:r>
            <a:endParaRPr lang="en-US"/>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70" b="1"/>
            </a:lvl1pPr>
            <a:lvl2pPr marL="1080135" indent="0">
              <a:buNone/>
              <a:defRPr sz="4725" b="1"/>
            </a:lvl2pPr>
            <a:lvl3pPr marL="2160270" indent="0">
              <a:buNone/>
              <a:defRPr sz="4250" b="1"/>
            </a:lvl3pPr>
            <a:lvl4pPr marL="3239770" indent="0">
              <a:buNone/>
              <a:defRPr sz="3780" b="1"/>
            </a:lvl4pPr>
            <a:lvl5pPr marL="4319905" indent="0">
              <a:buNone/>
              <a:defRPr sz="3780" b="1"/>
            </a:lvl5pPr>
            <a:lvl6pPr marL="5400040" indent="0">
              <a:buNone/>
              <a:defRPr sz="3780" b="1"/>
            </a:lvl6pPr>
            <a:lvl7pPr marL="6480175" indent="0">
              <a:buNone/>
              <a:defRPr sz="3780" b="1"/>
            </a:lvl7pPr>
            <a:lvl8pPr marL="7559675" indent="0">
              <a:buNone/>
              <a:defRPr sz="3780" b="1"/>
            </a:lvl8pPr>
            <a:lvl9pPr marL="8639810" indent="0">
              <a:buNone/>
              <a:defRPr sz="3780" b="1"/>
            </a:lvl9pPr>
          </a:lstStyle>
          <a:p>
            <a:pPr lvl="0"/>
            <a:r>
              <a:rPr lang="en-US"/>
              <a:t>Edit Master text styles</a:t>
            </a:r>
            <a:endParaRPr lang="en-US"/>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60"/>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60"/>
            </a:lvl1pPr>
            <a:lvl2pPr>
              <a:defRPr sz="6615"/>
            </a:lvl2pPr>
            <a:lvl3pPr>
              <a:defRPr sz="5670"/>
            </a:lvl3pPr>
            <a:lvl4pPr>
              <a:defRPr sz="4725"/>
            </a:lvl4pPr>
            <a:lvl5pPr>
              <a:defRPr sz="4725"/>
            </a:lvl5pPr>
            <a:lvl6pPr>
              <a:defRPr sz="4725"/>
            </a:lvl6pPr>
            <a:lvl7pPr>
              <a:defRPr sz="4725"/>
            </a:lvl7pPr>
            <a:lvl8pPr>
              <a:defRPr sz="4725"/>
            </a:lvl8pPr>
            <a:lvl9pPr>
              <a:defRPr sz="4725"/>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80135" indent="0">
              <a:buNone/>
              <a:defRPr sz="3305"/>
            </a:lvl2pPr>
            <a:lvl3pPr marL="2160270" indent="0">
              <a:buNone/>
              <a:defRPr sz="2835"/>
            </a:lvl3pPr>
            <a:lvl4pPr marL="3239770" indent="0">
              <a:buNone/>
              <a:defRPr sz="2360"/>
            </a:lvl4pPr>
            <a:lvl5pPr marL="4319905" indent="0">
              <a:buNone/>
              <a:defRPr sz="2360"/>
            </a:lvl5pPr>
            <a:lvl6pPr marL="5400040" indent="0">
              <a:buNone/>
              <a:defRPr sz="2360"/>
            </a:lvl6pPr>
            <a:lvl7pPr marL="6480175" indent="0">
              <a:buNone/>
              <a:defRPr sz="2360"/>
            </a:lvl7pPr>
            <a:lvl8pPr marL="7559675" indent="0">
              <a:buNone/>
              <a:defRPr sz="2360"/>
            </a:lvl8pPr>
            <a:lvl9pPr marL="8639810" indent="0">
              <a:buNone/>
              <a:defRPr sz="236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60"/>
            </a:lvl1pPr>
            <a:lvl2pPr marL="1080135" indent="0">
              <a:buNone/>
              <a:defRPr sz="6615"/>
            </a:lvl2pPr>
            <a:lvl3pPr marL="2160270" indent="0">
              <a:buNone/>
              <a:defRPr sz="5670"/>
            </a:lvl3pPr>
            <a:lvl4pPr marL="3239770" indent="0">
              <a:buNone/>
              <a:defRPr sz="4725"/>
            </a:lvl4pPr>
            <a:lvl5pPr marL="4319905" indent="0">
              <a:buNone/>
              <a:defRPr sz="4725"/>
            </a:lvl5pPr>
            <a:lvl6pPr marL="5400040" indent="0">
              <a:buNone/>
              <a:defRPr sz="4725"/>
            </a:lvl6pPr>
            <a:lvl7pPr marL="6480175" indent="0">
              <a:buNone/>
              <a:defRPr sz="4725"/>
            </a:lvl7pPr>
            <a:lvl8pPr marL="7559675" indent="0">
              <a:buNone/>
              <a:defRPr sz="4725"/>
            </a:lvl8pPr>
            <a:lvl9pPr marL="8639810" indent="0">
              <a:buNone/>
              <a:defRPr sz="4725"/>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80135" indent="0">
              <a:buNone/>
              <a:defRPr sz="3305"/>
            </a:lvl2pPr>
            <a:lvl3pPr marL="2160270" indent="0">
              <a:buNone/>
              <a:defRPr sz="2835"/>
            </a:lvl3pPr>
            <a:lvl4pPr marL="3239770" indent="0">
              <a:buNone/>
              <a:defRPr sz="2360"/>
            </a:lvl4pPr>
            <a:lvl5pPr marL="4319905" indent="0">
              <a:buNone/>
              <a:defRPr sz="2360"/>
            </a:lvl5pPr>
            <a:lvl6pPr marL="5400040" indent="0">
              <a:buNone/>
              <a:defRPr sz="2360"/>
            </a:lvl6pPr>
            <a:lvl7pPr marL="6480175" indent="0">
              <a:buNone/>
              <a:defRPr sz="2360"/>
            </a:lvl7pPr>
            <a:lvl8pPr marL="7559675" indent="0">
              <a:buNone/>
              <a:defRPr sz="2360"/>
            </a:lvl8pPr>
            <a:lvl9pPr marL="8639810" indent="0">
              <a:buNone/>
              <a:defRPr sz="236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160270" rtl="0" eaLnBrk="1" latinLnBrk="0" hangingPunct="1">
        <a:lnSpc>
          <a:spcPct val="90000"/>
        </a:lnSpc>
        <a:spcBef>
          <a:spcPct val="0"/>
        </a:spcBef>
        <a:buNone/>
        <a:defRPr sz="10395" kern="1200">
          <a:solidFill>
            <a:schemeClr val="tx1"/>
          </a:solidFill>
          <a:latin typeface="+mj-lt"/>
          <a:ea typeface="+mj-ea"/>
          <a:cs typeface="+mj-cs"/>
        </a:defRPr>
      </a:lvl1pPr>
    </p:titleStyle>
    <p:bodyStyle>
      <a:lvl1pPr marL="539750" indent="-539750" algn="l" defTabSz="2160270" rtl="0" eaLnBrk="1" latinLnBrk="0" hangingPunct="1">
        <a:lnSpc>
          <a:spcPct val="90000"/>
        </a:lnSpc>
        <a:spcBef>
          <a:spcPts val="2360"/>
        </a:spcBef>
        <a:buFont typeface="Arial" panose="020B0604020202020204" pitchFamily="34" charset="0"/>
        <a:buChar char="•"/>
        <a:defRPr sz="6615" kern="1200">
          <a:solidFill>
            <a:schemeClr val="tx1"/>
          </a:solidFill>
          <a:latin typeface="+mn-lt"/>
          <a:ea typeface="+mn-ea"/>
          <a:cs typeface="+mn-cs"/>
        </a:defRPr>
      </a:lvl1pPr>
      <a:lvl2pPr marL="1619885" indent="-539750" algn="l" defTabSz="2160270" rtl="0" eaLnBrk="1" latinLnBrk="0" hangingPunct="1">
        <a:lnSpc>
          <a:spcPct val="90000"/>
        </a:lnSpc>
        <a:spcBef>
          <a:spcPts val="1180"/>
        </a:spcBef>
        <a:buFont typeface="Arial" panose="020B0604020202020204" pitchFamily="34" charset="0"/>
        <a:buChar char="•"/>
        <a:defRPr sz="5670" kern="1200">
          <a:solidFill>
            <a:schemeClr val="tx1"/>
          </a:solidFill>
          <a:latin typeface="+mn-lt"/>
          <a:ea typeface="+mn-ea"/>
          <a:cs typeface="+mn-cs"/>
        </a:defRPr>
      </a:lvl2pPr>
      <a:lvl3pPr marL="2700020" indent="-539750" algn="l" defTabSz="2160270" rtl="0" eaLnBrk="1" latinLnBrk="0" hangingPunct="1">
        <a:lnSpc>
          <a:spcPct val="90000"/>
        </a:lnSpc>
        <a:spcBef>
          <a:spcPts val="1180"/>
        </a:spcBef>
        <a:buFont typeface="Arial" panose="020B0604020202020204" pitchFamily="34" charset="0"/>
        <a:buChar char="•"/>
        <a:defRPr sz="4725" kern="1200">
          <a:solidFill>
            <a:schemeClr val="tx1"/>
          </a:solidFill>
          <a:latin typeface="+mn-lt"/>
          <a:ea typeface="+mn-ea"/>
          <a:cs typeface="+mn-cs"/>
        </a:defRPr>
      </a:lvl3pPr>
      <a:lvl4pPr marL="378015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4pPr>
      <a:lvl5pPr marL="486029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5pPr>
      <a:lvl6pPr marL="593979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6pPr>
      <a:lvl7pPr marL="701992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7pPr>
      <a:lvl8pPr marL="810006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8pPr>
      <a:lvl9pPr marL="918019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9pPr>
    </p:bodyStyle>
    <p:otherStyle>
      <a:defPPr>
        <a:defRPr lang="en-US"/>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228" y="3978186"/>
            <a:ext cx="2164175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sp>
        <p:nvSpPr>
          <p:cNvPr id="5" name="Rectangle 4"/>
          <p:cNvSpPr/>
          <p:nvPr/>
        </p:nvSpPr>
        <p:spPr>
          <a:xfrm>
            <a:off x="0" y="9889698"/>
            <a:ext cx="21641753" cy="5796133"/>
          </a:xfrm>
          <a:prstGeom prst="rect">
            <a:avLst/>
          </a:prstGeom>
          <a:solidFill>
            <a:srgbClr val="BFE7FF"/>
          </a:solidFill>
          <a:ln w="28575">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sp>
        <p:nvSpPr>
          <p:cNvPr id="6" name="Rectangle 5"/>
          <p:cNvSpPr/>
          <p:nvPr/>
        </p:nvSpPr>
        <p:spPr>
          <a:xfrm>
            <a:off x="-42228" y="15617320"/>
            <a:ext cx="21684934" cy="6381462"/>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42228" y="21968050"/>
            <a:ext cx="21684935"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dirty="0"/>
          </a:p>
        </p:txBody>
      </p:sp>
      <p:sp>
        <p:nvSpPr>
          <p:cNvPr id="8" name="Rectangle 7"/>
          <p:cNvSpPr/>
          <p:nvPr/>
        </p:nvSpPr>
        <p:spPr>
          <a:xfrm>
            <a:off x="-8251" y="27129085"/>
            <a:ext cx="21670008" cy="5796133"/>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dirty="0"/>
          </a:p>
        </p:txBody>
      </p:sp>
      <p:sp>
        <p:nvSpPr>
          <p:cNvPr id="19" name="Rectangle 18"/>
          <p:cNvSpPr/>
          <p:nvPr/>
        </p:nvSpPr>
        <p:spPr>
          <a:xfrm>
            <a:off x="972820" y="4257207"/>
            <a:ext cx="3265212" cy="61061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85" b="1" dirty="0">
                <a:solidFill>
                  <a:schemeClr val="tx1"/>
                </a:solidFill>
                <a:latin typeface="Times New Roman" panose="02020603050405020304" pitchFamily="18" charset="0"/>
                <a:cs typeface="Times New Roman" panose="02020603050405020304" pitchFamily="18" charset="0"/>
              </a:rPr>
              <a:t>INTRODUCTION</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sp>
        <p:nvSpPr>
          <p:cNvPr id="22" name="Rectangle 21"/>
          <p:cNvSpPr/>
          <p:nvPr/>
        </p:nvSpPr>
        <p:spPr>
          <a:xfrm>
            <a:off x="630606" y="15820784"/>
            <a:ext cx="245486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RESULTS</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630606" y="22239942"/>
            <a:ext cx="578843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DISCUSSION AND CONCLUSION</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289359" y="27264038"/>
            <a:ext cx="313736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BIBLIOGRAPHY</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48719" y="2554293"/>
            <a:ext cx="20898834" cy="1306830"/>
          </a:xfrm>
          <a:prstGeom prst="rect">
            <a:avLst/>
          </a:prstGeom>
          <a:noFill/>
        </p:spPr>
        <p:txBody>
          <a:bodyPr wrap="square" rtlCol="0">
            <a:spAutoFit/>
          </a:bodyPr>
          <a:lstStyle/>
          <a:p>
            <a:pPr algn="ctr"/>
            <a:r>
              <a:rPr lang="en-IN" sz="3950" b="1" dirty="0">
                <a:solidFill>
                  <a:srgbClr val="000000"/>
                </a:solidFill>
                <a:latin typeface="Times New Roman" panose="02020603050405020304" pitchFamily="18" charset="0"/>
                <a:ea typeface="Times New Roman" panose="02020603050405020304" pitchFamily="18" charset="0"/>
              </a:rPr>
              <a:t>Exploring Cloud Storage Security Measures: A Comparative Study of Traceable Authentication Retrieval System with RBAC and Multi-factor Authentication Algorithm</a:t>
            </a:r>
            <a:endParaRPr lang="en-IN" sz="3950" b="1" dirty="0">
              <a:solidFill>
                <a:srgbClr val="000000"/>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909785" y="10237404"/>
            <a:ext cx="523007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MATERIALS AND METHODS</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90" b="1">
                <a:solidFill>
                  <a:schemeClr val="bg1"/>
                </a:solidFill>
                <a:latin typeface="Times New Roman" panose="02020603050405020304" pitchFamily="18" charset="0"/>
                <a:cs typeface="Times New Roman" panose="02020603050405020304" pitchFamily="18" charset="0"/>
              </a:rPr>
              <a:t> Ms. Poorani.S            </a:t>
            </a:r>
            <a:endParaRPr lang="en-US" sz="2490" b="1" dirty="0">
              <a:solidFill>
                <a:schemeClr val="bg1"/>
              </a:solidFill>
              <a:latin typeface="Times New Roman" panose="02020603050405020304" pitchFamily="18" charset="0"/>
              <a:cs typeface="Times New Roman" panose="02020603050405020304" pitchFamily="18" charset="0"/>
            </a:endParaRPr>
          </a:p>
          <a:p>
            <a:pPr algn="r"/>
            <a:r>
              <a:rPr lang="en-US" sz="2490" b="1" dirty="0">
                <a:solidFill>
                  <a:schemeClr val="bg1"/>
                </a:solidFill>
                <a:latin typeface="Times New Roman" panose="02020603050405020304" pitchFamily="18" charset="0"/>
                <a:cs typeface="Times New Roman" panose="02020603050405020304" pitchFamily="18" charset="0"/>
              </a:rPr>
              <a:t> Guided by Dr. Mary Valantina. G</a:t>
            </a:r>
            <a:endParaRPr lang="en-IN" sz="2490"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668655" y="4257040"/>
            <a:ext cx="14171295" cy="5635625"/>
          </a:xfrm>
          <a:prstGeom prst="rect">
            <a:avLst/>
          </a:prstGeom>
          <a:noFill/>
        </p:spPr>
        <p:txBody>
          <a:bodyPr wrap="square" rtlCol="0">
            <a:noAutofit/>
          </a:bodyPr>
          <a:lstStyle/>
          <a:p>
            <a:pPr>
              <a:lnSpc>
                <a:spcPct val="150000"/>
              </a:lnSpc>
            </a:pPr>
            <a:r>
              <a:rPr lang="en-IN" sz="2190" b="1" dirty="0">
                <a:latin typeface="Times New Roman" panose="02020603050405020304" pitchFamily="18" charset="0"/>
                <a:cs typeface="Times New Roman" panose="02020603050405020304" pitchFamily="18" charset="0"/>
              </a:rPr>
              <a:t> </a:t>
            </a:r>
            <a:endParaRPr lang="en-US" altLang="en-IN" sz="2190" b="1" dirty="0">
              <a:latin typeface="Times New Roman" panose="02020603050405020304" pitchFamily="18" charset="0"/>
              <a:cs typeface="Times New Roman" panose="02020603050405020304" pitchFamily="18" charset="0"/>
              <a:sym typeface="+mn-ea"/>
            </a:endParaRPr>
          </a:p>
          <a:p>
            <a:pPr marL="340995" indent="-340995" algn="just">
              <a:lnSpc>
                <a:spcPct val="150000"/>
              </a:lnSpc>
              <a:buFont typeface="Wingdings" panose="05000000000000000000" pitchFamily="2" charset="2"/>
              <a:buChar char="Ø"/>
            </a:pPr>
            <a:r>
              <a:rPr sz="2190" b="1" dirty="0">
                <a:latin typeface="Times New Roman" panose="02020603050405020304" pitchFamily="18" charset="0"/>
                <a:cs typeface="Times New Roman" panose="02020603050405020304" pitchFamily="18" charset="0"/>
                <a:sym typeface="+mn-ea"/>
              </a:rPr>
              <a:t>The aim of this study is to utilize </a:t>
            </a:r>
            <a:r>
              <a:rPr lang="en-US" sz="2190" b="1" dirty="0">
                <a:latin typeface="Times New Roman" panose="02020603050405020304" pitchFamily="18" charset="0"/>
                <a:cs typeface="Times New Roman" panose="02020603050405020304" pitchFamily="18" charset="0"/>
                <a:sym typeface="+mn-ea"/>
              </a:rPr>
              <a:t>Role Based Access Control</a:t>
            </a:r>
            <a:r>
              <a:rPr sz="2190" b="1" dirty="0">
                <a:latin typeface="Times New Roman" panose="02020603050405020304" pitchFamily="18" charset="0"/>
                <a:cs typeface="Times New Roman" panose="02020603050405020304" pitchFamily="18" charset="0"/>
                <a:sym typeface="+mn-ea"/>
              </a:rPr>
              <a:t> Algorithms to improv</a:t>
            </a:r>
            <a:r>
              <a:rPr lang="en-US" sz="2190" b="1" dirty="0">
                <a:latin typeface="Times New Roman" panose="02020603050405020304" pitchFamily="18" charset="0"/>
                <a:cs typeface="Times New Roman" panose="02020603050405020304" pitchFamily="18" charset="0"/>
                <a:sym typeface="+mn-ea"/>
              </a:rPr>
              <a:t>e</a:t>
            </a:r>
            <a:r>
              <a:rPr sz="2190" b="1" dirty="0">
                <a:latin typeface="Times New Roman" panose="02020603050405020304" pitchFamily="18" charset="0"/>
                <a:cs typeface="Times New Roman" panose="02020603050405020304" pitchFamily="18" charset="0"/>
                <a:sym typeface="+mn-ea"/>
              </a:rPr>
              <a:t> the </a:t>
            </a:r>
            <a:r>
              <a:rPr lang="en-US" sz="2190" b="1" dirty="0">
                <a:latin typeface="Times New Roman" panose="02020603050405020304" pitchFamily="18" charset="0"/>
                <a:cs typeface="Times New Roman" panose="02020603050405020304" pitchFamily="18" charset="0"/>
                <a:sym typeface="+mn-ea"/>
              </a:rPr>
              <a:t>strength of the cloud storage security</a:t>
            </a:r>
            <a:r>
              <a:rPr sz="2190" b="1" dirty="0">
                <a:latin typeface="Times New Roman" panose="02020603050405020304" pitchFamily="18" charset="0"/>
                <a:cs typeface="Times New Roman" panose="02020603050405020304" pitchFamily="18" charset="0"/>
                <a:sym typeface="+mn-ea"/>
              </a:rPr>
              <a:t> using with improved accuracy</a:t>
            </a:r>
            <a:r>
              <a:rPr lang="en-US" sz="2190" b="1" dirty="0">
                <a:latin typeface="Times New Roman" panose="02020603050405020304" pitchFamily="18" charset="0"/>
                <a:cs typeface="Times New Roman" panose="02020603050405020304" pitchFamily="18" charset="0"/>
                <a:sym typeface="+mn-ea"/>
              </a:rPr>
              <a:t>.</a:t>
            </a:r>
            <a:r>
              <a:rPr lang="en-US" sz="2190" b="1" dirty="0">
                <a:latin typeface="Times New Roman" panose="02020603050405020304" pitchFamily="18" charset="0"/>
                <a:cs typeface="Times New Roman" panose="02020603050405020304" pitchFamily="18" charset="0"/>
                <a:sym typeface="+mn-ea"/>
              </a:rPr>
              <a:t>And adoption of cloud storage continues to soar, ensuring robust security measures is paramount to safeguarding sensitive data against unauthorized access and breaches.</a:t>
            </a:r>
            <a:endParaRPr lang="en-US" sz="2190" b="1" dirty="0">
              <a:latin typeface="Times New Roman" panose="02020603050405020304" pitchFamily="18" charset="0"/>
              <a:cs typeface="Times New Roman" panose="02020603050405020304" pitchFamily="18" charset="0"/>
              <a:sym typeface="+mn-ea"/>
            </a:endParaRPr>
          </a:p>
          <a:p>
            <a:pPr marL="340995" indent="-340995" algn="just">
              <a:lnSpc>
                <a:spcPct val="150000"/>
              </a:lnSpc>
              <a:buFont typeface="Wingdings" panose="05000000000000000000" pitchFamily="2" charset="2"/>
              <a:buChar char="Ø"/>
            </a:pPr>
            <a:r>
              <a:rPr sz="2190" b="1" dirty="0">
                <a:latin typeface="Times New Roman" panose="02020603050405020304" pitchFamily="18" charset="0"/>
                <a:cs typeface="Times New Roman" panose="02020603050405020304" pitchFamily="18" charset="0"/>
                <a:sym typeface="+mn-ea"/>
              </a:rPr>
              <a:t>This study embarks on a comparative journey to assess the strengths and weaknesses of RBAC and </a:t>
            </a:r>
            <a:r>
              <a:rPr lang="en-IN" sz="2190" b="1" dirty="0">
                <a:solidFill>
                  <a:srgbClr val="000000"/>
                </a:solidFill>
                <a:latin typeface="Times New Roman" panose="02020603050405020304" pitchFamily="18" charset="0"/>
                <a:ea typeface="Times New Roman" panose="02020603050405020304" pitchFamily="18" charset="0"/>
                <a:sym typeface="+mn-ea"/>
              </a:rPr>
              <a:t>Multi-factor Authentication Algorithm</a:t>
            </a:r>
            <a:r>
              <a:rPr lang="en-US" altLang="en-IN" sz="2190" b="1" dirty="0">
                <a:solidFill>
                  <a:srgbClr val="000000"/>
                </a:solidFill>
                <a:latin typeface="Times New Roman" panose="02020603050405020304" pitchFamily="18" charset="0"/>
                <a:ea typeface="Times New Roman" panose="02020603050405020304" pitchFamily="18" charset="0"/>
                <a:sym typeface="+mn-ea"/>
              </a:rPr>
              <a:t> </a:t>
            </a:r>
            <a:r>
              <a:rPr sz="2190" b="1" dirty="0">
                <a:latin typeface="Times New Roman" panose="02020603050405020304" pitchFamily="18" charset="0"/>
                <a:cs typeface="Times New Roman" panose="02020603050405020304" pitchFamily="18" charset="0"/>
                <a:sym typeface="+mn-ea"/>
              </a:rPr>
              <a:t>in the specific context of cloud storage security</a:t>
            </a:r>
            <a:r>
              <a:rPr lang="en-US" sz="2190" b="1" dirty="0">
                <a:latin typeface="Times New Roman" panose="02020603050405020304" pitchFamily="18" charset="0"/>
                <a:cs typeface="Times New Roman" panose="02020603050405020304" pitchFamily="18" charset="0"/>
                <a:sym typeface="+mn-ea"/>
              </a:rPr>
              <a:t>.</a:t>
            </a:r>
            <a:endParaRPr lang="en-IN" sz="2190" b="1" kern="0" dirty="0">
              <a:solidFill>
                <a:srgbClr val="000000"/>
              </a:solidFill>
              <a:latin typeface="Times New Roman" panose="02020603050405020304" pitchFamily="18" charset="0"/>
              <a:ea typeface="Arial" panose="020B0604020202020204" pitchFamily="34" charset="0"/>
              <a:cs typeface="Times New Roman" panose="02020603050405020304" pitchFamily="18" charset="0"/>
            </a:endParaRPr>
          </a:p>
          <a:p>
            <a:pPr marL="340995" indent="-340995" algn="just">
              <a:lnSpc>
                <a:spcPct val="150000"/>
              </a:lnSpc>
              <a:buFont typeface="Wingdings" panose="05000000000000000000" pitchFamily="2" charset="2"/>
              <a:buChar char="Ø"/>
            </a:pPr>
            <a:r>
              <a:rPr lang="en-US" altLang="en-IN" sz="2190" b="1" kern="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A</a:t>
            </a:r>
            <a:r>
              <a:rPr lang="en-IN" sz="2190" b="1" kern="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ssigning specific roles to users and enforcing access privileges based on their roles, this approach aims to mitigate unauthorized access and ensure accountability.</a:t>
            </a:r>
            <a:r>
              <a:rPr lang="en-US" altLang="en-IN" sz="2190" b="1" kern="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T</a:t>
            </a:r>
            <a:r>
              <a:rPr lang="en-IN" sz="2190" b="1" kern="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he Multi-factor Authentication Algorithm enhances security by requiring users to provide multiple forms of identification before accessing cloud-stored data</a:t>
            </a:r>
            <a:r>
              <a:rPr lang="en-US" altLang="en-IN" sz="2190" b="1" kern="0"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a:t>
            </a:r>
            <a:endParaRPr lang="en-IN" sz="2190" b="1" kern="0" dirty="0">
              <a:solidFill>
                <a:srgbClr val="000000"/>
              </a:solidFill>
              <a:latin typeface="Times New Roman" panose="02020603050405020304" pitchFamily="18" charset="0"/>
              <a:ea typeface="Arial" panose="020B0604020202020204" pitchFamily="34" charset="0"/>
              <a:cs typeface="Times New Roman" panose="02020603050405020304" pitchFamily="18" charset="0"/>
            </a:endParaRPr>
          </a:p>
          <a:p>
            <a:pPr marL="340995" indent="-340995"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In this research study , RBAC algorithm is compared with Multi-Factor Authentication algorithm to enhance accuracy a</a:t>
            </a:r>
            <a:r>
              <a:rPr lang="en-US" sz="2190" b="1" dirty="0">
                <a:latin typeface="Times New Roman" panose="02020603050405020304" pitchFamily="18" charset="0"/>
                <a:cs typeface="Times New Roman" panose="02020603050405020304" pitchFamily="18" charset="0"/>
                <a:sym typeface="+mn-ea"/>
              </a:rPr>
              <a:t>nd adoption of cloud storage safeguarding sensitive data against unauthorized access and breaches.</a:t>
            </a:r>
            <a:endParaRPr lang="en-IN" sz="219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323722" y="16844931"/>
            <a:ext cx="21139308" cy="284751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412750" y="22987635"/>
            <a:ext cx="20488910" cy="4326255"/>
          </a:xfrm>
          <a:prstGeom prst="rect">
            <a:avLst/>
          </a:prstGeom>
          <a:noFill/>
        </p:spPr>
        <p:txBody>
          <a:bodyPr wrap="square" rtlCol="0">
            <a:noAutofit/>
          </a:bodyPr>
          <a:lstStyle/>
          <a:p>
            <a:pPr marL="340995" indent="-340995"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Based on  T-test Statistical analysis, the significance value of  p=0.038 (independent sample T - test p&lt;0.05) is obtained and shows that there is a statistical significant difference between the group 1 and group 2. The p-value (0.038) is less than the commonly accepted threshold of 0.05 for statistical significance.</a:t>
            </a:r>
            <a:endParaRPr lang="en-US" altLang="en-IN" sz="2190" b="1" dirty="0">
              <a:latin typeface="Times New Roman" panose="02020603050405020304" pitchFamily="18" charset="0"/>
              <a:cs typeface="Times New Roman" panose="02020603050405020304" pitchFamily="18" charset="0"/>
              <a:sym typeface="+mn-ea"/>
            </a:endParaRPr>
          </a:p>
          <a:p>
            <a:pPr marL="340995" indent="-340995"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Overall , the accuracy of the </a:t>
            </a:r>
            <a:r>
              <a:rPr lang="en-US" sz="2190" b="1" dirty="0">
                <a:latin typeface="Times New Roman" panose="02020603050405020304" pitchFamily="18" charset="0"/>
                <a:cs typeface="Times New Roman" panose="02020603050405020304" pitchFamily="18" charset="0"/>
                <a:sym typeface="+mn-ea"/>
              </a:rPr>
              <a:t>Role Based Access Control(RBAC)</a:t>
            </a:r>
            <a:r>
              <a:rPr lang="en-US" altLang="en-IN" sz="2190" b="1" dirty="0">
                <a:latin typeface="Times New Roman" panose="02020603050405020304" pitchFamily="18" charset="0"/>
                <a:cs typeface="Times New Roman" panose="02020603050405020304" pitchFamily="18" charset="0"/>
                <a:sym typeface="+mn-ea"/>
              </a:rPr>
              <a:t> is 87.85% and it is better than the other algorithm.Multi-factor Authentication Algorithm is 83.01%.</a:t>
            </a:r>
            <a:endParaRPr lang="en-US" altLang="en-IN" sz="2190" b="1" dirty="0">
              <a:latin typeface="Times New Roman" panose="02020603050405020304" pitchFamily="18" charset="0"/>
              <a:cs typeface="Times New Roman" panose="02020603050405020304" pitchFamily="18" charset="0"/>
            </a:endParaRPr>
          </a:p>
          <a:p>
            <a:pPr marL="340995" indent="-340995">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 The study demonstrates the effectiveness of Role Based Access Control in providing a balanced solution that addresses concerns without compromising the user-friendliness.The study evaluates RBAC's performance in comparison to be proposed, shedding light on its strengths and potential limitations of cloud storage security.</a:t>
            </a:r>
            <a:endParaRPr lang="en-US" altLang="en-IN" sz="2190" b="1" dirty="0">
              <a:latin typeface="Times New Roman" panose="02020603050405020304" pitchFamily="18" charset="0"/>
              <a:cs typeface="Times New Roman" panose="02020603050405020304" pitchFamily="18" charset="0"/>
              <a:sym typeface="+mn-ea"/>
            </a:endParaRPr>
          </a:p>
          <a:p>
            <a:pPr marL="340995" indent="-340995">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From the work , it is concluded that the </a:t>
            </a:r>
            <a:r>
              <a:rPr lang="en-US" sz="2190" b="1" dirty="0">
                <a:latin typeface="Times New Roman" panose="02020603050405020304" pitchFamily="18" charset="0"/>
                <a:cs typeface="Times New Roman" panose="02020603050405020304" pitchFamily="18" charset="0"/>
                <a:sym typeface="+mn-ea"/>
              </a:rPr>
              <a:t>Role Based Access Control</a:t>
            </a:r>
            <a:r>
              <a:rPr lang="en-US" altLang="en-IN" sz="2190" b="1" dirty="0">
                <a:latin typeface="Times New Roman" panose="02020603050405020304" pitchFamily="18" charset="0"/>
                <a:cs typeface="Times New Roman" panose="02020603050405020304" pitchFamily="18" charset="0"/>
                <a:sym typeface="+mn-ea"/>
              </a:rPr>
              <a:t> algorithm attains the high accuracy when comparing with other  Multi-factor </a:t>
            </a:r>
            <a:r>
              <a:rPr lang="en-IN" sz="2190" b="1" dirty="0">
                <a:solidFill>
                  <a:srgbClr val="000000"/>
                </a:solidFill>
                <a:latin typeface="Times New Roman" panose="02020603050405020304" pitchFamily="18" charset="0"/>
                <a:ea typeface="Times New Roman" panose="02020603050405020304" pitchFamily="18" charset="0"/>
                <a:sym typeface="+mn-ea"/>
              </a:rPr>
              <a:t>Authentication </a:t>
            </a:r>
            <a:r>
              <a:rPr lang="en-US" altLang="en-IN" sz="2190" b="1" dirty="0">
                <a:latin typeface="Times New Roman" panose="02020603050405020304" pitchFamily="18" charset="0"/>
                <a:cs typeface="Times New Roman" panose="02020603050405020304" pitchFamily="18" charset="0"/>
                <a:sym typeface="+mn-ea"/>
              </a:rPr>
              <a:t> Algorithms in e</a:t>
            </a:r>
            <a:r>
              <a:rPr lang="en-IN" sz="2190" b="1" dirty="0">
                <a:solidFill>
                  <a:srgbClr val="000000"/>
                </a:solidFill>
                <a:latin typeface="Times New Roman" panose="02020603050405020304" pitchFamily="18" charset="0"/>
                <a:ea typeface="Times New Roman" panose="02020603050405020304" pitchFamily="18" charset="0"/>
                <a:sym typeface="+mn-ea"/>
              </a:rPr>
              <a:t>nhancing Cloud Storage Security</a:t>
            </a:r>
            <a:r>
              <a:rPr lang="en-US" altLang="en-IN" sz="2190" b="1" dirty="0">
                <a:latin typeface="Times New Roman" panose="02020603050405020304" pitchFamily="18" charset="0"/>
                <a:cs typeface="Times New Roman" panose="02020603050405020304" pitchFamily="18" charset="0"/>
                <a:sym typeface="+mn-ea"/>
              </a:rPr>
              <a:t>.It the high accuracy of </a:t>
            </a:r>
            <a:r>
              <a:rPr lang="en-US" sz="2190" b="1" dirty="0">
                <a:latin typeface="Times New Roman" panose="02020603050405020304" pitchFamily="18" charset="0"/>
                <a:cs typeface="Times New Roman" panose="02020603050405020304" pitchFamily="18" charset="0"/>
                <a:sym typeface="+mn-ea"/>
              </a:rPr>
              <a:t>Role Based Access Control</a:t>
            </a:r>
            <a:r>
              <a:rPr lang="en-US" altLang="en-IN" sz="2190" b="1" dirty="0">
                <a:latin typeface="Times New Roman" panose="02020603050405020304" pitchFamily="18" charset="0"/>
                <a:cs typeface="Times New Roman" panose="02020603050405020304" pitchFamily="18" charset="0"/>
                <a:sym typeface="+mn-ea"/>
              </a:rPr>
              <a:t>suggests it can be a strong foundation for cloud storage security by ensuring users only access authorized data</a:t>
            </a:r>
            <a:r>
              <a:rPr lang="en-US" altLang="en-IN" sz="2190" b="1" dirty="0">
                <a:latin typeface="Times New Roman" panose="02020603050405020304" pitchFamily="18" charset="0"/>
                <a:cs typeface="Times New Roman" panose="02020603050405020304" pitchFamily="18" charset="0"/>
              </a:rPr>
              <a:t>. It addresses security concerns without making the system too difficult to use.</a:t>
            </a:r>
            <a:endParaRPr lang="en-US" altLang="en-IN" sz="219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213995" y="27744008"/>
            <a:ext cx="20886420" cy="5463540"/>
          </a:xfrm>
          <a:prstGeom prst="rect">
            <a:avLst/>
          </a:prstGeom>
          <a:noFill/>
        </p:spPr>
        <p:txBody>
          <a:bodyPr wrap="square" rtlCol="0">
            <a:noAutofit/>
          </a:bodyPr>
          <a:lstStyle/>
          <a:p>
            <a:pPr marL="340995" indent="-340995" algn="just">
              <a:lnSpc>
                <a:spcPct val="150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Ahmad, Wan Muhamad Amir, </a:t>
            </a:r>
            <a:r>
              <a:rPr lang="en-IN" sz="2190" b="1" dirty="0" err="1">
                <a:latin typeface="Times New Roman" panose="02020603050405020304" pitchFamily="18" charset="0"/>
                <a:cs typeface="Times New Roman" panose="02020603050405020304" pitchFamily="18" charset="0"/>
              </a:rPr>
              <a:t>Basaruddin</a:t>
            </a:r>
            <a:r>
              <a:rPr lang="en-IN" sz="2190" b="1" dirty="0">
                <a:latin typeface="Times New Roman" panose="02020603050405020304" pitchFamily="18" charset="0"/>
                <a:cs typeface="Times New Roman" panose="02020603050405020304" pitchFamily="18" charset="0"/>
              </a:rPr>
              <a:t> Ahmad, </a:t>
            </a:r>
            <a:r>
              <a:rPr lang="en-IN" sz="2190" b="1" dirty="0" err="1">
                <a:latin typeface="Times New Roman" panose="02020603050405020304" pitchFamily="18" charset="0"/>
                <a:cs typeface="Times New Roman" panose="02020603050405020304" pitchFamily="18" charset="0"/>
              </a:rPr>
              <a:t>Sarimah</a:t>
            </a:r>
            <a:r>
              <a:rPr lang="en-IN" sz="2190" b="1" dirty="0">
                <a:latin typeface="Times New Roman" panose="02020603050405020304" pitchFamily="18" charset="0"/>
                <a:cs typeface="Times New Roman" panose="02020603050405020304" pitchFamily="18" charset="0"/>
              </a:rPr>
              <a:t> Abdullah, and Nor </a:t>
            </a:r>
            <a:r>
              <a:rPr lang="en-IN" sz="2190" b="1" dirty="0" err="1">
                <a:latin typeface="Times New Roman" panose="02020603050405020304" pitchFamily="18" charset="0"/>
                <a:cs typeface="Times New Roman" panose="02020603050405020304" pitchFamily="18" charset="0"/>
              </a:rPr>
              <a:t>Azlida</a:t>
            </a:r>
            <a:r>
              <a:rPr lang="en-IN" sz="2190" b="1" dirty="0">
                <a:latin typeface="Times New Roman" panose="02020603050405020304" pitchFamily="18" charset="0"/>
                <a:cs typeface="Times New Roman" panose="02020603050405020304" pitchFamily="18" charset="0"/>
              </a:rPr>
              <a:t> </a:t>
            </a:r>
            <a:r>
              <a:rPr lang="en-IN" sz="2190" b="1" dirty="0" err="1">
                <a:latin typeface="Times New Roman" panose="02020603050405020304" pitchFamily="18" charset="0"/>
                <a:cs typeface="Times New Roman" panose="02020603050405020304" pitchFamily="18" charset="0"/>
              </a:rPr>
              <a:t>Aleng</a:t>
            </a:r>
            <a:r>
              <a:rPr lang="en-IN" sz="2190" b="1" dirty="0">
                <a:latin typeface="Times New Roman" panose="02020603050405020304" pitchFamily="18" charset="0"/>
                <a:cs typeface="Times New Roman" panose="02020603050405020304" pitchFamily="18" charset="0"/>
              </a:rPr>
              <a:t> Mohamad. n.d. Statistical Analysis Using SPSS for Health Sciences (</a:t>
            </a:r>
            <a:r>
              <a:rPr lang="en-IN" sz="2190" b="1" dirty="0" err="1">
                <a:latin typeface="Times New Roman" panose="02020603050405020304" pitchFamily="18" charset="0"/>
                <a:cs typeface="Times New Roman" panose="02020603050405020304" pitchFamily="18" charset="0"/>
              </a:rPr>
              <a:t>Penerbit</a:t>
            </a:r>
            <a:r>
              <a:rPr lang="en-IN" sz="2190" b="1" dirty="0">
                <a:latin typeface="Times New Roman" panose="02020603050405020304" pitchFamily="18" charset="0"/>
                <a:cs typeface="Times New Roman" panose="02020603050405020304" pitchFamily="18" charset="0"/>
              </a:rPr>
              <a:t> USM). </a:t>
            </a:r>
            <a:r>
              <a:rPr lang="en-IN" sz="2190" b="1" dirty="0" err="1">
                <a:latin typeface="Times New Roman" panose="02020603050405020304" pitchFamily="18" charset="0"/>
                <a:cs typeface="Times New Roman" panose="02020603050405020304" pitchFamily="18" charset="0"/>
              </a:rPr>
              <a:t>Penerbit</a:t>
            </a:r>
            <a:r>
              <a:rPr lang="en-IN" sz="2190" b="1" dirty="0">
                <a:latin typeface="Times New Roman" panose="02020603050405020304" pitchFamily="18" charset="0"/>
                <a:cs typeface="Times New Roman" panose="02020603050405020304" pitchFamily="18" charset="0"/>
              </a:rPr>
              <a:t> USM.</a:t>
            </a:r>
            <a:endParaRPr lang="en-IN" sz="2190" b="1" dirty="0">
              <a:latin typeface="Times New Roman" panose="02020603050405020304" pitchFamily="18" charset="0"/>
              <a:cs typeface="Times New Roman" panose="02020603050405020304" pitchFamily="18" charset="0"/>
            </a:endParaRPr>
          </a:p>
          <a:p>
            <a:pPr marL="340995" indent="-340995" algn="just">
              <a:lnSpc>
                <a:spcPct val="150000"/>
              </a:lnSpc>
              <a:buFont typeface="Wingdings" panose="05000000000000000000" pitchFamily="2" charset="2"/>
              <a:buChar char="Ø"/>
            </a:pPr>
            <a:r>
              <a:rPr lang="en-IN" sz="2190" b="1" dirty="0" err="1">
                <a:latin typeface="Times New Roman" panose="02020603050405020304" pitchFamily="18" charset="0"/>
                <a:cs typeface="Times New Roman" panose="02020603050405020304" pitchFamily="18" charset="0"/>
              </a:rPr>
              <a:t>Akbulut</a:t>
            </a:r>
            <a:r>
              <a:rPr lang="en-IN" sz="2190" b="1" dirty="0">
                <a:latin typeface="Times New Roman" panose="02020603050405020304" pitchFamily="18" charset="0"/>
                <a:cs typeface="Times New Roman" panose="02020603050405020304" pitchFamily="18" charset="0"/>
              </a:rPr>
              <a:t>, </a:t>
            </a:r>
            <a:r>
              <a:rPr lang="en-IN" sz="2190" b="1" dirty="0" err="1">
                <a:latin typeface="Times New Roman" panose="02020603050405020304" pitchFamily="18" charset="0"/>
                <a:cs typeface="Times New Roman" panose="02020603050405020304" pitchFamily="18" charset="0"/>
              </a:rPr>
              <a:t>Yaman</a:t>
            </a:r>
            <a:r>
              <a:rPr lang="en-IN" sz="2190" b="1" dirty="0">
                <a:latin typeface="Times New Roman" panose="02020603050405020304" pitchFamily="18" charset="0"/>
                <a:cs typeface="Times New Roman" panose="02020603050405020304" pitchFamily="18" charset="0"/>
              </a:rPr>
              <a:t>, Abdulkadir </a:t>
            </a:r>
            <a:r>
              <a:rPr lang="en-IN" sz="2190" b="1" dirty="0" err="1">
                <a:latin typeface="Times New Roman" panose="02020603050405020304" pitchFamily="18" charset="0"/>
                <a:cs typeface="Times New Roman" panose="02020603050405020304" pitchFamily="18" charset="0"/>
              </a:rPr>
              <a:t>Sengur</a:t>
            </a:r>
            <a:r>
              <a:rPr lang="en-IN" sz="2190" b="1" dirty="0">
                <a:latin typeface="Times New Roman" panose="02020603050405020304" pitchFamily="18" charset="0"/>
                <a:cs typeface="Times New Roman" panose="02020603050405020304" pitchFamily="18" charset="0"/>
              </a:rPr>
              <a:t>, </a:t>
            </a:r>
            <a:r>
              <a:rPr lang="en-IN" sz="2190" b="1" dirty="0" err="1">
                <a:latin typeface="Times New Roman" panose="02020603050405020304" pitchFamily="18" charset="0"/>
                <a:cs typeface="Times New Roman" panose="02020603050405020304" pitchFamily="18" charset="0"/>
              </a:rPr>
              <a:t>Yanhui</a:t>
            </a:r>
            <a:r>
              <a:rPr lang="en-IN" sz="2190" b="1" dirty="0">
                <a:latin typeface="Times New Roman" panose="02020603050405020304" pitchFamily="18" charset="0"/>
                <a:cs typeface="Times New Roman" panose="02020603050405020304" pitchFamily="18" charset="0"/>
              </a:rPr>
              <a:t> Guo, and </a:t>
            </a:r>
            <a:r>
              <a:rPr lang="en-IN" sz="2190" b="1" dirty="0" err="1">
                <a:latin typeface="Times New Roman" panose="02020603050405020304" pitchFamily="18" charset="0"/>
                <a:cs typeface="Times New Roman" panose="02020603050405020304" pitchFamily="18" charset="0"/>
              </a:rPr>
              <a:t>Florentin</a:t>
            </a:r>
            <a:r>
              <a:rPr lang="en-IN" sz="2190" b="1" dirty="0">
                <a:latin typeface="Times New Roman" panose="02020603050405020304" pitchFamily="18" charset="0"/>
                <a:cs typeface="Times New Roman" panose="02020603050405020304" pitchFamily="18" charset="0"/>
              </a:rPr>
              <a:t> </a:t>
            </a:r>
            <a:r>
              <a:rPr lang="en-IN" sz="2190" b="1" dirty="0" err="1">
                <a:latin typeface="Times New Roman" panose="02020603050405020304" pitchFamily="18" charset="0"/>
                <a:cs typeface="Times New Roman" panose="02020603050405020304" pitchFamily="18" charset="0"/>
              </a:rPr>
              <a:t>Smarandache</a:t>
            </a:r>
            <a:r>
              <a:rPr lang="en-IN" sz="2190" b="1" dirty="0">
                <a:latin typeface="Times New Roman" panose="02020603050405020304" pitchFamily="18" charset="0"/>
                <a:cs typeface="Times New Roman" panose="02020603050405020304" pitchFamily="18" charset="0"/>
              </a:rPr>
              <a:t>. n.d. NS-K-NN: </a:t>
            </a:r>
            <a:r>
              <a:rPr lang="en-IN" sz="2190" b="1" dirty="0" err="1">
                <a:latin typeface="Times New Roman" panose="02020603050405020304" pitchFamily="18" charset="0"/>
                <a:cs typeface="Times New Roman" panose="02020603050405020304" pitchFamily="18" charset="0"/>
              </a:rPr>
              <a:t>Neutrosophic</a:t>
            </a:r>
            <a:r>
              <a:rPr lang="en-IN" sz="2190" b="1" dirty="0">
                <a:latin typeface="Times New Roman" panose="02020603050405020304" pitchFamily="18" charset="0"/>
                <a:cs typeface="Times New Roman" panose="02020603050405020304" pitchFamily="18" charset="0"/>
              </a:rPr>
              <a:t> Set-Based K-Nearest </a:t>
            </a:r>
            <a:r>
              <a:rPr lang="en-IN" sz="2190" b="1" dirty="0" err="1">
                <a:latin typeface="Times New Roman" panose="02020603050405020304" pitchFamily="18" charset="0"/>
                <a:cs typeface="Times New Roman" panose="02020603050405020304" pitchFamily="18" charset="0"/>
              </a:rPr>
              <a:t>Neighbors</a:t>
            </a:r>
            <a:r>
              <a:rPr lang="en-IN" sz="2190" b="1" dirty="0">
                <a:latin typeface="Times New Roman" panose="02020603050405020304" pitchFamily="18" charset="0"/>
                <a:cs typeface="Times New Roman" panose="02020603050405020304" pitchFamily="18" charset="0"/>
              </a:rPr>
              <a:t> Classiﬁer. Infinite Study. Ewing, Jordan, Thomas </a:t>
            </a:r>
            <a:r>
              <a:rPr lang="en-IN" sz="2190" b="1" dirty="0" err="1">
                <a:latin typeface="Times New Roman" panose="02020603050405020304" pitchFamily="18" charset="0"/>
                <a:cs typeface="Times New Roman" panose="02020603050405020304" pitchFamily="18" charset="0"/>
              </a:rPr>
              <a:t>Oommen</a:t>
            </a:r>
            <a:r>
              <a:rPr lang="en-IN" sz="2190" b="1" dirty="0">
                <a:latin typeface="Times New Roman" panose="02020603050405020304" pitchFamily="18" charset="0"/>
                <a:cs typeface="Times New Roman" panose="02020603050405020304" pitchFamily="18" charset="0"/>
              </a:rPr>
              <a:t>, Jobin Thomas, </a:t>
            </a:r>
            <a:r>
              <a:rPr lang="en-IN" sz="2190" b="1" dirty="0" err="1">
                <a:latin typeface="Times New Roman" panose="02020603050405020304" pitchFamily="18" charset="0"/>
                <a:cs typeface="Times New Roman" panose="02020603050405020304" pitchFamily="18" charset="0"/>
              </a:rPr>
              <a:t>Anush</a:t>
            </a:r>
            <a:r>
              <a:rPr lang="en-IN" sz="2190" b="1" dirty="0">
                <a:latin typeface="Times New Roman" panose="02020603050405020304" pitchFamily="18" charset="0"/>
                <a:cs typeface="Times New Roman" panose="02020603050405020304" pitchFamily="18" charset="0"/>
              </a:rPr>
              <a:t> Kasaragod, Richard Dobson, Colin Brooks, </a:t>
            </a:r>
            <a:r>
              <a:rPr lang="en-IN" sz="2190" b="1" dirty="0" err="1">
                <a:latin typeface="Times New Roman" panose="02020603050405020304" pitchFamily="18" charset="0"/>
                <a:cs typeface="Times New Roman" panose="02020603050405020304" pitchFamily="18" charset="0"/>
              </a:rPr>
              <a:t>Paramsothy</a:t>
            </a:r>
            <a:r>
              <a:rPr lang="en-IN" sz="2190" b="1" dirty="0">
                <a:latin typeface="Times New Roman" panose="02020603050405020304" pitchFamily="18" charset="0"/>
                <a:cs typeface="Times New Roman" panose="02020603050405020304" pitchFamily="18" charset="0"/>
              </a:rPr>
              <a:t> Jayakumar, Michael Cole, and </a:t>
            </a:r>
            <a:r>
              <a:rPr lang="en-IN" sz="2190" b="1" dirty="0" err="1">
                <a:latin typeface="Times New Roman" panose="02020603050405020304" pitchFamily="18" charset="0"/>
                <a:cs typeface="Times New Roman" panose="02020603050405020304" pitchFamily="18" charset="0"/>
              </a:rPr>
              <a:t>Tulga</a:t>
            </a:r>
            <a:r>
              <a:rPr lang="en-IN" sz="2190" b="1" dirty="0">
                <a:latin typeface="Times New Roman" panose="02020603050405020304" pitchFamily="18" charset="0"/>
                <a:cs typeface="Times New Roman" panose="02020603050405020304" pitchFamily="18" charset="0"/>
              </a:rPr>
              <a:t> </a:t>
            </a:r>
            <a:r>
              <a:rPr lang="en-IN" sz="2190" b="1" dirty="0" err="1">
                <a:latin typeface="Times New Roman" panose="02020603050405020304" pitchFamily="18" charset="0"/>
                <a:cs typeface="Times New Roman" panose="02020603050405020304" pitchFamily="18" charset="0"/>
              </a:rPr>
              <a:t>Ersal</a:t>
            </a:r>
            <a:r>
              <a:rPr lang="en-IN" sz="2190" b="1" dirty="0">
                <a:latin typeface="Times New Roman" panose="02020603050405020304" pitchFamily="18" charset="0"/>
                <a:cs typeface="Times New Roman" panose="02020603050405020304" pitchFamily="18" charset="0"/>
              </a:rPr>
              <a:t>. 2023. “Terrain Characterization via Machine vs. Deep Learning Using Remote Sensing.” Sensors  23 (12).</a:t>
            </a:r>
            <a:endParaRPr lang="en-IN" sz="2190" b="1" dirty="0">
              <a:latin typeface="Times New Roman" panose="02020603050405020304" pitchFamily="18" charset="0"/>
              <a:cs typeface="Times New Roman" panose="02020603050405020304" pitchFamily="18" charset="0"/>
            </a:endParaRPr>
          </a:p>
          <a:p>
            <a:pPr marL="340995" indent="-340995" algn="just">
              <a:lnSpc>
                <a:spcPct val="150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Öberg, Lena-Maria. 2007. Traceable Information Systems: Factors That Improve Traceability Between Information and Processes Over Time.</a:t>
            </a:r>
            <a:endParaRPr lang="en-IN" sz="2190" b="1" dirty="0">
              <a:latin typeface="Times New Roman" panose="02020603050405020304" pitchFamily="18" charset="0"/>
              <a:cs typeface="Times New Roman" panose="02020603050405020304" pitchFamily="18" charset="0"/>
            </a:endParaRPr>
          </a:p>
          <a:p>
            <a:pPr marL="340995" indent="-340995" algn="just">
              <a:lnSpc>
                <a:spcPct val="150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Pescatore, Fred, Carmelo Prestano, and Malka Kichikova. 2022. “RBAC and Its Role with the Immune System.” Alternative Therapies in Health and Medicine 28 (1): 8–10.</a:t>
            </a:r>
            <a:endParaRPr lang="en-IN" sz="2190" b="1" dirty="0">
              <a:latin typeface="Times New Roman" panose="02020603050405020304" pitchFamily="18" charset="0"/>
              <a:cs typeface="Times New Roman" panose="02020603050405020304" pitchFamily="18" charset="0"/>
            </a:endParaRPr>
          </a:p>
          <a:p>
            <a:pPr marL="340995" indent="-340995" algn="just">
              <a:lnSpc>
                <a:spcPct val="150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Fischer-Hellmann, Klaus-Peter. 2012. Information Flow Based Security Control Beyond RBAC: How to Enable Fine-Grained Security Policy Enforcement in Business Processes beyond Limitations of Role-Based Access Control (RBAC). Springer Science &amp; Business Media.</a:t>
            </a:r>
            <a:endParaRPr lang="en-IN" sz="2190" b="1" dirty="0">
              <a:latin typeface="Times New Roman" panose="02020603050405020304" pitchFamily="18" charset="0"/>
              <a:cs typeface="Times New Roman" panose="02020603050405020304" pitchFamily="18" charset="0"/>
            </a:endParaRPr>
          </a:p>
        </p:txBody>
      </p:sp>
      <p:sp>
        <p:nvSpPr>
          <p:cNvPr id="29" name="Text Box 28"/>
          <p:cNvSpPr txBox="1"/>
          <p:nvPr/>
        </p:nvSpPr>
        <p:spPr>
          <a:xfrm>
            <a:off x="385472" y="20634133"/>
            <a:ext cx="6024829" cy="1250950"/>
          </a:xfrm>
          <a:prstGeom prst="rect">
            <a:avLst/>
          </a:prstGeom>
          <a:noFill/>
        </p:spPr>
        <p:txBody>
          <a:bodyPr wrap="square" rtlCol="0">
            <a:noAutofit/>
          </a:bodyPr>
          <a:lstStyle/>
          <a:p>
            <a:pPr algn="l"/>
            <a:r>
              <a:rPr lang="en-US" sz="2190" b="1" dirty="0">
                <a:latin typeface="Times New Roman" panose="02020603050405020304" pitchFamily="18" charset="0"/>
                <a:cs typeface="Times New Roman" panose="02020603050405020304" pitchFamily="18" charset="0"/>
                <a:sym typeface="+mn-ea"/>
              </a:rPr>
              <a:t>Fig. 3 Statistical calculations for the Role Based     Access Control and </a:t>
            </a:r>
            <a:r>
              <a:rPr lang="en-IN" sz="2190" b="1" dirty="0">
                <a:solidFill>
                  <a:srgbClr val="000000"/>
                </a:solidFill>
                <a:latin typeface="Times New Roman" panose="02020603050405020304" pitchFamily="18" charset="0"/>
                <a:ea typeface="Times New Roman" panose="02020603050405020304" pitchFamily="18" charset="0"/>
                <a:sym typeface="+mn-ea"/>
              </a:rPr>
              <a:t>Multi-factor Authentication Algorithm</a:t>
            </a:r>
            <a:endParaRPr lang="en-US" sz="2190" b="1" dirty="0">
              <a:latin typeface="Times New Roman" panose="02020603050405020304" pitchFamily="18" charset="0"/>
              <a:cs typeface="Times New Roman" panose="02020603050405020304" pitchFamily="18" charset="0"/>
            </a:endParaRPr>
          </a:p>
        </p:txBody>
      </p:sp>
      <p:sp>
        <p:nvSpPr>
          <p:cNvPr id="41" name="Text Box 40"/>
          <p:cNvSpPr txBox="1"/>
          <p:nvPr/>
        </p:nvSpPr>
        <p:spPr>
          <a:xfrm>
            <a:off x="4923155" y="15134160"/>
            <a:ext cx="13766800" cy="808355"/>
          </a:xfrm>
          <a:prstGeom prst="rect">
            <a:avLst/>
          </a:prstGeom>
          <a:noFill/>
        </p:spPr>
        <p:txBody>
          <a:bodyPr wrap="square" rtlCol="0">
            <a:noAutofit/>
          </a:bodyPr>
          <a:lstStyle/>
          <a:p>
            <a:r>
              <a:rPr lang="en-US" sz="2400" b="1" dirty="0">
                <a:latin typeface="Times New Roman" panose="02020603050405020304" pitchFamily="18" charset="0"/>
                <a:cs typeface="Times New Roman" panose="02020603050405020304" pitchFamily="18" charset="0"/>
              </a:rPr>
              <a:t>Fig.2 Focuses on the management aspect of user access and User Access Management of data access flow</a:t>
            </a:r>
            <a:endParaRPr lang="en-US" sz="2400" b="1" dirty="0">
              <a:latin typeface="Times New Roman" panose="02020603050405020304" pitchFamily="18" charset="0"/>
              <a:cs typeface="Times New Roman" panose="02020603050405020304" pitchFamily="18" charset="0"/>
            </a:endParaRPr>
          </a:p>
        </p:txBody>
      </p:sp>
      <p:sp>
        <p:nvSpPr>
          <p:cNvPr id="42" name="Text Box 41"/>
          <p:cNvSpPr txBox="1"/>
          <p:nvPr/>
        </p:nvSpPr>
        <p:spPr>
          <a:xfrm>
            <a:off x="17125950" y="9051290"/>
            <a:ext cx="3128010" cy="590550"/>
          </a:xfrm>
          <a:prstGeom prst="rect">
            <a:avLst/>
          </a:prstGeom>
          <a:noFill/>
        </p:spPr>
        <p:txBody>
          <a:bodyPr wrap="square" rtlCol="0">
            <a:noAutofit/>
          </a:bodyPr>
          <a:lstStyle/>
          <a:p>
            <a:r>
              <a:rPr lang="en-IN" sz="2190" b="1" dirty="0">
                <a:latin typeface="Times New Roman" panose="02020603050405020304" pitchFamily="18" charset="0"/>
                <a:cs typeface="Times New Roman" panose="02020603050405020304" pitchFamily="18" charset="0"/>
              </a:rPr>
              <a:t>Fig.1 </a:t>
            </a:r>
            <a:r>
              <a:rPr lang="en-US" sz="2190" b="1" dirty="0">
                <a:latin typeface="Times New Roman" panose="02020603050405020304" pitchFamily="18" charset="0"/>
                <a:cs typeface="Times New Roman" panose="02020603050405020304" pitchFamily="18" charset="0"/>
              </a:rPr>
              <a:t>Cloud Database</a:t>
            </a:r>
            <a:endParaRPr lang="en-US" sz="2190" b="1" dirty="0">
              <a:latin typeface="Times New Roman" panose="02020603050405020304" pitchFamily="18" charset="0"/>
              <a:cs typeface="Times New Roman" panose="02020603050405020304" pitchFamily="18" charset="0"/>
            </a:endParaRPr>
          </a:p>
        </p:txBody>
      </p:sp>
      <p:sp>
        <p:nvSpPr>
          <p:cNvPr id="27" name="Rectangles 26"/>
          <p:cNvSpPr/>
          <p:nvPr/>
        </p:nvSpPr>
        <p:spPr>
          <a:xfrm>
            <a:off x="1424940" y="11142980"/>
            <a:ext cx="2545080" cy="3860800"/>
          </a:xfrm>
          <a:prstGeom prst="rect">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190" b="1" dirty="0">
                <a:latin typeface="Times New Roman" panose="02020603050405020304" pitchFamily="18" charset="0"/>
                <a:cs typeface="Times New Roman" panose="02020603050405020304" pitchFamily="18" charset="0"/>
                <a:sym typeface="+mn-ea"/>
              </a:rPr>
              <a:t>User Credentials are login credentials or account details,  information that verify who you are when you access a computer program, website, or online service</a:t>
            </a:r>
            <a:endParaRPr lang="en-US" altLang="en-IN" sz="2190" b="1" dirty="0">
              <a:solidFill>
                <a:schemeClr val="tx1"/>
              </a:solidFill>
              <a:latin typeface="Times New Roman" panose="02020603050405020304" pitchFamily="18" charset="0"/>
              <a:cs typeface="Times New Roman" panose="02020603050405020304" pitchFamily="18" charset="0"/>
            </a:endParaRPr>
          </a:p>
        </p:txBody>
      </p:sp>
      <p:sp>
        <p:nvSpPr>
          <p:cNvPr id="28" name="Rectangles 27"/>
          <p:cNvSpPr/>
          <p:nvPr/>
        </p:nvSpPr>
        <p:spPr>
          <a:xfrm>
            <a:off x="5037455" y="11142980"/>
            <a:ext cx="2299970" cy="3860800"/>
          </a:xfrm>
          <a:prstGeom prst="rect">
            <a:avLst/>
          </a:prstGeom>
          <a:solidFill>
            <a:schemeClr val="accent2"/>
          </a:solidFill>
          <a:ln w="31750">
            <a:solidFill>
              <a:schemeClr val="accent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190" b="1" dirty="0">
                <a:latin typeface="Times New Roman" panose="02020603050405020304" pitchFamily="18" charset="0"/>
                <a:cs typeface="Times New Roman" panose="02020603050405020304" pitchFamily="18" charset="0"/>
                <a:sym typeface="+mn-ea"/>
              </a:rPr>
              <a:t>Data Analysis-Involves gathering relevant data from various sources, ensuring its quality and accuracy.Raw data often contains errors</a:t>
            </a:r>
            <a:endParaRPr lang="en-US" altLang="en-IN" sz="2190" b="1">
              <a:latin typeface="Times New Roman" panose="02020603050405020304" pitchFamily="18" charset="0"/>
              <a:cs typeface="Times New Roman" panose="02020603050405020304" pitchFamily="18" charset="0"/>
            </a:endParaRPr>
          </a:p>
        </p:txBody>
      </p:sp>
      <p:sp>
        <p:nvSpPr>
          <p:cNvPr id="34" name="Flowchart: Process 33"/>
          <p:cNvSpPr/>
          <p:nvPr/>
        </p:nvSpPr>
        <p:spPr>
          <a:xfrm>
            <a:off x="12353290" y="12636500"/>
            <a:ext cx="3986530" cy="2144395"/>
          </a:xfrm>
          <a:prstGeom prst="flowChartProcess">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90" b="1">
                <a:latin typeface="Times New Roman" panose="02020603050405020304" pitchFamily="18" charset="0"/>
                <a:cs typeface="Times New Roman" panose="02020603050405020304" pitchFamily="18" charset="0"/>
              </a:rPr>
              <a:t>Data access control  is a fundamental security principle that governs how users and systems access data within a computer system or network.</a:t>
            </a:r>
            <a:endParaRPr lang="en-IN" altLang="en-US" sz="2190" b="1">
              <a:latin typeface="Times New Roman" panose="02020603050405020304" pitchFamily="18" charset="0"/>
              <a:cs typeface="Times New Roman" panose="02020603050405020304" pitchFamily="18" charset="0"/>
            </a:endParaRPr>
          </a:p>
        </p:txBody>
      </p:sp>
      <p:sp>
        <p:nvSpPr>
          <p:cNvPr id="35" name="Flowchart: Alternate Process 34"/>
          <p:cNvSpPr/>
          <p:nvPr/>
        </p:nvSpPr>
        <p:spPr>
          <a:xfrm>
            <a:off x="17478556" y="12636502"/>
            <a:ext cx="3693346" cy="1731509"/>
          </a:xfrm>
          <a:prstGeom prst="flowChartAlternateProcess">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90" b="1" dirty="0">
                <a:latin typeface="Times New Roman" panose="02020603050405020304" pitchFamily="18" charset="0"/>
                <a:cs typeface="Times New Roman" panose="02020603050405020304" pitchFamily="18" charset="0"/>
              </a:rPr>
              <a:t>Evaluation of Accuracy in </a:t>
            </a:r>
            <a:r>
              <a:rPr lang="en-US" altLang="en-IN" sz="2190" b="1" dirty="0">
                <a:latin typeface="Times New Roman" panose="02020603050405020304" pitchFamily="18" charset="0"/>
                <a:cs typeface="Times New Roman" panose="02020603050405020304" pitchFamily="18" charset="0"/>
              </a:rPr>
              <a:t>Cloud Storage Security</a:t>
            </a:r>
            <a:endParaRPr lang="en-US" altLang="en-IN" sz="2190" b="1" dirty="0">
              <a:latin typeface="Times New Roman" panose="02020603050405020304" pitchFamily="18" charset="0"/>
              <a:cs typeface="Times New Roman" panose="02020603050405020304" pitchFamily="18" charset="0"/>
            </a:endParaRPr>
          </a:p>
        </p:txBody>
      </p:sp>
      <p:cxnSp>
        <p:nvCxnSpPr>
          <p:cNvPr id="40" name="Straight Arrow Connector 39"/>
          <p:cNvCxnSpPr/>
          <p:nvPr/>
        </p:nvCxnSpPr>
        <p:spPr>
          <a:xfrm>
            <a:off x="4016082" y="13144884"/>
            <a:ext cx="1067780" cy="0"/>
          </a:xfrm>
          <a:prstGeom prst="straightConnector1">
            <a:avLst/>
          </a:prstGeom>
          <a:ln w="28575">
            <a:solidFill>
              <a:schemeClr val="tx1"/>
            </a:solidFill>
            <a:tailEnd type="arrow" w="med" len="med"/>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a:off x="7384118" y="13171243"/>
            <a:ext cx="630399" cy="6744"/>
          </a:xfrm>
          <a:prstGeom prst="straightConnector1">
            <a:avLst/>
          </a:prstGeom>
          <a:ln w="28575">
            <a:solidFill>
              <a:schemeClr val="tx1"/>
            </a:solidFill>
            <a:tailEnd type="arrow" w="med" len="med"/>
          </a:ln>
        </p:spPr>
        <p:style>
          <a:lnRef idx="3">
            <a:schemeClr val="dk1"/>
          </a:lnRef>
          <a:fillRef idx="0">
            <a:schemeClr val="dk1"/>
          </a:fillRef>
          <a:effectRef idx="2">
            <a:schemeClr val="dk1"/>
          </a:effectRef>
          <a:fontRef idx="minor">
            <a:schemeClr val="tx1"/>
          </a:fontRef>
        </p:style>
      </p:cxnSp>
      <p:cxnSp>
        <p:nvCxnSpPr>
          <p:cNvPr id="44" name="Elbow Connector 43"/>
          <p:cNvCxnSpPr>
            <a:stCxn id="12" idx="0"/>
          </p:cNvCxnSpPr>
          <p:nvPr/>
        </p:nvCxnSpPr>
        <p:spPr>
          <a:xfrm rot="16200000">
            <a:off x="10493375" y="10403840"/>
            <a:ext cx="991870" cy="2361565"/>
          </a:xfrm>
          <a:prstGeom prst="bentConnector2">
            <a:avLst/>
          </a:prstGeom>
          <a:ln w="28575">
            <a:solidFill>
              <a:schemeClr val="tx1"/>
            </a:solidFill>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flipV="1">
            <a:off x="11620682" y="13165922"/>
            <a:ext cx="831850" cy="19685"/>
          </a:xfrm>
          <a:prstGeom prst="straightConnector1">
            <a:avLst/>
          </a:prstGeom>
          <a:ln w="28575">
            <a:solidFill>
              <a:schemeClr val="tx1"/>
            </a:solidFill>
            <a:tailEnd type="arrow" w="med" len="med"/>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14476374" y="11806538"/>
            <a:ext cx="4424" cy="829734"/>
          </a:xfrm>
          <a:prstGeom prst="straightConnector1">
            <a:avLst/>
          </a:prstGeom>
          <a:ln w="28575">
            <a:solidFill>
              <a:schemeClr val="tx1"/>
            </a:solidFill>
            <a:tailEnd type="arrow" w="med" len="med"/>
          </a:ln>
        </p:spPr>
        <p:style>
          <a:lnRef idx="3">
            <a:schemeClr val="dk1"/>
          </a:lnRef>
          <a:fillRef idx="0">
            <a:schemeClr val="dk1"/>
          </a:fillRef>
          <a:effectRef idx="2">
            <a:schemeClr val="dk1"/>
          </a:effectRef>
          <a:fontRef idx="minor">
            <a:schemeClr val="tx1"/>
          </a:fontRef>
        </p:style>
      </p:cxnSp>
      <p:cxnSp>
        <p:nvCxnSpPr>
          <p:cNvPr id="47" name="Straight Arrow Connector 46"/>
          <p:cNvCxnSpPr/>
          <p:nvPr/>
        </p:nvCxnSpPr>
        <p:spPr>
          <a:xfrm>
            <a:off x="16207131" y="13319183"/>
            <a:ext cx="1327076" cy="3577"/>
          </a:xfrm>
          <a:prstGeom prst="straightConnector1">
            <a:avLst/>
          </a:prstGeom>
          <a:ln w="28575">
            <a:solidFill>
              <a:schemeClr val="tx1"/>
            </a:solidFill>
            <a:tailEnd type="arrow" w="med" len="med"/>
          </a:ln>
        </p:spPr>
        <p:style>
          <a:lnRef idx="3">
            <a:schemeClr val="dk1"/>
          </a:lnRef>
          <a:fillRef idx="0">
            <a:schemeClr val="dk1"/>
          </a:fillRef>
          <a:effectRef idx="2">
            <a:schemeClr val="dk1"/>
          </a:effectRef>
          <a:fontRef idx="minor">
            <a:schemeClr val="tx1"/>
          </a:fontRef>
        </p:style>
      </p:cxn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01090"/>
          </a:xfrm>
          <a:prstGeom prst="rect">
            <a:avLst/>
          </a:prstGeom>
          <a:noFill/>
        </p:spPr>
        <p:txBody>
          <a:bodyPr wrap="square" rtlCol="0">
            <a:spAutoFit/>
          </a:bodyPr>
          <a:lstStyle/>
          <a:p>
            <a:pPr algn="r"/>
            <a:r>
              <a:rPr lang="en-US" sz="2190" b="1" dirty="0">
                <a:solidFill>
                  <a:schemeClr val="bg1"/>
                </a:solidFill>
                <a:latin typeface="Times New Roman" panose="02020603050405020304" pitchFamily="18" charset="0"/>
                <a:cs typeface="Times New Roman" panose="02020603050405020304" pitchFamily="18" charset="0"/>
              </a:rPr>
              <a:t>Name: Mr.G.Venkata Mohan Krishna</a:t>
            </a:r>
            <a:endParaRPr lang="en-US" sz="2190" b="1" dirty="0">
              <a:solidFill>
                <a:schemeClr val="bg1"/>
              </a:solidFill>
              <a:latin typeface="Times New Roman" panose="02020603050405020304" pitchFamily="18" charset="0"/>
              <a:cs typeface="Times New Roman" panose="02020603050405020304" pitchFamily="18" charset="0"/>
            </a:endParaRPr>
          </a:p>
          <a:p>
            <a:pPr algn="r"/>
            <a:r>
              <a:rPr lang="en-US" sz="2190" b="1" dirty="0">
                <a:solidFill>
                  <a:schemeClr val="bg1"/>
                </a:solidFill>
                <a:latin typeface="Times New Roman" panose="02020603050405020304" pitchFamily="18" charset="0"/>
                <a:cs typeface="Times New Roman" panose="02020603050405020304" pitchFamily="18" charset="0"/>
              </a:rPr>
              <a:t>Register Number: 192110173</a:t>
            </a:r>
            <a:endParaRPr lang="en-US" sz="2190" b="1" dirty="0">
              <a:solidFill>
                <a:schemeClr val="bg1"/>
              </a:solidFill>
              <a:latin typeface="Times New Roman" panose="02020603050405020304" pitchFamily="18" charset="0"/>
              <a:cs typeface="Times New Roman" panose="02020603050405020304" pitchFamily="18" charset="0"/>
            </a:endParaRPr>
          </a:p>
          <a:p>
            <a:pPr algn="r"/>
            <a:r>
              <a:rPr lang="en-US" sz="2190" b="1" dirty="0">
                <a:solidFill>
                  <a:schemeClr val="bg1"/>
                </a:solidFill>
                <a:latin typeface="Times New Roman" panose="02020603050405020304" pitchFamily="18" charset="0"/>
                <a:cs typeface="Times New Roman" panose="02020603050405020304" pitchFamily="18" charset="0"/>
              </a:rPr>
              <a:t>Guided by Dr. D. Manikavelan</a:t>
            </a:r>
            <a:endParaRPr lang="en-US" sz="2190" b="1" dirty="0">
              <a:solidFill>
                <a:schemeClr val="bg1"/>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7009130" y="15821025"/>
            <a:ext cx="5344795" cy="1503680"/>
          </a:xfrm>
          <a:prstGeom prst="rect">
            <a:avLst/>
          </a:prstGeom>
          <a:noFill/>
        </p:spPr>
        <p:txBody>
          <a:bodyPr wrap="square" rtlCol="0">
            <a:noAutofit/>
          </a:bodyPr>
          <a:lstStyle/>
          <a:p>
            <a:r>
              <a:rPr lang="en-US" sz="2190" b="1" dirty="0">
                <a:latin typeface="Times New Roman" panose="02020603050405020304" pitchFamily="18" charset="0"/>
                <a:cs typeface="Times New Roman" panose="02020603050405020304" pitchFamily="18" charset="0"/>
                <a:sym typeface="+mn-ea"/>
              </a:rPr>
              <a:t>Tab 1: Mean, Standard Deviation and Standard error mean with a accuracy rate comparison of Role Based Access Control and </a:t>
            </a:r>
            <a:r>
              <a:rPr lang="en-IN" sz="2190" b="1" dirty="0">
                <a:solidFill>
                  <a:srgbClr val="000000"/>
                </a:solidFill>
                <a:latin typeface="Times New Roman" panose="02020603050405020304" pitchFamily="18" charset="0"/>
                <a:ea typeface="Times New Roman" panose="02020603050405020304" pitchFamily="18" charset="0"/>
                <a:sym typeface="+mn-ea"/>
              </a:rPr>
              <a:t>Multi-factor Authentication Algorithm</a:t>
            </a:r>
            <a:endParaRPr lang="en-IN" sz="2190" b="1"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12783820" y="15797530"/>
            <a:ext cx="8173085" cy="741045"/>
          </a:xfrm>
          <a:prstGeom prst="rect">
            <a:avLst/>
          </a:prstGeom>
          <a:noFill/>
        </p:spPr>
        <p:txBody>
          <a:bodyPr wrap="square" rtlCol="0">
            <a:noAutofit/>
          </a:bodyPr>
          <a:lstStyle/>
          <a:p>
            <a:pPr algn="ctr"/>
            <a:r>
              <a:rPr lang="en-US" sz="2190" b="1" dirty="0">
                <a:latin typeface="Times New Roman" panose="02020603050405020304" pitchFamily="18" charset="0"/>
                <a:cs typeface="Times New Roman" panose="02020603050405020304" pitchFamily="18" charset="0"/>
                <a:sym typeface="+mn-ea"/>
              </a:rPr>
              <a:t>Tab 2:Significant Threshold value of accuracy comparison of Role Based Access Control and </a:t>
            </a:r>
            <a:r>
              <a:rPr lang="en-IN" sz="2190" b="1" dirty="0">
                <a:solidFill>
                  <a:srgbClr val="000000"/>
                </a:solidFill>
                <a:latin typeface="Times New Roman" panose="02020603050405020304" pitchFamily="18" charset="0"/>
                <a:ea typeface="Times New Roman" panose="02020603050405020304" pitchFamily="18" charset="0"/>
                <a:sym typeface="+mn-ea"/>
              </a:rPr>
              <a:t>Multi-factor Authentication Algorithm</a:t>
            </a:r>
            <a:endParaRPr lang="en-IN" sz="219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31713" y="16451980"/>
            <a:ext cx="6332349" cy="4063169"/>
          </a:xfrm>
          <a:prstGeom prst="rect">
            <a:avLst/>
          </a:prstGeom>
        </p:spPr>
      </p:pic>
      <p:graphicFrame>
        <p:nvGraphicFramePr>
          <p:cNvPr id="3" name="Table 2"/>
          <p:cNvGraphicFramePr/>
          <p:nvPr/>
        </p:nvGraphicFramePr>
        <p:xfrm>
          <a:off x="6884670" y="17394555"/>
          <a:ext cx="5255895" cy="4307840"/>
        </p:xfrm>
        <a:graphic>
          <a:graphicData uri="http://schemas.openxmlformats.org/drawingml/2006/table">
            <a:tbl>
              <a:tblPr/>
              <a:tblGrid>
                <a:gridCol w="1494155"/>
                <a:gridCol w="647700"/>
                <a:gridCol w="1118870"/>
                <a:gridCol w="1140460"/>
                <a:gridCol w="854710"/>
              </a:tblGrid>
              <a:tr h="1331595">
                <a:tc>
                  <a:txBody>
                    <a:bodyPr/>
                    <a:lstStyle/>
                    <a:p>
                      <a:pPr indent="0" algn="ctr">
                        <a:buNone/>
                      </a:pPr>
                      <a:r>
                        <a:rPr lang="en-US" sz="2000" b="1" dirty="0">
                          <a:solidFill>
                            <a:srgbClr val="000000"/>
                          </a:solidFill>
                          <a:latin typeface="Times New Roman" panose="02020603050405020304" charset="-122"/>
                        </a:rPr>
                        <a:t>Group</a:t>
                      </a:r>
                      <a:endParaRPr lang="en-US" sz="2000" b="1" dirty="0">
                        <a:solidFill>
                          <a:srgbClr val="000000"/>
                        </a:solidFill>
                        <a:latin typeface="Times New Roman" panose="0202060305040502030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N</a:t>
                      </a:r>
                      <a:endParaRPr lang="en-US" sz="2000" b="1" dirty="0">
                        <a:solidFill>
                          <a:srgbClr val="000000"/>
                        </a:solidFill>
                        <a:latin typeface="Times New Roman" panose="0202060305040502030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Mean(%)</a:t>
                      </a:r>
                      <a:endParaRPr lang="en-US" sz="2000" b="1" dirty="0">
                        <a:solidFill>
                          <a:srgbClr val="000000"/>
                        </a:solidFill>
                        <a:latin typeface="Times New Roman" panose="0202060305040502030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Std Deviation</a:t>
                      </a:r>
                      <a:endParaRPr lang="en-US" sz="2000" b="1" dirty="0">
                        <a:solidFill>
                          <a:srgbClr val="000000"/>
                        </a:solidFill>
                        <a:latin typeface="Times New Roman" panose="0202060305040502030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Std.</a:t>
                      </a:r>
                      <a:endParaRPr lang="en-US" sz="2000" b="1" dirty="0">
                        <a:solidFill>
                          <a:srgbClr val="000000"/>
                        </a:solidFill>
                        <a:latin typeface="Times New Roman" panose="02020603050405020304" charset="-122"/>
                      </a:endParaRPr>
                    </a:p>
                    <a:p>
                      <a:pPr indent="0" algn="ctr">
                        <a:buNone/>
                      </a:pPr>
                      <a:r>
                        <a:rPr lang="en-US" sz="2000" b="1" dirty="0">
                          <a:solidFill>
                            <a:srgbClr val="000000"/>
                          </a:solidFill>
                          <a:latin typeface="Times New Roman" panose="02020603050405020304" charset="-122"/>
                        </a:rPr>
                        <a:t>Error</a:t>
                      </a:r>
                      <a:endParaRPr lang="en-US" sz="2000" b="1" dirty="0">
                        <a:solidFill>
                          <a:srgbClr val="000000"/>
                        </a:solidFill>
                        <a:latin typeface="Times New Roman" panose="0202060305040502030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488440">
                <a:tc>
                  <a:txBody>
                    <a:bodyPr/>
                    <a:lstStyle/>
                    <a:p>
                      <a:pPr indent="0" algn="ctr">
                        <a:buNone/>
                      </a:pPr>
                      <a:r>
                        <a:rPr lang="en-US" sz="2000" b="1" dirty="0">
                          <a:solidFill>
                            <a:srgbClr val="000000"/>
                          </a:solidFill>
                          <a:latin typeface="Times New Roman" panose="02020603050405020304" charset="-122"/>
                        </a:rPr>
                        <a:t>RBAC</a:t>
                      </a:r>
                      <a:endParaRPr lang="en-US" sz="2000" b="1" dirty="0">
                        <a:solidFill>
                          <a:srgbClr val="000000"/>
                        </a:solidFill>
                        <a:latin typeface="Times New Roman" panose="0202060305040502030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20</a:t>
                      </a:r>
                      <a:endParaRPr lang="en-US" sz="2000" b="1" dirty="0">
                        <a:solidFill>
                          <a:srgbClr val="000000"/>
                        </a:solidFill>
                        <a:latin typeface="Times New Roman" panose="0202060305040502030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87.8985</a:t>
                      </a:r>
                      <a:endParaRPr lang="en-US" sz="2000" b="1" dirty="0">
                        <a:solidFill>
                          <a:srgbClr val="000000"/>
                        </a:solidFill>
                        <a:latin typeface="Times New Roman" panose="0202060305040502030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5.07509</a:t>
                      </a:r>
                      <a:endParaRPr lang="en-US" sz="2000" b="1" dirty="0">
                        <a:solidFill>
                          <a:srgbClr val="000000"/>
                        </a:solidFill>
                        <a:latin typeface="Times New Roman" panose="0202060305040502030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1.13483</a:t>
                      </a:r>
                      <a:endParaRPr lang="en-US" sz="2000" b="1">
                        <a:solidFill>
                          <a:srgbClr val="000000"/>
                        </a:solidFill>
                        <a:latin typeface="Times New Roman" panose="0202060305040502030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487805">
                <a:tc>
                  <a:txBody>
                    <a:bodyPr/>
                    <a:lstStyle/>
                    <a:p>
                      <a:pPr indent="0" algn="ctr">
                        <a:buNone/>
                      </a:pPr>
                      <a:r>
                        <a:rPr lang="en-US" sz="2000" b="1">
                          <a:solidFill>
                            <a:srgbClr val="000000"/>
                          </a:solidFill>
                          <a:latin typeface="Times New Roman" panose="02020603050405020304" charset="-122"/>
                        </a:rPr>
                        <a:t>Multi-factor</a:t>
                      </a:r>
                      <a:endParaRPr lang="en-US" sz="2000" b="1">
                        <a:solidFill>
                          <a:srgbClr val="000000"/>
                        </a:solidFill>
                        <a:latin typeface="Times New Roman" panose="0202060305040502030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20</a:t>
                      </a:r>
                      <a:endParaRPr lang="en-US" sz="2000" b="1">
                        <a:solidFill>
                          <a:srgbClr val="000000"/>
                        </a:solidFill>
                        <a:latin typeface="Times New Roman" panose="0202060305040502030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83.0000</a:t>
                      </a:r>
                      <a:endParaRPr lang="en-US" sz="2000" b="1" dirty="0">
                        <a:solidFill>
                          <a:srgbClr val="000000"/>
                        </a:solidFill>
                        <a:latin typeface="Times New Roman" panose="0202060305040502030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5.93828</a:t>
                      </a:r>
                      <a:endParaRPr lang="en-US" sz="2000" b="1" dirty="0">
                        <a:solidFill>
                          <a:srgbClr val="000000"/>
                        </a:solidFill>
                        <a:latin typeface="Times New Roman" panose="0202060305040502030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1.32784</a:t>
                      </a:r>
                      <a:endParaRPr lang="en-US" sz="2000" b="1" dirty="0">
                        <a:solidFill>
                          <a:srgbClr val="000000"/>
                        </a:solidFill>
                        <a:latin typeface="Times New Roman" panose="0202060305040502030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9" name="Table 8"/>
          <p:cNvGraphicFramePr/>
          <p:nvPr/>
        </p:nvGraphicFramePr>
        <p:xfrm>
          <a:off x="12452350" y="16666210"/>
          <a:ext cx="8759190" cy="4953635"/>
        </p:xfrm>
        <a:graphic>
          <a:graphicData uri="http://schemas.openxmlformats.org/drawingml/2006/table">
            <a:tbl>
              <a:tblPr/>
              <a:tblGrid>
                <a:gridCol w="1242695"/>
                <a:gridCol w="645795"/>
                <a:gridCol w="698500"/>
                <a:gridCol w="691515"/>
                <a:gridCol w="672465"/>
                <a:gridCol w="765175"/>
                <a:gridCol w="1033780"/>
                <a:gridCol w="1170305"/>
                <a:gridCol w="918845"/>
                <a:gridCol w="920115"/>
              </a:tblGrid>
              <a:tr h="1425575">
                <a:tc>
                  <a:txBody>
                    <a:bodyPr/>
                    <a:lstStyle/>
                    <a:p>
                      <a:pPr indent="0" algn="ctr">
                        <a:buNone/>
                      </a:pPr>
                      <a:r>
                        <a:rPr lang="en-US" sz="2000" b="1" dirty="0">
                          <a:solidFill>
                            <a:srgbClr val="000000"/>
                          </a:solidFill>
                          <a:latin typeface="Times New Roman" panose="02020603050405020304" charset="-122"/>
                        </a:rPr>
                        <a:t>Algorithm</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F</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Sig.</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t</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df</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Sig(2-Tailed)</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Mean Difference</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Std. Error Difference</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Lower</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Upper</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60830">
                <a:tc>
                  <a:txBody>
                    <a:bodyPr/>
                    <a:lstStyle/>
                    <a:p>
                      <a:pPr indent="0" algn="ctr">
                        <a:buNone/>
                      </a:pPr>
                      <a:r>
                        <a:rPr lang="en-US" sz="2000" b="1" dirty="0">
                          <a:solidFill>
                            <a:srgbClr val="000000"/>
                          </a:solidFill>
                          <a:latin typeface="Times New Roman" panose="02020603050405020304" charset="-122"/>
                        </a:rPr>
                        <a:t>Equal Variances Assumed</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.290</a:t>
                      </a:r>
                      <a:endParaRPr lang="en-US" sz="2000" b="1">
                        <a:solidFill>
                          <a:srgbClr val="000000"/>
                        </a:solidFill>
                        <a:latin typeface="Times New Roman" panose="02020603050405020304" charset="-122"/>
                      </a:endParaRPr>
                    </a:p>
                    <a:p>
                      <a:pPr indent="0" algn="ctr">
                        <a:buNone/>
                      </a:pP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.593</a:t>
                      </a:r>
                      <a:endParaRPr lang="en-US" sz="2000" b="1" dirty="0">
                        <a:solidFill>
                          <a:srgbClr val="000000"/>
                        </a:solidFill>
                        <a:latin typeface="Times New Roman" panose="02020603050405020304" charset="-122"/>
                      </a:endParaRPr>
                    </a:p>
                    <a:p>
                      <a:pPr indent="0" algn="ctr">
                        <a:buNone/>
                      </a:pP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2.804</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38</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.008</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4.89850</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1.74671</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sym typeface="+mn-ea"/>
                        </a:rPr>
                        <a:t>1.36248</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8.43452</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967230">
                <a:tc>
                  <a:txBody>
                    <a:bodyPr/>
                    <a:lstStyle/>
                    <a:p>
                      <a:pPr indent="0" algn="ctr">
                        <a:buNone/>
                      </a:pPr>
                      <a:r>
                        <a:rPr lang="en-US" sz="2000" b="1">
                          <a:solidFill>
                            <a:srgbClr val="000000"/>
                          </a:solidFill>
                          <a:latin typeface="Times New Roman" panose="02020603050405020304" charset="-122"/>
                        </a:rPr>
                        <a:t>Equal Variances Not Assumed</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2.804</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37.100</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.008</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4.89850</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1.74671</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1.35966</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8.43734</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pic>
        <p:nvPicPr>
          <p:cNvPr id="11" name="Picture 10"/>
          <p:cNvPicPr>
            <a:picLocks noChangeAspect="1"/>
          </p:cNvPicPr>
          <p:nvPr/>
        </p:nvPicPr>
        <p:blipFill>
          <a:blip r:embed="rId3"/>
          <a:stretch>
            <a:fillRect/>
          </a:stretch>
        </p:blipFill>
        <p:spPr>
          <a:xfrm>
            <a:off x="14956983" y="4516357"/>
            <a:ext cx="6342734" cy="4393405"/>
          </a:xfrm>
          <a:prstGeom prst="rect">
            <a:avLst/>
          </a:prstGeom>
        </p:spPr>
      </p:pic>
      <p:sp>
        <p:nvSpPr>
          <p:cNvPr id="33" name="Flowchart: Alternate Process 32"/>
          <p:cNvSpPr/>
          <p:nvPr/>
        </p:nvSpPr>
        <p:spPr>
          <a:xfrm>
            <a:off x="12170410" y="10129520"/>
            <a:ext cx="8786495" cy="2038350"/>
          </a:xfrm>
          <a:prstGeom prst="flowChartAlternateProcess">
            <a:avLst/>
          </a:prstGeom>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190" b="1">
                <a:latin typeface="Times New Roman" panose="02020603050405020304" pitchFamily="18" charset="0"/>
                <a:cs typeface="Times New Roman" panose="02020603050405020304" pitchFamily="18" charset="0"/>
              </a:rPr>
              <a:t>Firewalls are a critical line of defense in our digital world, acting as security guards for your computer or network. They constantly monitor incoming and outgoing traffic, filtering out potentially harmful data packets and allowing only legitimate traffic to pass through. Firewalls continuously examine data packets, which are small bundles of information traveling across the network.</a:t>
            </a:r>
            <a:endParaRPr lang="en-US" altLang="en-IN" sz="2190" b="1">
              <a:latin typeface="Times New Roman" panose="02020603050405020304" pitchFamily="18" charset="0"/>
              <a:cs typeface="Times New Roman" panose="02020603050405020304" pitchFamily="18" charset="0"/>
            </a:endParaRPr>
          </a:p>
        </p:txBody>
      </p:sp>
      <p:sp>
        <p:nvSpPr>
          <p:cNvPr id="12" name="Rectangles 11"/>
          <p:cNvSpPr/>
          <p:nvPr/>
        </p:nvSpPr>
        <p:spPr>
          <a:xfrm>
            <a:off x="7996555" y="12080240"/>
            <a:ext cx="3623945" cy="2844165"/>
          </a:xfrm>
          <a:prstGeom prst="rect">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190" b="1">
                <a:solidFill>
                  <a:schemeClr val="tx1"/>
                </a:solidFill>
                <a:latin typeface="Times New Roman" panose="02020603050405020304" pitchFamily="18" charset="0"/>
                <a:cs typeface="Times New Roman" panose="02020603050405020304" pitchFamily="18" charset="0"/>
              </a:rPr>
              <a:t>User provides username </a:t>
            </a:r>
            <a:endParaRPr lang="en-US" sz="2190" b="1">
              <a:solidFill>
                <a:schemeClr val="tx1"/>
              </a:solidFill>
              <a:latin typeface="Times New Roman" panose="02020603050405020304" pitchFamily="18" charset="0"/>
              <a:cs typeface="Times New Roman" panose="02020603050405020304" pitchFamily="18" charset="0"/>
            </a:endParaRPr>
          </a:p>
          <a:p>
            <a:pPr algn="ctr"/>
            <a:r>
              <a:rPr lang="en-US" sz="2190" b="1">
                <a:solidFill>
                  <a:schemeClr val="tx1"/>
                </a:solidFill>
                <a:latin typeface="Times New Roman" panose="02020603050405020304" pitchFamily="18" charset="0"/>
                <a:cs typeface="Times New Roman" panose="02020603050405020304" pitchFamily="18" charset="0"/>
              </a:rPr>
              <a:t>and password.</a:t>
            </a:r>
            <a:endParaRPr lang="en-US" sz="2190" b="1">
              <a:solidFill>
                <a:schemeClr val="tx1"/>
              </a:solidFill>
              <a:latin typeface="Times New Roman" panose="02020603050405020304" pitchFamily="18" charset="0"/>
              <a:cs typeface="Times New Roman" panose="02020603050405020304" pitchFamily="18" charset="0"/>
            </a:endParaRPr>
          </a:p>
          <a:p>
            <a:pPr algn="ctr"/>
            <a:r>
              <a:rPr lang="en-US" sz="2190" b="1">
                <a:solidFill>
                  <a:schemeClr val="tx1"/>
                </a:solidFill>
                <a:latin typeface="Times New Roman" panose="02020603050405020304" pitchFamily="18" charset="0"/>
                <a:cs typeface="Times New Roman" panose="02020603050405020304" pitchFamily="18" charset="0"/>
              </a:rPr>
              <a:t>TARS verifies the authenticity of the login attempt.The system prompts for an additional verification factor through MFA.</a:t>
            </a:r>
            <a:endParaRPr lang="en-US" sz="219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5666</Words>
  <Application>WPS Presentation</Application>
  <PresentationFormat>Custom</PresentationFormat>
  <Paragraphs>159</Paragraphs>
  <Slides>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vt:i4>
      </vt:variant>
    </vt:vector>
  </HeadingPairs>
  <TitlesOfParts>
    <vt:vector size="11" baseType="lpstr">
      <vt:lpstr>Arial</vt:lpstr>
      <vt:lpstr>SimSun</vt:lpstr>
      <vt:lpstr>Wingdings</vt:lpstr>
      <vt:lpstr>Times New Roman</vt:lpstr>
      <vt:lpstr>Times New Roman</vt:lpstr>
      <vt:lpstr>Calibri</vt:lpstr>
      <vt:lpstr>Microsoft YaHei</vt:lpstr>
      <vt:lpstr>Arial Unicode MS</vt:lpstr>
      <vt:lpstr>Calibri Light</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mohan</cp:lastModifiedBy>
  <cp:revision>83</cp:revision>
  <dcterms:created xsi:type="dcterms:W3CDTF">2023-04-19T08:35:00Z</dcterms:created>
  <dcterms:modified xsi:type="dcterms:W3CDTF">2024-04-23T03:32:04Z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746C5654CB3047D397BB3FE7633E1F22_12</vt:lpwstr>
  </property>
  <property fmtid="{D5CDD505-2E9C-101B-9397-08002B2CF9AE}" pid="3" name="KSOProductBuildVer">
    <vt:lpwstr>1033-12.2.0.13489</vt:lpwstr>
  </property>
</Properties>
</file>