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9" r:id="rId3"/>
    <p:sldId id="257" r:id="rId4"/>
    <p:sldId id="258" r:id="rId5"/>
    <p:sldId id="270" r:id="rId6"/>
    <p:sldId id="259" r:id="rId7"/>
    <p:sldId id="271" r:id="rId8"/>
    <p:sldId id="260" r:id="rId9"/>
    <p:sldId id="261" r:id="rId10"/>
    <p:sldId id="262" r:id="rId11"/>
    <p:sldId id="272" r:id="rId12"/>
    <p:sldId id="273" r:id="rId13"/>
    <p:sldId id="274" r:id="rId14"/>
    <p:sldId id="263" r:id="rId15"/>
    <p:sldId id="275" r:id="rId16"/>
    <p:sldId id="264" r:id="rId17"/>
    <p:sldId id="276" r:id="rId18"/>
    <p:sldId id="277" r:id="rId19"/>
    <p:sldId id="278" r:id="rId20"/>
    <p:sldId id="265" r:id="rId21"/>
    <p:sldId id="266" r:id="rId22"/>
    <p:sldId id="267" r:id="rId23"/>
    <p:sldId id="268" r:id="rId24"/>
  </p:sldIdLst>
  <p:sldSz cx="18288000" cy="10287000"/>
  <p:notesSz cx="6858000" cy="9144000"/>
  <p:embeddedFontLst>
    <p:embeddedFont>
      <p:font typeface="Arimo" panose="020B0604020202020204" charset="0"/>
      <p:regular r:id="rId25"/>
    </p:embeddedFont>
    <p:embeddedFont>
      <p:font typeface="Sweet Dreams"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138" y="2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29.png"/><Relationship Id="rId4" Type="http://schemas.openxmlformats.org/officeDocument/2006/relationships/image" Target="../media/image3.svg"/><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Venkat3690" TargetMode="External"/><Relationship Id="rId3" Type="http://schemas.openxmlformats.org/officeDocument/2006/relationships/image" Target="../media/image2.png"/><Relationship Id="rId7" Type="http://schemas.openxmlformats.org/officeDocument/2006/relationships/hyperlink" Target="https://www.linkedin.com/in/venkata-pattabhi-ganti/"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2.png"/><Relationship Id="rId7"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png"/><Relationship Id="rId7"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p:cNvGrpSpPr/>
        <p:nvPr/>
      </p:nvGrpSpPr>
      <p:grpSpPr>
        <a:xfrm>
          <a:off x="0" y="0"/>
          <a:ext cx="0" cy="0"/>
          <a:chOff x="0" y="0"/>
          <a:chExt cx="0" cy="0"/>
        </a:xfrm>
      </p:grpSpPr>
      <p:sp>
        <p:nvSpPr>
          <p:cNvPr id="2" name="Freeform 2"/>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p:cNvSpPr/>
          <p:nvPr/>
        </p:nvSpPr>
        <p:spPr>
          <a:xfrm>
            <a:off x="15198152" y="6952490"/>
            <a:ext cx="4122295" cy="4114800"/>
          </a:xfrm>
          <a:custGeom>
            <a:avLst/>
            <a:gdLst/>
            <a:ahLst/>
            <a:cxnLst/>
            <a:rect l="l" t="t" r="r" b="b"/>
            <a:pathLst>
              <a:path w="4122295" h="4114800">
                <a:moveTo>
                  <a:pt x="0" y="0"/>
                </a:moveTo>
                <a:lnTo>
                  <a:pt x="4122296" y="0"/>
                </a:lnTo>
                <a:lnTo>
                  <a:pt x="412229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683946" y="-767470"/>
            <a:ext cx="4122295" cy="4114800"/>
          </a:xfrm>
          <a:custGeom>
            <a:avLst/>
            <a:gdLst/>
            <a:ahLst/>
            <a:cxnLst/>
            <a:rect l="l" t="t" r="r" b="b"/>
            <a:pathLst>
              <a:path w="4122295" h="4114800">
                <a:moveTo>
                  <a:pt x="0" y="0"/>
                </a:moveTo>
                <a:lnTo>
                  <a:pt x="4122295" y="0"/>
                </a:lnTo>
                <a:lnTo>
                  <a:pt x="412229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3701066">
            <a:off x="141864" y="8034062"/>
            <a:ext cx="2128325" cy="2528247"/>
          </a:xfrm>
          <a:custGeom>
            <a:avLst/>
            <a:gdLst/>
            <a:ahLst/>
            <a:cxnLst/>
            <a:rect l="l" t="t" r="r" b="b"/>
            <a:pathLst>
              <a:path w="2128325" h="2528247">
                <a:moveTo>
                  <a:pt x="0" y="0"/>
                </a:moveTo>
                <a:lnTo>
                  <a:pt x="2128324" y="0"/>
                </a:lnTo>
                <a:lnTo>
                  <a:pt x="2128324" y="2528247"/>
                </a:lnTo>
                <a:lnTo>
                  <a:pt x="0" y="25282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TextBox 7"/>
          <p:cNvSpPr txBox="1"/>
          <p:nvPr/>
        </p:nvSpPr>
        <p:spPr>
          <a:xfrm>
            <a:off x="128742" y="2058973"/>
            <a:ext cx="18030514" cy="3441198"/>
          </a:xfrm>
          <a:prstGeom prst="rect">
            <a:avLst/>
          </a:prstGeom>
        </p:spPr>
        <p:txBody>
          <a:bodyPr wrap="square" lIns="0" tIns="0" rIns="0" bIns="0" rtlCol="0" anchor="t">
            <a:spAutoFit/>
          </a:bodyPr>
          <a:lstStyle/>
          <a:p>
            <a:pPr algn="ctr">
              <a:lnSpc>
                <a:spcPts val="13775"/>
              </a:lnSpc>
            </a:pPr>
            <a:r>
              <a:rPr lang="en-US" sz="9839" dirty="0">
                <a:solidFill>
                  <a:srgbClr val="6B3406"/>
                </a:solidFill>
                <a:latin typeface="Sweet Dreams"/>
                <a:ea typeface="Sweet Dreams"/>
                <a:cs typeface="Sweet Dreams"/>
                <a:sym typeface="Sweet Dreams"/>
              </a:rPr>
              <a:t>Data Analysis on Music store Database</a:t>
            </a:r>
          </a:p>
        </p:txBody>
      </p:sp>
      <p:sp>
        <p:nvSpPr>
          <p:cNvPr id="8" name="TextBox 8"/>
          <p:cNvSpPr txBox="1"/>
          <p:nvPr/>
        </p:nvSpPr>
        <p:spPr>
          <a:xfrm>
            <a:off x="3239957" y="5903125"/>
            <a:ext cx="11564198" cy="1110984"/>
          </a:xfrm>
          <a:prstGeom prst="rect">
            <a:avLst/>
          </a:prstGeom>
        </p:spPr>
        <p:txBody>
          <a:bodyPr lIns="0" tIns="0" rIns="0" bIns="0" rtlCol="0" anchor="t">
            <a:spAutoFit/>
          </a:bodyPr>
          <a:lstStyle/>
          <a:p>
            <a:pPr algn="ctr">
              <a:lnSpc>
                <a:spcPts val="9121"/>
              </a:lnSpc>
            </a:pPr>
            <a:r>
              <a:rPr lang="en-US" sz="6515" dirty="0">
                <a:solidFill>
                  <a:srgbClr val="6B3406"/>
                </a:solidFill>
                <a:latin typeface="Sweet Dreams"/>
                <a:ea typeface="Sweet Dreams"/>
                <a:cs typeface="Sweet Dreams"/>
                <a:sym typeface="Sweet Dreams"/>
              </a:rPr>
              <a:t>“Using SQL</a:t>
            </a:r>
            <a:r>
              <a:rPr lang="en-US" sz="6515" b="1" dirty="0">
                <a:solidFill>
                  <a:srgbClr val="6B3406"/>
                </a:solidFill>
                <a:latin typeface="Sweet Dreams"/>
                <a:ea typeface="Sweet Dreams"/>
                <a:cs typeface="Sweet Dreams"/>
                <a:sym typeface="Sweet Dreams"/>
              </a:rPr>
              <a:t>”</a:t>
            </a:r>
          </a:p>
        </p:txBody>
      </p:sp>
      <p:sp>
        <p:nvSpPr>
          <p:cNvPr id="9" name="TextBox 9"/>
          <p:cNvSpPr txBox="1"/>
          <p:nvPr/>
        </p:nvSpPr>
        <p:spPr>
          <a:xfrm>
            <a:off x="5074756" y="7625049"/>
            <a:ext cx="8138487" cy="639219"/>
          </a:xfrm>
          <a:prstGeom prst="rect">
            <a:avLst/>
          </a:prstGeom>
        </p:spPr>
        <p:txBody>
          <a:bodyPr lIns="0" tIns="0" rIns="0" bIns="0" rtlCol="0" anchor="t">
            <a:spAutoFit/>
          </a:bodyPr>
          <a:lstStyle/>
          <a:p>
            <a:pPr algn="ctr">
              <a:lnSpc>
                <a:spcPts val="4956"/>
              </a:lnSpc>
            </a:pPr>
            <a:r>
              <a:rPr lang="en-US" sz="4200" dirty="0">
                <a:solidFill>
                  <a:srgbClr val="6B3406"/>
                </a:solidFill>
                <a:latin typeface="Sweet Dreams"/>
                <a:ea typeface="Sweet Dreams"/>
                <a:cs typeface="Sweet Dreams"/>
                <a:sym typeface="Sweet Dreams"/>
              </a:rPr>
              <a:t>Present By  Venkata Pattabhi</a:t>
            </a:r>
          </a:p>
        </p:txBody>
      </p:sp>
      <p:sp>
        <p:nvSpPr>
          <p:cNvPr id="10" name="Freeform 10"/>
          <p:cNvSpPr/>
          <p:nvPr/>
        </p:nvSpPr>
        <p:spPr>
          <a:xfrm rot="4693436" flipH="1" flipV="1">
            <a:off x="16523061" y="-66313"/>
            <a:ext cx="2137817" cy="2539523"/>
          </a:xfrm>
          <a:custGeom>
            <a:avLst/>
            <a:gdLst/>
            <a:ahLst/>
            <a:cxnLst/>
            <a:rect l="l" t="t" r="r" b="b"/>
            <a:pathLst>
              <a:path w="2137817" h="2539523">
                <a:moveTo>
                  <a:pt x="2137817" y="2539523"/>
                </a:moveTo>
                <a:lnTo>
                  <a:pt x="0" y="2539523"/>
                </a:lnTo>
                <a:lnTo>
                  <a:pt x="0" y="0"/>
                </a:lnTo>
                <a:lnTo>
                  <a:pt x="2137817" y="0"/>
                </a:lnTo>
                <a:lnTo>
                  <a:pt x="2137817" y="2539523"/>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p:cNvGrpSpPr/>
        <p:nvPr/>
      </p:nvGrpSpPr>
      <p:grpSpPr>
        <a:xfrm>
          <a:off x="0" y="0"/>
          <a:ext cx="0" cy="0"/>
          <a:chOff x="0" y="0"/>
          <a:chExt cx="0" cy="0"/>
        </a:xfrm>
      </p:grpSpPr>
      <p:sp>
        <p:nvSpPr>
          <p:cNvPr id="2" name="Freeform 2"/>
          <p:cNvSpPr/>
          <p:nvPr/>
        </p:nvSpPr>
        <p:spPr>
          <a:xfrm flipH="1" flipV="1">
            <a:off x="12655394" y="-181326"/>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p:cNvSpPr/>
          <p:nvPr/>
        </p:nvSpPr>
        <p:spPr>
          <a:xfrm>
            <a:off x="15460014" y="7528915"/>
            <a:ext cx="4304080" cy="4296255"/>
          </a:xfrm>
          <a:custGeom>
            <a:avLst/>
            <a:gdLst/>
            <a:ahLst/>
            <a:cxnLst/>
            <a:rect l="l" t="t" r="r" b="b"/>
            <a:pathLst>
              <a:path w="4304080" h="4296255">
                <a:moveTo>
                  <a:pt x="0" y="0"/>
                </a:moveTo>
                <a:lnTo>
                  <a:pt x="4304080" y="0"/>
                </a:lnTo>
                <a:lnTo>
                  <a:pt x="4304080" y="4296255"/>
                </a:lnTo>
                <a:lnTo>
                  <a:pt x="0" y="42962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931961" y="-862379"/>
            <a:ext cx="4275974" cy="4268199"/>
          </a:xfrm>
          <a:custGeom>
            <a:avLst/>
            <a:gdLst/>
            <a:ahLst/>
            <a:cxnLst/>
            <a:rect l="l" t="t" r="r" b="b"/>
            <a:pathLst>
              <a:path w="4275974" h="4268199">
                <a:moveTo>
                  <a:pt x="0" y="0"/>
                </a:moveTo>
                <a:lnTo>
                  <a:pt x="4275974" y="0"/>
                </a:lnTo>
                <a:lnTo>
                  <a:pt x="4275974" y="4268199"/>
                </a:lnTo>
                <a:lnTo>
                  <a:pt x="0" y="4268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3701066">
            <a:off x="165818" y="8181161"/>
            <a:ext cx="2016535" cy="2395452"/>
          </a:xfrm>
          <a:custGeom>
            <a:avLst/>
            <a:gdLst/>
            <a:ahLst/>
            <a:cxnLst/>
            <a:rect l="l" t="t" r="r" b="b"/>
            <a:pathLst>
              <a:path w="2016535" h="2395452">
                <a:moveTo>
                  <a:pt x="0" y="0"/>
                </a:moveTo>
                <a:lnTo>
                  <a:pt x="2016535" y="0"/>
                </a:lnTo>
                <a:lnTo>
                  <a:pt x="2016535" y="2395452"/>
                </a:lnTo>
                <a:lnTo>
                  <a:pt x="0" y="23954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rot="4693436" flipH="1" flipV="1">
            <a:off x="16564093" y="-67015"/>
            <a:ext cx="2095922" cy="2489757"/>
          </a:xfrm>
          <a:custGeom>
            <a:avLst/>
            <a:gdLst/>
            <a:ahLst/>
            <a:cxnLst/>
            <a:rect l="l" t="t" r="r" b="b"/>
            <a:pathLst>
              <a:path w="2095922" h="2489757">
                <a:moveTo>
                  <a:pt x="2095922" y="2489757"/>
                </a:moveTo>
                <a:lnTo>
                  <a:pt x="0" y="2489757"/>
                </a:lnTo>
                <a:lnTo>
                  <a:pt x="0" y="0"/>
                </a:lnTo>
                <a:lnTo>
                  <a:pt x="2095922" y="0"/>
                </a:lnTo>
                <a:lnTo>
                  <a:pt x="2095922" y="24897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p:cNvSpPr/>
          <p:nvPr/>
        </p:nvSpPr>
        <p:spPr>
          <a:xfrm>
            <a:off x="16012304" y="6051390"/>
            <a:ext cx="1918147" cy="2085836"/>
          </a:xfrm>
          <a:custGeom>
            <a:avLst/>
            <a:gdLst/>
            <a:ahLst/>
            <a:cxnLst/>
            <a:rect l="l" t="t" r="r" b="b"/>
            <a:pathLst>
              <a:path w="3515793" h="3806469">
                <a:moveTo>
                  <a:pt x="0" y="0"/>
                </a:moveTo>
                <a:lnTo>
                  <a:pt x="3515794" y="0"/>
                </a:lnTo>
                <a:lnTo>
                  <a:pt x="3515794" y="3806469"/>
                </a:lnTo>
                <a:lnTo>
                  <a:pt x="0" y="380646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TextBox 9"/>
          <p:cNvSpPr txBox="1"/>
          <p:nvPr/>
        </p:nvSpPr>
        <p:spPr>
          <a:xfrm>
            <a:off x="2762296" y="104849"/>
            <a:ext cx="6381703" cy="1391984"/>
          </a:xfrm>
          <a:prstGeom prst="rect">
            <a:avLst/>
          </a:prstGeom>
        </p:spPr>
        <p:txBody>
          <a:bodyPr wrap="square" lIns="0" tIns="0" rIns="0" bIns="0" rtlCol="0" anchor="t">
            <a:spAutoFit/>
          </a:bodyPr>
          <a:lstStyle/>
          <a:p>
            <a:pPr marL="342900" indent="-342900" algn="ctr">
              <a:lnSpc>
                <a:spcPts val="13579"/>
              </a:lnSpc>
              <a:buFont typeface="Arial" panose="020B0604020202020204" pitchFamily="34" charset="0"/>
              <a:buChar char="•"/>
            </a:pPr>
            <a:r>
              <a:rPr lang="en-US" sz="2400" dirty="0">
                <a:solidFill>
                  <a:srgbClr val="6B3406"/>
                </a:solidFill>
                <a:latin typeface="Sweet Dreams"/>
                <a:ea typeface="Sweet Dreams"/>
                <a:cs typeface="Sweet Dreams"/>
                <a:sym typeface="Sweet Dreams"/>
              </a:rPr>
              <a:t> Which countries have the most Invoice?</a:t>
            </a:r>
          </a:p>
        </p:txBody>
      </p:sp>
      <p:sp>
        <p:nvSpPr>
          <p:cNvPr id="11" name="TextBox 11"/>
          <p:cNvSpPr txBox="1"/>
          <p:nvPr/>
        </p:nvSpPr>
        <p:spPr>
          <a:xfrm>
            <a:off x="2331931" y="7968158"/>
            <a:ext cx="13207923" cy="1395575"/>
          </a:xfrm>
          <a:prstGeom prst="rect">
            <a:avLst/>
          </a:prstGeom>
        </p:spPr>
        <p:txBody>
          <a:bodyPr wrap="square" lIns="0" tIns="0" rIns="0" bIns="0" rtlCol="0" anchor="t">
            <a:spAutoFit/>
          </a:bodyPr>
          <a:lstStyle/>
          <a:p>
            <a:pPr algn="just">
              <a:lnSpc>
                <a:spcPts val="3800"/>
              </a:lnSpc>
            </a:pPr>
            <a:r>
              <a:rPr lang="en-US" sz="2000" b="1" dirty="0">
                <a:solidFill>
                  <a:srgbClr val="99775B"/>
                </a:solidFill>
                <a:latin typeface="Arimo"/>
                <a:ea typeface="Arimo"/>
                <a:cs typeface="Arimo"/>
                <a:sym typeface="Arimo"/>
              </a:rPr>
              <a:t>Explanation: </a:t>
            </a:r>
            <a:r>
              <a:rPr lang="en-US" sz="2000" dirty="0">
                <a:solidFill>
                  <a:srgbClr val="99775B"/>
                </a:solidFill>
                <a:latin typeface="Arimo"/>
                <a:ea typeface="Arimo"/>
                <a:cs typeface="Arimo"/>
                <a:sym typeface="Arimo"/>
              </a:rPr>
              <a:t>This query counts the number of invoices for each country, then sorts the results in descending order to show the countries with the highest number of invoices at the top.</a:t>
            </a:r>
          </a:p>
          <a:p>
            <a:pPr algn="just">
              <a:lnSpc>
                <a:spcPts val="3800"/>
              </a:lnSpc>
            </a:pPr>
            <a:endParaRPr lang="en-US" sz="1900" dirty="0">
              <a:solidFill>
                <a:srgbClr val="99775B"/>
              </a:solidFill>
              <a:latin typeface="Arimo"/>
              <a:ea typeface="Arimo"/>
              <a:cs typeface="Arimo"/>
              <a:sym typeface="Arimo"/>
            </a:endParaRPr>
          </a:p>
        </p:txBody>
      </p:sp>
      <p:pic>
        <p:nvPicPr>
          <p:cNvPr id="16" name="Picture 15">
            <a:extLst>
              <a:ext uri="{FF2B5EF4-FFF2-40B4-BE49-F238E27FC236}">
                <a16:creationId xmlns:a16="http://schemas.microsoft.com/office/drawing/2014/main" id="{80E1304B-C885-D38B-9F88-EE2EFF6BAAF9}"/>
              </a:ext>
            </a:extLst>
          </p:cNvPr>
          <p:cNvPicPr>
            <a:picLocks noChangeAspect="1"/>
          </p:cNvPicPr>
          <p:nvPr/>
        </p:nvPicPr>
        <p:blipFill>
          <a:blip r:embed="rId9"/>
          <a:stretch>
            <a:fillRect/>
          </a:stretch>
        </p:blipFill>
        <p:spPr>
          <a:xfrm>
            <a:off x="3398671" y="1936076"/>
            <a:ext cx="11396837" cy="60320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a:extLst>
            <a:ext uri="{FF2B5EF4-FFF2-40B4-BE49-F238E27FC236}">
              <a16:creationId xmlns:a16="http://schemas.microsoft.com/office/drawing/2014/main" id="{3FC367A5-7F84-62DB-6B27-9095EAA83B7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9416CEC-A6B3-3775-DF1C-86D2C2D8D78D}"/>
              </a:ext>
            </a:extLst>
          </p:cNvPr>
          <p:cNvSpPr/>
          <p:nvPr/>
        </p:nvSpPr>
        <p:spPr>
          <a:xfrm flipH="1" flipV="1">
            <a:off x="12655394" y="-181326"/>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a:extLst>
              <a:ext uri="{FF2B5EF4-FFF2-40B4-BE49-F238E27FC236}">
                <a16:creationId xmlns:a16="http://schemas.microsoft.com/office/drawing/2014/main" id="{F933F13E-666C-AF9F-094E-75B3B6B8E7E8}"/>
              </a:ext>
            </a:extLst>
          </p:cNvPr>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a:extLst>
              <a:ext uri="{FF2B5EF4-FFF2-40B4-BE49-F238E27FC236}">
                <a16:creationId xmlns:a16="http://schemas.microsoft.com/office/drawing/2014/main" id="{4EA16D7B-6DE2-0CFF-89F7-6A6E0787EB9C}"/>
              </a:ext>
            </a:extLst>
          </p:cNvPr>
          <p:cNvSpPr/>
          <p:nvPr/>
        </p:nvSpPr>
        <p:spPr>
          <a:xfrm>
            <a:off x="15460014" y="7528915"/>
            <a:ext cx="4304080" cy="4296255"/>
          </a:xfrm>
          <a:custGeom>
            <a:avLst/>
            <a:gdLst/>
            <a:ahLst/>
            <a:cxnLst/>
            <a:rect l="l" t="t" r="r" b="b"/>
            <a:pathLst>
              <a:path w="4304080" h="4296255">
                <a:moveTo>
                  <a:pt x="0" y="0"/>
                </a:moveTo>
                <a:lnTo>
                  <a:pt x="4304080" y="0"/>
                </a:lnTo>
                <a:lnTo>
                  <a:pt x="4304080" y="4296255"/>
                </a:lnTo>
                <a:lnTo>
                  <a:pt x="0" y="42962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a:extLst>
              <a:ext uri="{FF2B5EF4-FFF2-40B4-BE49-F238E27FC236}">
                <a16:creationId xmlns:a16="http://schemas.microsoft.com/office/drawing/2014/main" id="{FEF37A1A-46FC-6837-9B36-0D705AACC4DF}"/>
              </a:ext>
            </a:extLst>
          </p:cNvPr>
          <p:cNvSpPr/>
          <p:nvPr/>
        </p:nvSpPr>
        <p:spPr>
          <a:xfrm>
            <a:off x="-931961" y="-862379"/>
            <a:ext cx="4275974" cy="4268199"/>
          </a:xfrm>
          <a:custGeom>
            <a:avLst/>
            <a:gdLst/>
            <a:ahLst/>
            <a:cxnLst/>
            <a:rect l="l" t="t" r="r" b="b"/>
            <a:pathLst>
              <a:path w="4275974" h="4268199">
                <a:moveTo>
                  <a:pt x="0" y="0"/>
                </a:moveTo>
                <a:lnTo>
                  <a:pt x="4275974" y="0"/>
                </a:lnTo>
                <a:lnTo>
                  <a:pt x="4275974" y="4268199"/>
                </a:lnTo>
                <a:lnTo>
                  <a:pt x="0" y="4268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4AA4930C-CA64-6B44-816C-5E2472832068}"/>
              </a:ext>
            </a:extLst>
          </p:cNvPr>
          <p:cNvSpPr/>
          <p:nvPr/>
        </p:nvSpPr>
        <p:spPr>
          <a:xfrm rot="3701066">
            <a:off x="165818" y="8181161"/>
            <a:ext cx="2016535" cy="2395452"/>
          </a:xfrm>
          <a:custGeom>
            <a:avLst/>
            <a:gdLst/>
            <a:ahLst/>
            <a:cxnLst/>
            <a:rect l="l" t="t" r="r" b="b"/>
            <a:pathLst>
              <a:path w="2016535" h="2395452">
                <a:moveTo>
                  <a:pt x="0" y="0"/>
                </a:moveTo>
                <a:lnTo>
                  <a:pt x="2016535" y="0"/>
                </a:lnTo>
                <a:lnTo>
                  <a:pt x="2016535" y="2395452"/>
                </a:lnTo>
                <a:lnTo>
                  <a:pt x="0" y="23954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90A929AE-FA5B-76CE-94CD-476DE60DF5D9}"/>
              </a:ext>
            </a:extLst>
          </p:cNvPr>
          <p:cNvSpPr/>
          <p:nvPr/>
        </p:nvSpPr>
        <p:spPr>
          <a:xfrm rot="4693436" flipH="1" flipV="1">
            <a:off x="16564093" y="-67015"/>
            <a:ext cx="2095922" cy="2489757"/>
          </a:xfrm>
          <a:custGeom>
            <a:avLst/>
            <a:gdLst/>
            <a:ahLst/>
            <a:cxnLst/>
            <a:rect l="l" t="t" r="r" b="b"/>
            <a:pathLst>
              <a:path w="2095922" h="2489757">
                <a:moveTo>
                  <a:pt x="2095922" y="2489757"/>
                </a:moveTo>
                <a:lnTo>
                  <a:pt x="0" y="2489757"/>
                </a:lnTo>
                <a:lnTo>
                  <a:pt x="0" y="0"/>
                </a:lnTo>
                <a:lnTo>
                  <a:pt x="2095922" y="0"/>
                </a:lnTo>
                <a:lnTo>
                  <a:pt x="2095922" y="24897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AF5C9177-4394-5E66-70FB-D4B469CE724F}"/>
              </a:ext>
            </a:extLst>
          </p:cNvPr>
          <p:cNvSpPr/>
          <p:nvPr/>
        </p:nvSpPr>
        <p:spPr>
          <a:xfrm>
            <a:off x="16012304" y="6051390"/>
            <a:ext cx="1918147" cy="2085836"/>
          </a:xfrm>
          <a:custGeom>
            <a:avLst/>
            <a:gdLst/>
            <a:ahLst/>
            <a:cxnLst/>
            <a:rect l="l" t="t" r="r" b="b"/>
            <a:pathLst>
              <a:path w="3515793" h="3806469">
                <a:moveTo>
                  <a:pt x="0" y="0"/>
                </a:moveTo>
                <a:lnTo>
                  <a:pt x="3515794" y="0"/>
                </a:lnTo>
                <a:lnTo>
                  <a:pt x="3515794" y="3806469"/>
                </a:lnTo>
                <a:lnTo>
                  <a:pt x="0" y="380646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TextBox 9">
            <a:extLst>
              <a:ext uri="{FF2B5EF4-FFF2-40B4-BE49-F238E27FC236}">
                <a16:creationId xmlns:a16="http://schemas.microsoft.com/office/drawing/2014/main" id="{491EF63C-ABD5-F92C-00F0-204347A5F080}"/>
              </a:ext>
            </a:extLst>
          </p:cNvPr>
          <p:cNvSpPr txBox="1"/>
          <p:nvPr/>
        </p:nvSpPr>
        <p:spPr>
          <a:xfrm>
            <a:off x="2765277" y="104849"/>
            <a:ext cx="6224240" cy="1391984"/>
          </a:xfrm>
          <a:prstGeom prst="rect">
            <a:avLst/>
          </a:prstGeom>
        </p:spPr>
        <p:txBody>
          <a:bodyPr wrap="square" lIns="0" tIns="0" rIns="0" bIns="0" rtlCol="0" anchor="t">
            <a:spAutoFit/>
          </a:bodyPr>
          <a:lstStyle/>
          <a:p>
            <a:pPr marL="342900" indent="-342900" algn="ctr">
              <a:lnSpc>
                <a:spcPts val="13579"/>
              </a:lnSpc>
              <a:buFont typeface="Arial" panose="020B0604020202020204" pitchFamily="34" charset="0"/>
              <a:buChar char="•"/>
            </a:pPr>
            <a:r>
              <a:rPr lang="en-US" sz="2400" dirty="0">
                <a:solidFill>
                  <a:srgbClr val="6B3406"/>
                </a:solidFill>
                <a:latin typeface="Sweet Dreams"/>
                <a:ea typeface="Sweet Dreams"/>
                <a:cs typeface="Sweet Dreams"/>
                <a:sym typeface="Sweet Dreams"/>
              </a:rPr>
              <a:t> What are the top 3 values of total invoice?</a:t>
            </a:r>
          </a:p>
        </p:txBody>
      </p:sp>
      <p:sp>
        <p:nvSpPr>
          <p:cNvPr id="11" name="TextBox 11">
            <a:extLst>
              <a:ext uri="{FF2B5EF4-FFF2-40B4-BE49-F238E27FC236}">
                <a16:creationId xmlns:a16="http://schemas.microsoft.com/office/drawing/2014/main" id="{1565D015-74DC-EBD7-453E-9A1147292ADD}"/>
              </a:ext>
            </a:extLst>
          </p:cNvPr>
          <p:cNvSpPr txBox="1"/>
          <p:nvPr/>
        </p:nvSpPr>
        <p:spPr>
          <a:xfrm>
            <a:off x="2331931" y="7968158"/>
            <a:ext cx="13207923" cy="911211"/>
          </a:xfrm>
          <a:prstGeom prst="rect">
            <a:avLst/>
          </a:prstGeom>
        </p:spPr>
        <p:txBody>
          <a:bodyPr wrap="square" lIns="0" tIns="0" rIns="0" bIns="0" rtlCol="0" anchor="t">
            <a:spAutoFit/>
          </a:bodyPr>
          <a:lstStyle/>
          <a:p>
            <a:pPr algn="just">
              <a:lnSpc>
                <a:spcPts val="3800"/>
              </a:lnSpc>
            </a:pPr>
            <a:r>
              <a:rPr lang="en-US" sz="2000" b="1" dirty="0">
                <a:solidFill>
                  <a:srgbClr val="99775B"/>
                </a:solidFill>
                <a:latin typeface="Arimo"/>
                <a:ea typeface="Arimo"/>
                <a:cs typeface="Arimo"/>
                <a:sym typeface="Arimo"/>
              </a:rPr>
              <a:t>Explanation: </a:t>
            </a:r>
            <a:r>
              <a:rPr lang="en-US" sz="2000" dirty="0">
                <a:solidFill>
                  <a:srgbClr val="99775B"/>
                </a:solidFill>
                <a:latin typeface="Arimo"/>
                <a:ea typeface="Arimo"/>
                <a:cs typeface="Arimo"/>
                <a:sym typeface="Arimo"/>
              </a:rPr>
              <a:t>This query selects the total column from the invoice table, sorts the values in descending order, and then returns only the top 3 highest values.</a:t>
            </a:r>
            <a:endParaRPr lang="en-US" sz="1900" dirty="0">
              <a:solidFill>
                <a:srgbClr val="99775B"/>
              </a:solidFill>
              <a:latin typeface="Arimo"/>
              <a:ea typeface="Arimo"/>
              <a:cs typeface="Arimo"/>
              <a:sym typeface="Arimo"/>
            </a:endParaRPr>
          </a:p>
        </p:txBody>
      </p:sp>
      <p:pic>
        <p:nvPicPr>
          <p:cNvPr id="10" name="Picture 9">
            <a:extLst>
              <a:ext uri="{FF2B5EF4-FFF2-40B4-BE49-F238E27FC236}">
                <a16:creationId xmlns:a16="http://schemas.microsoft.com/office/drawing/2014/main" id="{A9A4E4E9-5597-8F65-4B3D-597DF494D4E9}"/>
              </a:ext>
            </a:extLst>
          </p:cNvPr>
          <p:cNvPicPr>
            <a:picLocks noChangeAspect="1"/>
          </p:cNvPicPr>
          <p:nvPr/>
        </p:nvPicPr>
        <p:blipFill>
          <a:blip r:embed="rId9"/>
          <a:stretch>
            <a:fillRect/>
          </a:stretch>
        </p:blipFill>
        <p:spPr>
          <a:xfrm>
            <a:off x="3214536" y="1783368"/>
            <a:ext cx="11549961" cy="5898255"/>
          </a:xfrm>
          <a:prstGeom prst="rect">
            <a:avLst/>
          </a:prstGeom>
        </p:spPr>
      </p:pic>
    </p:spTree>
    <p:extLst>
      <p:ext uri="{BB962C8B-B14F-4D97-AF65-F5344CB8AC3E}">
        <p14:creationId xmlns:p14="http://schemas.microsoft.com/office/powerpoint/2010/main" val="358438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a:extLst>
            <a:ext uri="{FF2B5EF4-FFF2-40B4-BE49-F238E27FC236}">
              <a16:creationId xmlns:a16="http://schemas.microsoft.com/office/drawing/2014/main" id="{46DB4850-A201-14D7-30BF-C2344D2BE74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86F261F-AB29-EF4C-763C-A938154AC414}"/>
              </a:ext>
            </a:extLst>
          </p:cNvPr>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a:extLst>
              <a:ext uri="{FF2B5EF4-FFF2-40B4-BE49-F238E27FC236}">
                <a16:creationId xmlns:a16="http://schemas.microsoft.com/office/drawing/2014/main" id="{20CCC26D-2A4C-5A2E-E63E-73FB866EFAAB}"/>
              </a:ext>
            </a:extLst>
          </p:cNvPr>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a:extLst>
              <a:ext uri="{FF2B5EF4-FFF2-40B4-BE49-F238E27FC236}">
                <a16:creationId xmlns:a16="http://schemas.microsoft.com/office/drawing/2014/main" id="{830300EE-D630-DD9D-A267-642004C6432B}"/>
              </a:ext>
            </a:extLst>
          </p:cNvPr>
          <p:cNvSpPr/>
          <p:nvPr/>
        </p:nvSpPr>
        <p:spPr>
          <a:xfrm>
            <a:off x="15239696" y="7110173"/>
            <a:ext cx="4304080" cy="4296255"/>
          </a:xfrm>
          <a:custGeom>
            <a:avLst/>
            <a:gdLst/>
            <a:ahLst/>
            <a:cxnLst/>
            <a:rect l="l" t="t" r="r" b="b"/>
            <a:pathLst>
              <a:path w="4304080" h="4296255">
                <a:moveTo>
                  <a:pt x="0" y="0"/>
                </a:moveTo>
                <a:lnTo>
                  <a:pt x="4304081" y="0"/>
                </a:lnTo>
                <a:lnTo>
                  <a:pt x="4304081" y="4296254"/>
                </a:lnTo>
                <a:lnTo>
                  <a:pt x="0" y="42962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F9BC2C86-3FBC-9A4C-544F-2FA3BA991A2F}"/>
              </a:ext>
            </a:extLst>
          </p:cNvPr>
          <p:cNvSpPr/>
          <p:nvPr/>
        </p:nvSpPr>
        <p:spPr>
          <a:xfrm rot="3701066">
            <a:off x="141864" y="8034062"/>
            <a:ext cx="2128325" cy="2528247"/>
          </a:xfrm>
          <a:custGeom>
            <a:avLst/>
            <a:gdLst/>
            <a:ahLst/>
            <a:cxnLst/>
            <a:rect l="l" t="t" r="r" b="b"/>
            <a:pathLst>
              <a:path w="2128325" h="2528247">
                <a:moveTo>
                  <a:pt x="0" y="0"/>
                </a:moveTo>
                <a:lnTo>
                  <a:pt x="2128324" y="0"/>
                </a:lnTo>
                <a:lnTo>
                  <a:pt x="2128324" y="2528247"/>
                </a:lnTo>
                <a:lnTo>
                  <a:pt x="0" y="25282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529D89EF-D41D-52D8-F8E1-E7CA8BAA1685}"/>
              </a:ext>
            </a:extLst>
          </p:cNvPr>
          <p:cNvSpPr/>
          <p:nvPr/>
        </p:nvSpPr>
        <p:spPr>
          <a:xfrm rot="4693436" flipH="1" flipV="1">
            <a:off x="16523061" y="-66313"/>
            <a:ext cx="2137817" cy="2539523"/>
          </a:xfrm>
          <a:custGeom>
            <a:avLst/>
            <a:gdLst/>
            <a:ahLst/>
            <a:cxnLst/>
            <a:rect l="l" t="t" r="r" b="b"/>
            <a:pathLst>
              <a:path w="2137817" h="2539523">
                <a:moveTo>
                  <a:pt x="2137817" y="2539523"/>
                </a:moveTo>
                <a:lnTo>
                  <a:pt x="0" y="2539523"/>
                </a:lnTo>
                <a:lnTo>
                  <a:pt x="0" y="0"/>
                </a:lnTo>
                <a:lnTo>
                  <a:pt x="2137817" y="0"/>
                </a:lnTo>
                <a:lnTo>
                  <a:pt x="2137817" y="2539523"/>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D24241B2-7F93-DFB4-F480-6D7B916592D4}"/>
              </a:ext>
            </a:extLst>
          </p:cNvPr>
          <p:cNvSpPr/>
          <p:nvPr/>
        </p:nvSpPr>
        <p:spPr>
          <a:xfrm>
            <a:off x="15472724" y="5397887"/>
            <a:ext cx="2193766" cy="2611107"/>
          </a:xfrm>
          <a:custGeom>
            <a:avLst/>
            <a:gdLst/>
            <a:ahLst/>
            <a:cxnLst/>
            <a:rect l="l" t="t" r="r" b="b"/>
            <a:pathLst>
              <a:path w="3015325" h="4114800">
                <a:moveTo>
                  <a:pt x="0" y="0"/>
                </a:moveTo>
                <a:lnTo>
                  <a:pt x="3015325" y="0"/>
                </a:lnTo>
                <a:lnTo>
                  <a:pt x="3015325"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4" name="TextBox 11">
            <a:extLst>
              <a:ext uri="{FF2B5EF4-FFF2-40B4-BE49-F238E27FC236}">
                <a16:creationId xmlns:a16="http://schemas.microsoft.com/office/drawing/2014/main" id="{9F6E8869-BCC5-A6D8-CBF3-6CBF553711C0}"/>
              </a:ext>
            </a:extLst>
          </p:cNvPr>
          <p:cNvSpPr txBox="1"/>
          <p:nvPr/>
        </p:nvSpPr>
        <p:spPr>
          <a:xfrm>
            <a:off x="1710607" y="641912"/>
            <a:ext cx="14859000" cy="1882888"/>
          </a:xfrm>
          <a:prstGeom prst="rect">
            <a:avLst/>
          </a:prstGeom>
        </p:spPr>
        <p:txBody>
          <a:bodyPr wrap="square" lIns="0" tIns="0" rIns="0" bIns="0" rtlCol="0" anchor="t">
            <a:spAutoFit/>
          </a:bodyPr>
          <a:lstStyle/>
          <a:p>
            <a:pPr marL="342900" indent="-342900" algn="just">
              <a:lnSpc>
                <a:spcPts val="3800"/>
              </a:lnSpc>
              <a:buFont typeface="Arial" panose="020B0604020202020204" pitchFamily="34" charset="0"/>
              <a:buChar char="•"/>
            </a:pPr>
            <a:r>
              <a:rPr lang="en-US" sz="2400" dirty="0">
                <a:solidFill>
                  <a:srgbClr val="C00000"/>
                </a:solidFill>
                <a:latin typeface="Sweet Dreams" panose="020B0604020202020204" charset="0"/>
                <a:ea typeface="Sweet Dreams" panose="020B0604020202020204" charset="0"/>
                <a:cs typeface="Arimo"/>
                <a:sym typeface="Arimo"/>
              </a:rPr>
              <a:t> Which city has the best customers? - We would like to throw a promotional Music Festival in the city we made the most money. Write a query that returns one city that has the highest sum of invoice totals. Return both the city name &amp; sum of all invoice totals.</a:t>
            </a:r>
          </a:p>
          <a:p>
            <a:pPr algn="just">
              <a:lnSpc>
                <a:spcPts val="3800"/>
              </a:lnSpc>
            </a:pPr>
            <a:endParaRPr lang="en-US" sz="1900" dirty="0">
              <a:solidFill>
                <a:srgbClr val="99775B"/>
              </a:solidFill>
              <a:latin typeface="Arimo"/>
              <a:ea typeface="Arimo"/>
              <a:cs typeface="Arimo"/>
              <a:sym typeface="Arimo"/>
            </a:endParaRPr>
          </a:p>
        </p:txBody>
      </p:sp>
      <p:pic>
        <p:nvPicPr>
          <p:cNvPr id="18" name="Picture 17">
            <a:extLst>
              <a:ext uri="{FF2B5EF4-FFF2-40B4-BE49-F238E27FC236}">
                <a16:creationId xmlns:a16="http://schemas.microsoft.com/office/drawing/2014/main" id="{6B776008-EF0C-EC51-1373-C989847A1183}"/>
              </a:ext>
            </a:extLst>
          </p:cNvPr>
          <p:cNvPicPr>
            <a:picLocks noChangeAspect="1"/>
          </p:cNvPicPr>
          <p:nvPr/>
        </p:nvPicPr>
        <p:blipFill>
          <a:blip r:embed="rId9"/>
          <a:stretch>
            <a:fillRect/>
          </a:stretch>
        </p:blipFill>
        <p:spPr>
          <a:xfrm>
            <a:off x="2585455" y="2247900"/>
            <a:ext cx="11795284" cy="6764662"/>
          </a:xfrm>
          <a:prstGeom prst="rect">
            <a:avLst/>
          </a:prstGeom>
        </p:spPr>
      </p:pic>
      <p:sp>
        <p:nvSpPr>
          <p:cNvPr id="19" name="TextBox 11">
            <a:extLst>
              <a:ext uri="{FF2B5EF4-FFF2-40B4-BE49-F238E27FC236}">
                <a16:creationId xmlns:a16="http://schemas.microsoft.com/office/drawing/2014/main" id="{8FF2A820-CB5F-206D-D3B2-B446BC1E52E6}"/>
              </a:ext>
            </a:extLst>
          </p:cNvPr>
          <p:cNvSpPr txBox="1"/>
          <p:nvPr/>
        </p:nvSpPr>
        <p:spPr>
          <a:xfrm>
            <a:off x="2279607" y="8583727"/>
            <a:ext cx="13440951" cy="911211"/>
          </a:xfrm>
          <a:prstGeom prst="rect">
            <a:avLst/>
          </a:prstGeom>
        </p:spPr>
        <p:txBody>
          <a:bodyPr wrap="square" lIns="0" tIns="0" rIns="0" bIns="0" rtlCol="0" anchor="t">
            <a:spAutoFit/>
          </a:bodyPr>
          <a:lstStyle/>
          <a:p>
            <a:pPr algn="just">
              <a:lnSpc>
                <a:spcPts val="3800"/>
              </a:lnSpc>
            </a:pPr>
            <a:r>
              <a:rPr lang="en-US" sz="2000" b="1" dirty="0">
                <a:solidFill>
                  <a:srgbClr val="99775B"/>
                </a:solidFill>
                <a:latin typeface="Arimo"/>
                <a:ea typeface="Arimo"/>
                <a:cs typeface="Arimo"/>
                <a:sym typeface="Arimo"/>
              </a:rPr>
              <a:t>Explanation: </a:t>
            </a:r>
            <a:r>
              <a:rPr lang="en-US" sz="2000" dirty="0">
                <a:solidFill>
                  <a:srgbClr val="99775B"/>
                </a:solidFill>
                <a:latin typeface="Arimo"/>
                <a:ea typeface="Arimo"/>
                <a:cs typeface="Arimo"/>
                <a:sym typeface="Arimo"/>
              </a:rPr>
              <a:t>This query calculates the total sales for each city, sorts them in descending order, and then returns the city with the highest total.</a:t>
            </a:r>
            <a:endParaRPr lang="en-US" sz="1900" dirty="0">
              <a:solidFill>
                <a:srgbClr val="99775B"/>
              </a:solidFill>
              <a:latin typeface="Arimo"/>
              <a:ea typeface="Arimo"/>
              <a:cs typeface="Arimo"/>
              <a:sym typeface="Arimo"/>
            </a:endParaRPr>
          </a:p>
        </p:txBody>
      </p:sp>
    </p:spTree>
    <p:extLst>
      <p:ext uri="{BB962C8B-B14F-4D97-AF65-F5344CB8AC3E}">
        <p14:creationId xmlns:p14="http://schemas.microsoft.com/office/powerpoint/2010/main" val="4043510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a:extLst>
            <a:ext uri="{FF2B5EF4-FFF2-40B4-BE49-F238E27FC236}">
              <a16:creationId xmlns:a16="http://schemas.microsoft.com/office/drawing/2014/main" id="{B7478C88-32B6-7057-C3AA-57076183CBD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614C430-4E08-D72C-D097-4523367EBDF8}"/>
              </a:ext>
            </a:extLst>
          </p:cNvPr>
          <p:cNvSpPr/>
          <p:nvPr/>
        </p:nvSpPr>
        <p:spPr>
          <a:xfrm flipH="1" flipV="1">
            <a:off x="13096208" y="-656030"/>
            <a:ext cx="6224239" cy="6805546"/>
          </a:xfrm>
          <a:custGeom>
            <a:avLst/>
            <a:gdLst/>
            <a:ahLst/>
            <a:cxnLst/>
            <a:rect l="l" t="t" r="r" b="b"/>
            <a:pathLst>
              <a:path w="6224239" h="6805546">
                <a:moveTo>
                  <a:pt x="6224240" y="6805546"/>
                </a:moveTo>
                <a:lnTo>
                  <a:pt x="0" y="6805546"/>
                </a:lnTo>
                <a:lnTo>
                  <a:pt x="0" y="0"/>
                </a:lnTo>
                <a:lnTo>
                  <a:pt x="6224240" y="0"/>
                </a:lnTo>
                <a:lnTo>
                  <a:pt x="6224240" y="6805546"/>
                </a:lnTo>
                <a:close/>
              </a:path>
            </a:pathLst>
          </a:custGeom>
          <a:blipFill>
            <a:blip r:embed="rId2"/>
            <a:stretch>
              <a:fillRect/>
            </a:stretch>
          </a:blipFill>
        </p:spPr>
        <p:txBody>
          <a:bodyPr/>
          <a:lstStyle/>
          <a:p>
            <a:endParaRPr lang="en-IN"/>
          </a:p>
        </p:txBody>
      </p:sp>
      <p:sp>
        <p:nvSpPr>
          <p:cNvPr id="3" name="Freeform 3">
            <a:extLst>
              <a:ext uri="{FF2B5EF4-FFF2-40B4-BE49-F238E27FC236}">
                <a16:creationId xmlns:a16="http://schemas.microsoft.com/office/drawing/2014/main" id="{5D1C8BD7-3F99-08C4-D5AF-7C0BEA9395DB}"/>
              </a:ext>
            </a:extLst>
          </p:cNvPr>
          <p:cNvSpPr/>
          <p:nvPr/>
        </p:nvSpPr>
        <p:spPr>
          <a:xfrm>
            <a:off x="-565144" y="4190932"/>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a:extLst>
              <a:ext uri="{FF2B5EF4-FFF2-40B4-BE49-F238E27FC236}">
                <a16:creationId xmlns:a16="http://schemas.microsoft.com/office/drawing/2014/main" id="{B3D4CCB9-F2B5-DB11-707A-267333C4CAEB}"/>
              </a:ext>
            </a:extLst>
          </p:cNvPr>
          <p:cNvSpPr/>
          <p:nvPr/>
        </p:nvSpPr>
        <p:spPr>
          <a:xfrm>
            <a:off x="15239696" y="7110173"/>
            <a:ext cx="4304080" cy="4296255"/>
          </a:xfrm>
          <a:custGeom>
            <a:avLst/>
            <a:gdLst/>
            <a:ahLst/>
            <a:cxnLst/>
            <a:rect l="l" t="t" r="r" b="b"/>
            <a:pathLst>
              <a:path w="4304080" h="4296255">
                <a:moveTo>
                  <a:pt x="0" y="0"/>
                </a:moveTo>
                <a:lnTo>
                  <a:pt x="4304081" y="0"/>
                </a:lnTo>
                <a:lnTo>
                  <a:pt x="4304081" y="4296254"/>
                </a:lnTo>
                <a:lnTo>
                  <a:pt x="0" y="42962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46F18081-A7E7-8E6B-F2F1-8BE310781F2E}"/>
              </a:ext>
            </a:extLst>
          </p:cNvPr>
          <p:cNvSpPr/>
          <p:nvPr/>
        </p:nvSpPr>
        <p:spPr>
          <a:xfrm rot="3701066">
            <a:off x="141864" y="8034062"/>
            <a:ext cx="2128325" cy="2528247"/>
          </a:xfrm>
          <a:custGeom>
            <a:avLst/>
            <a:gdLst/>
            <a:ahLst/>
            <a:cxnLst/>
            <a:rect l="l" t="t" r="r" b="b"/>
            <a:pathLst>
              <a:path w="2128325" h="2528247">
                <a:moveTo>
                  <a:pt x="0" y="0"/>
                </a:moveTo>
                <a:lnTo>
                  <a:pt x="2128324" y="0"/>
                </a:lnTo>
                <a:lnTo>
                  <a:pt x="2128324" y="2528247"/>
                </a:lnTo>
                <a:lnTo>
                  <a:pt x="0" y="25282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3C825B54-6C1C-5B95-60A3-A034D34EE833}"/>
              </a:ext>
            </a:extLst>
          </p:cNvPr>
          <p:cNvSpPr/>
          <p:nvPr/>
        </p:nvSpPr>
        <p:spPr>
          <a:xfrm rot="4693436" flipH="1" flipV="1">
            <a:off x="16523061" y="-66313"/>
            <a:ext cx="2137817" cy="2539523"/>
          </a:xfrm>
          <a:custGeom>
            <a:avLst/>
            <a:gdLst/>
            <a:ahLst/>
            <a:cxnLst/>
            <a:rect l="l" t="t" r="r" b="b"/>
            <a:pathLst>
              <a:path w="2137817" h="2539523">
                <a:moveTo>
                  <a:pt x="2137817" y="2539523"/>
                </a:moveTo>
                <a:lnTo>
                  <a:pt x="0" y="2539523"/>
                </a:lnTo>
                <a:lnTo>
                  <a:pt x="0" y="0"/>
                </a:lnTo>
                <a:lnTo>
                  <a:pt x="2137817" y="0"/>
                </a:lnTo>
                <a:lnTo>
                  <a:pt x="2137817" y="2539523"/>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7569104A-8136-DA16-7B89-213BA42D7D0A}"/>
              </a:ext>
            </a:extLst>
          </p:cNvPr>
          <p:cNvSpPr/>
          <p:nvPr/>
        </p:nvSpPr>
        <p:spPr>
          <a:xfrm>
            <a:off x="15925800" y="5999745"/>
            <a:ext cx="2143488" cy="1970028"/>
          </a:xfrm>
          <a:custGeom>
            <a:avLst/>
            <a:gdLst/>
            <a:ahLst/>
            <a:cxnLst/>
            <a:rect l="l" t="t" r="r" b="b"/>
            <a:pathLst>
              <a:path w="3641079" h="3495436">
                <a:moveTo>
                  <a:pt x="0" y="0"/>
                </a:moveTo>
                <a:lnTo>
                  <a:pt x="3641079" y="0"/>
                </a:lnTo>
                <a:lnTo>
                  <a:pt x="3641079" y="3495436"/>
                </a:lnTo>
                <a:lnTo>
                  <a:pt x="0" y="34954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0" name="TextBox 11">
            <a:extLst>
              <a:ext uri="{FF2B5EF4-FFF2-40B4-BE49-F238E27FC236}">
                <a16:creationId xmlns:a16="http://schemas.microsoft.com/office/drawing/2014/main" id="{D3F049EB-E455-A9C3-A4CC-BE4C7FA2DABA}"/>
              </a:ext>
            </a:extLst>
          </p:cNvPr>
          <p:cNvSpPr txBox="1"/>
          <p:nvPr/>
        </p:nvSpPr>
        <p:spPr>
          <a:xfrm>
            <a:off x="1202309" y="578495"/>
            <a:ext cx="14859000" cy="1395575"/>
          </a:xfrm>
          <a:prstGeom prst="rect">
            <a:avLst/>
          </a:prstGeom>
        </p:spPr>
        <p:txBody>
          <a:bodyPr wrap="square" lIns="0" tIns="0" rIns="0" bIns="0" rtlCol="0" anchor="t">
            <a:spAutoFit/>
          </a:bodyPr>
          <a:lstStyle/>
          <a:p>
            <a:pPr marL="342900" indent="-342900" algn="just">
              <a:lnSpc>
                <a:spcPts val="3800"/>
              </a:lnSpc>
              <a:buFont typeface="Arial" panose="020B0604020202020204" pitchFamily="34" charset="0"/>
              <a:buChar char="•"/>
            </a:pPr>
            <a:r>
              <a:rPr lang="en-US" sz="2400" dirty="0">
                <a:solidFill>
                  <a:srgbClr val="C00000"/>
                </a:solidFill>
                <a:latin typeface="Sweet Dreams" panose="020B0604020202020204" charset="0"/>
                <a:ea typeface="Sweet Dreams" panose="020B0604020202020204" charset="0"/>
                <a:cs typeface="Arimo"/>
                <a:sym typeface="Arimo"/>
              </a:rPr>
              <a:t> Who is the best customer? - The customer who has spent the most money will be declared the best customer. Write a query that returns the person who has spent the most money.</a:t>
            </a:r>
          </a:p>
          <a:p>
            <a:pPr marL="342900" indent="-342900" algn="just">
              <a:lnSpc>
                <a:spcPts val="3800"/>
              </a:lnSpc>
              <a:buFont typeface="Arial" panose="020B0604020202020204" pitchFamily="34" charset="0"/>
              <a:buChar char="•"/>
            </a:pPr>
            <a:endParaRPr lang="en-US" sz="1900" dirty="0">
              <a:solidFill>
                <a:srgbClr val="99775B"/>
              </a:solidFill>
              <a:latin typeface="Arimo"/>
              <a:ea typeface="Arimo"/>
              <a:cs typeface="Arimo"/>
              <a:sym typeface="Arimo"/>
            </a:endParaRPr>
          </a:p>
        </p:txBody>
      </p:sp>
      <p:pic>
        <p:nvPicPr>
          <p:cNvPr id="12" name="Picture 11">
            <a:extLst>
              <a:ext uri="{FF2B5EF4-FFF2-40B4-BE49-F238E27FC236}">
                <a16:creationId xmlns:a16="http://schemas.microsoft.com/office/drawing/2014/main" id="{9704916A-C394-7E53-0967-1A2E500B0FC6}"/>
              </a:ext>
            </a:extLst>
          </p:cNvPr>
          <p:cNvPicPr>
            <a:picLocks noChangeAspect="1"/>
          </p:cNvPicPr>
          <p:nvPr/>
        </p:nvPicPr>
        <p:blipFill>
          <a:blip r:embed="rId9"/>
          <a:stretch>
            <a:fillRect/>
          </a:stretch>
        </p:blipFill>
        <p:spPr>
          <a:xfrm>
            <a:off x="1968471" y="1673602"/>
            <a:ext cx="13957329" cy="6063051"/>
          </a:xfrm>
          <a:prstGeom prst="rect">
            <a:avLst/>
          </a:prstGeom>
        </p:spPr>
      </p:pic>
      <p:sp>
        <p:nvSpPr>
          <p:cNvPr id="13" name="TextBox 11">
            <a:extLst>
              <a:ext uri="{FF2B5EF4-FFF2-40B4-BE49-F238E27FC236}">
                <a16:creationId xmlns:a16="http://schemas.microsoft.com/office/drawing/2014/main" id="{FBED9641-054F-1ED2-B64D-EE35A056CDB9}"/>
              </a:ext>
            </a:extLst>
          </p:cNvPr>
          <p:cNvSpPr txBox="1"/>
          <p:nvPr/>
        </p:nvSpPr>
        <p:spPr>
          <a:xfrm>
            <a:off x="1968471" y="7736653"/>
            <a:ext cx="13440951" cy="1398524"/>
          </a:xfrm>
          <a:prstGeom prst="rect">
            <a:avLst/>
          </a:prstGeom>
        </p:spPr>
        <p:txBody>
          <a:bodyPr wrap="square" lIns="0" tIns="0" rIns="0" bIns="0" rtlCol="0" anchor="t">
            <a:spAutoFit/>
          </a:bodyPr>
          <a:lstStyle/>
          <a:p>
            <a:pPr algn="just">
              <a:lnSpc>
                <a:spcPts val="3800"/>
              </a:lnSpc>
            </a:pPr>
            <a:r>
              <a:rPr lang="en-US" sz="2000" b="1" dirty="0">
                <a:solidFill>
                  <a:srgbClr val="99775B"/>
                </a:solidFill>
                <a:latin typeface="Arimo"/>
                <a:ea typeface="Arimo"/>
                <a:cs typeface="Arimo"/>
                <a:sym typeface="Arimo"/>
              </a:rPr>
              <a:t>Explanation: </a:t>
            </a:r>
            <a:r>
              <a:rPr lang="en-US" sz="2000" dirty="0">
                <a:solidFill>
                  <a:srgbClr val="99775B"/>
                </a:solidFill>
                <a:latin typeface="Arimo"/>
                <a:ea typeface="Arimo"/>
                <a:cs typeface="Arimo"/>
                <a:sym typeface="Arimo"/>
              </a:rPr>
              <a:t>This query joins the Customer and Invoice tables, calculates the total spending for each customer by summing up their invoice totals, and then orders the results in descending order to find the customer with the highest total spending. The LIMIT 1 clause ensures that only the top customer is returned.</a:t>
            </a:r>
            <a:endParaRPr lang="en-US" sz="1900" dirty="0">
              <a:solidFill>
                <a:srgbClr val="99775B"/>
              </a:solidFill>
              <a:latin typeface="Arimo"/>
              <a:ea typeface="Arimo"/>
              <a:cs typeface="Arimo"/>
              <a:sym typeface="Arimo"/>
            </a:endParaRPr>
          </a:p>
        </p:txBody>
      </p:sp>
    </p:spTree>
    <p:extLst>
      <p:ext uri="{BB962C8B-B14F-4D97-AF65-F5344CB8AC3E}">
        <p14:creationId xmlns:p14="http://schemas.microsoft.com/office/powerpoint/2010/main" val="1683250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p:cNvGrpSpPr/>
        <p:nvPr/>
      </p:nvGrpSpPr>
      <p:grpSpPr>
        <a:xfrm>
          <a:off x="0" y="0"/>
          <a:ext cx="0" cy="0"/>
          <a:chOff x="0" y="0"/>
          <a:chExt cx="0" cy="0"/>
        </a:xfrm>
      </p:grpSpPr>
      <p:sp>
        <p:nvSpPr>
          <p:cNvPr id="2" name="Freeform 2"/>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p:cNvSpPr/>
          <p:nvPr/>
        </p:nvSpPr>
        <p:spPr>
          <a:xfrm>
            <a:off x="15460014" y="7528915"/>
            <a:ext cx="4304080" cy="4296255"/>
          </a:xfrm>
          <a:custGeom>
            <a:avLst/>
            <a:gdLst/>
            <a:ahLst/>
            <a:cxnLst/>
            <a:rect l="l" t="t" r="r" b="b"/>
            <a:pathLst>
              <a:path w="4304080" h="4296255">
                <a:moveTo>
                  <a:pt x="0" y="0"/>
                </a:moveTo>
                <a:lnTo>
                  <a:pt x="4304080" y="0"/>
                </a:lnTo>
                <a:lnTo>
                  <a:pt x="4304080" y="4296255"/>
                </a:lnTo>
                <a:lnTo>
                  <a:pt x="0" y="42962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3701066">
            <a:off x="165818" y="8181161"/>
            <a:ext cx="2016535" cy="2395452"/>
          </a:xfrm>
          <a:custGeom>
            <a:avLst/>
            <a:gdLst/>
            <a:ahLst/>
            <a:cxnLst/>
            <a:rect l="l" t="t" r="r" b="b"/>
            <a:pathLst>
              <a:path w="2016535" h="2395452">
                <a:moveTo>
                  <a:pt x="0" y="0"/>
                </a:moveTo>
                <a:lnTo>
                  <a:pt x="2016535" y="0"/>
                </a:lnTo>
                <a:lnTo>
                  <a:pt x="2016535" y="2395452"/>
                </a:lnTo>
                <a:lnTo>
                  <a:pt x="0" y="23954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rot="4693436" flipH="1" flipV="1">
            <a:off x="16564093" y="-67015"/>
            <a:ext cx="2095922" cy="2489757"/>
          </a:xfrm>
          <a:custGeom>
            <a:avLst/>
            <a:gdLst/>
            <a:ahLst/>
            <a:cxnLst/>
            <a:rect l="l" t="t" r="r" b="b"/>
            <a:pathLst>
              <a:path w="2095922" h="2489757">
                <a:moveTo>
                  <a:pt x="2095922" y="2489757"/>
                </a:moveTo>
                <a:lnTo>
                  <a:pt x="0" y="2489757"/>
                </a:lnTo>
                <a:lnTo>
                  <a:pt x="0" y="0"/>
                </a:lnTo>
                <a:lnTo>
                  <a:pt x="2095922" y="0"/>
                </a:lnTo>
                <a:lnTo>
                  <a:pt x="2095922" y="24897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9" name="Freeform 9"/>
          <p:cNvSpPr/>
          <p:nvPr/>
        </p:nvSpPr>
        <p:spPr>
          <a:xfrm>
            <a:off x="16164633" y="5428088"/>
            <a:ext cx="1715565" cy="2858887"/>
          </a:xfrm>
          <a:custGeom>
            <a:avLst/>
            <a:gdLst/>
            <a:ahLst/>
            <a:cxnLst/>
            <a:rect l="l" t="t" r="r" b="b"/>
            <a:pathLst>
              <a:path w="3985689" h="6663005">
                <a:moveTo>
                  <a:pt x="0" y="0"/>
                </a:moveTo>
                <a:lnTo>
                  <a:pt x="3985689" y="0"/>
                </a:lnTo>
                <a:lnTo>
                  <a:pt x="3985689" y="6663005"/>
                </a:lnTo>
                <a:lnTo>
                  <a:pt x="0" y="666300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2" name="TextBox 11">
            <a:extLst>
              <a:ext uri="{FF2B5EF4-FFF2-40B4-BE49-F238E27FC236}">
                <a16:creationId xmlns:a16="http://schemas.microsoft.com/office/drawing/2014/main" id="{DD2B5F0B-3482-7AD3-7AD4-C6E628E42403}"/>
              </a:ext>
            </a:extLst>
          </p:cNvPr>
          <p:cNvSpPr txBox="1"/>
          <p:nvPr/>
        </p:nvSpPr>
        <p:spPr>
          <a:xfrm>
            <a:off x="1174085" y="479021"/>
            <a:ext cx="14859000" cy="1395575"/>
          </a:xfrm>
          <a:prstGeom prst="rect">
            <a:avLst/>
          </a:prstGeom>
        </p:spPr>
        <p:txBody>
          <a:bodyPr wrap="square" lIns="0" tIns="0" rIns="0" bIns="0" rtlCol="0" anchor="t">
            <a:spAutoFit/>
          </a:bodyPr>
          <a:lstStyle/>
          <a:p>
            <a:pPr marL="342900" indent="-342900" algn="just">
              <a:lnSpc>
                <a:spcPts val="3800"/>
              </a:lnSpc>
              <a:buFont typeface="Arial" panose="020B0604020202020204" pitchFamily="34" charset="0"/>
              <a:buChar char="•"/>
            </a:pPr>
            <a:r>
              <a:rPr lang="en-US" sz="2400" dirty="0">
                <a:solidFill>
                  <a:srgbClr val="C00000"/>
                </a:solidFill>
                <a:latin typeface="Sweet Dreams" panose="020B0604020202020204" charset="0"/>
                <a:ea typeface="Sweet Dreams" panose="020B0604020202020204" charset="0"/>
                <a:cs typeface="Arimo"/>
                <a:sym typeface="Arimo"/>
              </a:rPr>
              <a:t>Write a query to return the email, first name, last name, &amp; Genre of all Rock Music listeners. Return your list ordered alphabetically by email starting with 'A'.</a:t>
            </a:r>
          </a:p>
          <a:p>
            <a:pPr marL="342900" indent="-342900" algn="just">
              <a:lnSpc>
                <a:spcPts val="3800"/>
              </a:lnSpc>
              <a:buFont typeface="Arial" panose="020B0604020202020204" pitchFamily="34" charset="0"/>
              <a:buChar char="•"/>
            </a:pPr>
            <a:endParaRPr lang="en-US" sz="1900" dirty="0">
              <a:solidFill>
                <a:srgbClr val="99775B"/>
              </a:solidFill>
              <a:latin typeface="Arimo"/>
              <a:ea typeface="Arimo"/>
              <a:cs typeface="Arimo"/>
              <a:sym typeface="Arimo"/>
            </a:endParaRPr>
          </a:p>
        </p:txBody>
      </p:sp>
      <p:pic>
        <p:nvPicPr>
          <p:cNvPr id="13" name="Picture 12">
            <a:extLst>
              <a:ext uri="{FF2B5EF4-FFF2-40B4-BE49-F238E27FC236}">
                <a16:creationId xmlns:a16="http://schemas.microsoft.com/office/drawing/2014/main" id="{051F7C29-C6D4-C917-F44D-D7036B49FA44}"/>
              </a:ext>
            </a:extLst>
          </p:cNvPr>
          <p:cNvPicPr>
            <a:picLocks noChangeAspect="1"/>
          </p:cNvPicPr>
          <p:nvPr/>
        </p:nvPicPr>
        <p:blipFill>
          <a:blip r:embed="rId9"/>
          <a:stretch>
            <a:fillRect/>
          </a:stretch>
        </p:blipFill>
        <p:spPr>
          <a:xfrm>
            <a:off x="3132822" y="1588709"/>
            <a:ext cx="10941526" cy="76787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a:extLst>
            <a:ext uri="{FF2B5EF4-FFF2-40B4-BE49-F238E27FC236}">
              <a16:creationId xmlns:a16="http://schemas.microsoft.com/office/drawing/2014/main" id="{D325A6EE-8263-6A42-2F70-4AA515646A3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7330A00-5B42-5421-1370-984310DEEFAE}"/>
              </a:ext>
            </a:extLst>
          </p:cNvPr>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a:extLst>
              <a:ext uri="{FF2B5EF4-FFF2-40B4-BE49-F238E27FC236}">
                <a16:creationId xmlns:a16="http://schemas.microsoft.com/office/drawing/2014/main" id="{18E9386C-CC74-9E43-CB9D-D39ED27290E2}"/>
              </a:ext>
            </a:extLst>
          </p:cNvPr>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a:extLst>
              <a:ext uri="{FF2B5EF4-FFF2-40B4-BE49-F238E27FC236}">
                <a16:creationId xmlns:a16="http://schemas.microsoft.com/office/drawing/2014/main" id="{B7FB79EC-33F1-8AC4-AFC6-8CF171888BB0}"/>
              </a:ext>
            </a:extLst>
          </p:cNvPr>
          <p:cNvSpPr/>
          <p:nvPr/>
        </p:nvSpPr>
        <p:spPr>
          <a:xfrm>
            <a:off x="15460014" y="7528915"/>
            <a:ext cx="4304080" cy="4296255"/>
          </a:xfrm>
          <a:custGeom>
            <a:avLst/>
            <a:gdLst/>
            <a:ahLst/>
            <a:cxnLst/>
            <a:rect l="l" t="t" r="r" b="b"/>
            <a:pathLst>
              <a:path w="4304080" h="4296255">
                <a:moveTo>
                  <a:pt x="0" y="0"/>
                </a:moveTo>
                <a:lnTo>
                  <a:pt x="4304080" y="0"/>
                </a:lnTo>
                <a:lnTo>
                  <a:pt x="4304080" y="4296255"/>
                </a:lnTo>
                <a:lnTo>
                  <a:pt x="0" y="42962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E963E648-DE5C-A45F-613A-3B733081DE4E}"/>
              </a:ext>
            </a:extLst>
          </p:cNvPr>
          <p:cNvSpPr/>
          <p:nvPr/>
        </p:nvSpPr>
        <p:spPr>
          <a:xfrm rot="3701066">
            <a:off x="165818" y="8181161"/>
            <a:ext cx="2016535" cy="2395452"/>
          </a:xfrm>
          <a:custGeom>
            <a:avLst/>
            <a:gdLst/>
            <a:ahLst/>
            <a:cxnLst/>
            <a:rect l="l" t="t" r="r" b="b"/>
            <a:pathLst>
              <a:path w="2016535" h="2395452">
                <a:moveTo>
                  <a:pt x="0" y="0"/>
                </a:moveTo>
                <a:lnTo>
                  <a:pt x="2016535" y="0"/>
                </a:lnTo>
                <a:lnTo>
                  <a:pt x="2016535" y="2395452"/>
                </a:lnTo>
                <a:lnTo>
                  <a:pt x="0" y="23954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05097737-C756-1372-6FE5-1DACFA0E8323}"/>
              </a:ext>
            </a:extLst>
          </p:cNvPr>
          <p:cNvSpPr/>
          <p:nvPr/>
        </p:nvSpPr>
        <p:spPr>
          <a:xfrm rot="4693436" flipH="1" flipV="1">
            <a:off x="16564093" y="-67015"/>
            <a:ext cx="2095922" cy="2489757"/>
          </a:xfrm>
          <a:custGeom>
            <a:avLst/>
            <a:gdLst/>
            <a:ahLst/>
            <a:cxnLst/>
            <a:rect l="l" t="t" r="r" b="b"/>
            <a:pathLst>
              <a:path w="2095922" h="2489757">
                <a:moveTo>
                  <a:pt x="2095922" y="2489757"/>
                </a:moveTo>
                <a:lnTo>
                  <a:pt x="0" y="2489757"/>
                </a:lnTo>
                <a:lnTo>
                  <a:pt x="0" y="0"/>
                </a:lnTo>
                <a:lnTo>
                  <a:pt x="2095922" y="0"/>
                </a:lnTo>
                <a:lnTo>
                  <a:pt x="2095922" y="24897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9" name="Freeform 9">
            <a:extLst>
              <a:ext uri="{FF2B5EF4-FFF2-40B4-BE49-F238E27FC236}">
                <a16:creationId xmlns:a16="http://schemas.microsoft.com/office/drawing/2014/main" id="{679C586F-F228-B50A-85ED-F264DF0A2066}"/>
              </a:ext>
            </a:extLst>
          </p:cNvPr>
          <p:cNvSpPr/>
          <p:nvPr/>
        </p:nvSpPr>
        <p:spPr>
          <a:xfrm>
            <a:off x="16164633" y="5428088"/>
            <a:ext cx="1715565" cy="2858887"/>
          </a:xfrm>
          <a:custGeom>
            <a:avLst/>
            <a:gdLst/>
            <a:ahLst/>
            <a:cxnLst/>
            <a:rect l="l" t="t" r="r" b="b"/>
            <a:pathLst>
              <a:path w="3985689" h="6663005">
                <a:moveTo>
                  <a:pt x="0" y="0"/>
                </a:moveTo>
                <a:lnTo>
                  <a:pt x="3985689" y="0"/>
                </a:lnTo>
                <a:lnTo>
                  <a:pt x="3985689" y="6663005"/>
                </a:lnTo>
                <a:lnTo>
                  <a:pt x="0" y="666300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2" name="TextBox 11">
            <a:extLst>
              <a:ext uri="{FF2B5EF4-FFF2-40B4-BE49-F238E27FC236}">
                <a16:creationId xmlns:a16="http://schemas.microsoft.com/office/drawing/2014/main" id="{EEEC90AD-9464-631C-2F52-DD62B24F07BE}"/>
              </a:ext>
            </a:extLst>
          </p:cNvPr>
          <p:cNvSpPr txBox="1"/>
          <p:nvPr/>
        </p:nvSpPr>
        <p:spPr>
          <a:xfrm>
            <a:off x="1174085" y="479021"/>
            <a:ext cx="14859000" cy="1395575"/>
          </a:xfrm>
          <a:prstGeom prst="rect">
            <a:avLst/>
          </a:prstGeom>
        </p:spPr>
        <p:txBody>
          <a:bodyPr wrap="square" lIns="0" tIns="0" rIns="0" bIns="0" rtlCol="0" anchor="t">
            <a:spAutoFit/>
          </a:bodyPr>
          <a:lstStyle/>
          <a:p>
            <a:pPr marL="342900" indent="-342900" algn="just">
              <a:lnSpc>
                <a:spcPts val="3800"/>
              </a:lnSpc>
              <a:buFont typeface="Arial" panose="020B0604020202020204" pitchFamily="34" charset="0"/>
              <a:buChar char="•"/>
            </a:pPr>
            <a:r>
              <a:rPr lang="en-US" sz="2400" dirty="0">
                <a:solidFill>
                  <a:srgbClr val="C00000"/>
                </a:solidFill>
                <a:latin typeface="Sweet Dreams" panose="020B0604020202020204" charset="0"/>
                <a:ea typeface="Sweet Dreams" panose="020B0604020202020204" charset="0"/>
                <a:cs typeface="Arimo"/>
                <a:sym typeface="Arimo"/>
              </a:rPr>
              <a:t>Let's invite the artists who have written the most rock music in our dataset. Write a query that returns the Artist name and total track count of the top 10 rock bands. </a:t>
            </a:r>
          </a:p>
          <a:p>
            <a:pPr marL="342900" indent="-342900" algn="just">
              <a:lnSpc>
                <a:spcPts val="3800"/>
              </a:lnSpc>
              <a:buFont typeface="Arial" panose="020B0604020202020204" pitchFamily="34" charset="0"/>
              <a:buChar char="•"/>
            </a:pPr>
            <a:endParaRPr lang="en-US" sz="1900" dirty="0">
              <a:solidFill>
                <a:srgbClr val="99775B"/>
              </a:solidFill>
              <a:latin typeface="Arimo"/>
              <a:ea typeface="Arimo"/>
              <a:cs typeface="Arimo"/>
              <a:sym typeface="Arimo"/>
            </a:endParaRPr>
          </a:p>
        </p:txBody>
      </p:sp>
      <p:pic>
        <p:nvPicPr>
          <p:cNvPr id="5" name="Picture 4">
            <a:extLst>
              <a:ext uri="{FF2B5EF4-FFF2-40B4-BE49-F238E27FC236}">
                <a16:creationId xmlns:a16="http://schemas.microsoft.com/office/drawing/2014/main" id="{EFEB7787-7B7B-2AEF-558D-373011B57EF6}"/>
              </a:ext>
            </a:extLst>
          </p:cNvPr>
          <p:cNvPicPr>
            <a:picLocks noChangeAspect="1"/>
          </p:cNvPicPr>
          <p:nvPr/>
        </p:nvPicPr>
        <p:blipFill>
          <a:blip r:embed="rId9"/>
          <a:stretch>
            <a:fillRect/>
          </a:stretch>
        </p:blipFill>
        <p:spPr>
          <a:xfrm>
            <a:off x="3668746" y="1466931"/>
            <a:ext cx="10950508" cy="8186879"/>
          </a:xfrm>
          <a:prstGeom prst="rect">
            <a:avLst/>
          </a:prstGeom>
        </p:spPr>
      </p:pic>
    </p:spTree>
    <p:extLst>
      <p:ext uri="{BB962C8B-B14F-4D97-AF65-F5344CB8AC3E}">
        <p14:creationId xmlns:p14="http://schemas.microsoft.com/office/powerpoint/2010/main" val="2393459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p:cNvGrpSpPr/>
        <p:nvPr/>
      </p:nvGrpSpPr>
      <p:grpSpPr>
        <a:xfrm>
          <a:off x="0" y="0"/>
          <a:ext cx="0" cy="0"/>
          <a:chOff x="0" y="0"/>
          <a:chExt cx="0" cy="0"/>
        </a:xfrm>
      </p:grpSpPr>
      <p:sp>
        <p:nvSpPr>
          <p:cNvPr id="2" name="Freeform 2"/>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p:cNvSpPr/>
          <p:nvPr/>
        </p:nvSpPr>
        <p:spPr>
          <a:xfrm>
            <a:off x="-437750"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p:cNvSpPr/>
          <p:nvPr/>
        </p:nvSpPr>
        <p:spPr>
          <a:xfrm>
            <a:off x="15460014" y="7528915"/>
            <a:ext cx="4304080" cy="4296255"/>
          </a:xfrm>
          <a:custGeom>
            <a:avLst/>
            <a:gdLst/>
            <a:ahLst/>
            <a:cxnLst/>
            <a:rect l="l" t="t" r="r" b="b"/>
            <a:pathLst>
              <a:path w="4304080" h="4296255">
                <a:moveTo>
                  <a:pt x="0" y="0"/>
                </a:moveTo>
                <a:lnTo>
                  <a:pt x="4304080" y="0"/>
                </a:lnTo>
                <a:lnTo>
                  <a:pt x="4304080" y="4296255"/>
                </a:lnTo>
                <a:lnTo>
                  <a:pt x="0" y="42962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3701066">
            <a:off x="165818" y="8181161"/>
            <a:ext cx="2016535" cy="2395452"/>
          </a:xfrm>
          <a:custGeom>
            <a:avLst/>
            <a:gdLst/>
            <a:ahLst/>
            <a:cxnLst/>
            <a:rect l="l" t="t" r="r" b="b"/>
            <a:pathLst>
              <a:path w="2016535" h="2395452">
                <a:moveTo>
                  <a:pt x="0" y="0"/>
                </a:moveTo>
                <a:lnTo>
                  <a:pt x="2016535" y="0"/>
                </a:lnTo>
                <a:lnTo>
                  <a:pt x="2016535" y="2395452"/>
                </a:lnTo>
                <a:lnTo>
                  <a:pt x="0" y="23954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rot="4693436" flipH="1" flipV="1">
            <a:off x="16564093" y="-67015"/>
            <a:ext cx="2095922" cy="2489757"/>
          </a:xfrm>
          <a:custGeom>
            <a:avLst/>
            <a:gdLst/>
            <a:ahLst/>
            <a:cxnLst/>
            <a:rect l="l" t="t" r="r" b="b"/>
            <a:pathLst>
              <a:path w="2095922" h="2489757">
                <a:moveTo>
                  <a:pt x="2095922" y="2489757"/>
                </a:moveTo>
                <a:lnTo>
                  <a:pt x="0" y="2489757"/>
                </a:lnTo>
                <a:lnTo>
                  <a:pt x="0" y="0"/>
                </a:lnTo>
                <a:lnTo>
                  <a:pt x="2095922" y="0"/>
                </a:lnTo>
                <a:lnTo>
                  <a:pt x="2095922" y="24897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3" name="TextBox 12">
            <a:extLst>
              <a:ext uri="{FF2B5EF4-FFF2-40B4-BE49-F238E27FC236}">
                <a16:creationId xmlns:a16="http://schemas.microsoft.com/office/drawing/2014/main" id="{18C84828-CF66-8FD7-DF3D-046D24942B53}"/>
              </a:ext>
            </a:extLst>
          </p:cNvPr>
          <p:cNvSpPr txBox="1"/>
          <p:nvPr/>
        </p:nvSpPr>
        <p:spPr>
          <a:xfrm>
            <a:off x="1174085" y="479021"/>
            <a:ext cx="14859000" cy="1882888"/>
          </a:xfrm>
          <a:prstGeom prst="rect">
            <a:avLst/>
          </a:prstGeom>
        </p:spPr>
        <p:txBody>
          <a:bodyPr wrap="square" lIns="0" tIns="0" rIns="0" bIns="0" rtlCol="0" anchor="t">
            <a:spAutoFit/>
          </a:bodyPr>
          <a:lstStyle/>
          <a:p>
            <a:pPr marL="342900" indent="-342900" algn="just">
              <a:lnSpc>
                <a:spcPts val="3800"/>
              </a:lnSpc>
              <a:buFont typeface="Arial" panose="020B0604020202020204" pitchFamily="34" charset="0"/>
              <a:buChar char="•"/>
            </a:pPr>
            <a:r>
              <a:rPr lang="en-US" sz="2400" dirty="0">
                <a:solidFill>
                  <a:srgbClr val="C00000"/>
                </a:solidFill>
                <a:latin typeface="Sweet Dreams" panose="020B0604020202020204" charset="0"/>
                <a:ea typeface="Sweet Dreams" panose="020B0604020202020204" charset="0"/>
                <a:cs typeface="Arimo"/>
                <a:sym typeface="Arimo"/>
              </a:rPr>
              <a:t>Return all the track names that have a song length longer than the average song length.- Return the Name and Milliseconds for each track. Order by the song length, with the longest songs listed first.</a:t>
            </a:r>
          </a:p>
          <a:p>
            <a:pPr marL="342900" indent="-342900" algn="just">
              <a:lnSpc>
                <a:spcPts val="3800"/>
              </a:lnSpc>
              <a:buFont typeface="Arial" panose="020B0604020202020204" pitchFamily="34" charset="0"/>
              <a:buChar char="•"/>
            </a:pPr>
            <a:endParaRPr lang="en-US" sz="2400" dirty="0">
              <a:solidFill>
                <a:srgbClr val="C00000"/>
              </a:solidFill>
              <a:latin typeface="Sweet Dreams" panose="020B0604020202020204" charset="0"/>
              <a:ea typeface="Sweet Dreams" panose="020B0604020202020204" charset="0"/>
              <a:cs typeface="Arimo"/>
              <a:sym typeface="Arimo"/>
            </a:endParaRPr>
          </a:p>
          <a:p>
            <a:pPr marL="342900" indent="-342900" algn="just">
              <a:lnSpc>
                <a:spcPts val="3800"/>
              </a:lnSpc>
              <a:buFont typeface="Arial" panose="020B0604020202020204" pitchFamily="34" charset="0"/>
              <a:buChar char="•"/>
            </a:pPr>
            <a:endParaRPr lang="en-US" sz="1900" dirty="0">
              <a:solidFill>
                <a:srgbClr val="99775B"/>
              </a:solidFill>
              <a:latin typeface="Arimo"/>
              <a:ea typeface="Arimo"/>
              <a:cs typeface="Arimo"/>
              <a:sym typeface="Arimo"/>
            </a:endParaRPr>
          </a:p>
        </p:txBody>
      </p:sp>
      <p:pic>
        <p:nvPicPr>
          <p:cNvPr id="17" name="Picture 16">
            <a:extLst>
              <a:ext uri="{FF2B5EF4-FFF2-40B4-BE49-F238E27FC236}">
                <a16:creationId xmlns:a16="http://schemas.microsoft.com/office/drawing/2014/main" id="{6EBE238B-507A-D0C0-33B9-961F26B6E778}"/>
              </a:ext>
            </a:extLst>
          </p:cNvPr>
          <p:cNvPicPr>
            <a:picLocks noChangeAspect="1"/>
          </p:cNvPicPr>
          <p:nvPr/>
        </p:nvPicPr>
        <p:blipFill>
          <a:blip r:embed="rId7"/>
          <a:stretch>
            <a:fillRect/>
          </a:stretch>
        </p:blipFill>
        <p:spPr>
          <a:xfrm>
            <a:off x="2751356" y="1449272"/>
            <a:ext cx="12181949" cy="75997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a:extLst>
            <a:ext uri="{FF2B5EF4-FFF2-40B4-BE49-F238E27FC236}">
              <a16:creationId xmlns:a16="http://schemas.microsoft.com/office/drawing/2014/main" id="{416B5F04-FE48-3B93-B8EA-2EE91CEE0EB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773EFF6-1A5C-52F4-1FBE-3547379057C3}"/>
              </a:ext>
            </a:extLst>
          </p:cNvPr>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a:extLst>
              <a:ext uri="{FF2B5EF4-FFF2-40B4-BE49-F238E27FC236}">
                <a16:creationId xmlns:a16="http://schemas.microsoft.com/office/drawing/2014/main" id="{586C0E74-A0E8-3A37-F0C0-25FD319BAF8A}"/>
              </a:ext>
            </a:extLst>
          </p:cNvPr>
          <p:cNvSpPr/>
          <p:nvPr/>
        </p:nvSpPr>
        <p:spPr>
          <a:xfrm>
            <a:off x="-437750"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a:extLst>
              <a:ext uri="{FF2B5EF4-FFF2-40B4-BE49-F238E27FC236}">
                <a16:creationId xmlns:a16="http://schemas.microsoft.com/office/drawing/2014/main" id="{EEECCFC8-EC5B-84C7-0C30-C6D53C840108}"/>
              </a:ext>
            </a:extLst>
          </p:cNvPr>
          <p:cNvSpPr/>
          <p:nvPr/>
        </p:nvSpPr>
        <p:spPr>
          <a:xfrm>
            <a:off x="15460014" y="7528915"/>
            <a:ext cx="4304080" cy="4296255"/>
          </a:xfrm>
          <a:custGeom>
            <a:avLst/>
            <a:gdLst/>
            <a:ahLst/>
            <a:cxnLst/>
            <a:rect l="l" t="t" r="r" b="b"/>
            <a:pathLst>
              <a:path w="4304080" h="4296255">
                <a:moveTo>
                  <a:pt x="0" y="0"/>
                </a:moveTo>
                <a:lnTo>
                  <a:pt x="4304080" y="0"/>
                </a:lnTo>
                <a:lnTo>
                  <a:pt x="4304080" y="4296255"/>
                </a:lnTo>
                <a:lnTo>
                  <a:pt x="0" y="42962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834C157D-67AE-0D9C-55E7-91474FF79E9F}"/>
              </a:ext>
            </a:extLst>
          </p:cNvPr>
          <p:cNvSpPr/>
          <p:nvPr/>
        </p:nvSpPr>
        <p:spPr>
          <a:xfrm rot="3701066">
            <a:off x="165818" y="8181161"/>
            <a:ext cx="2016535" cy="2395452"/>
          </a:xfrm>
          <a:custGeom>
            <a:avLst/>
            <a:gdLst/>
            <a:ahLst/>
            <a:cxnLst/>
            <a:rect l="l" t="t" r="r" b="b"/>
            <a:pathLst>
              <a:path w="2016535" h="2395452">
                <a:moveTo>
                  <a:pt x="0" y="0"/>
                </a:moveTo>
                <a:lnTo>
                  <a:pt x="2016535" y="0"/>
                </a:lnTo>
                <a:lnTo>
                  <a:pt x="2016535" y="2395452"/>
                </a:lnTo>
                <a:lnTo>
                  <a:pt x="0" y="23954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ABBB3A29-A88F-E67C-DA66-E3A02A46F6CE}"/>
              </a:ext>
            </a:extLst>
          </p:cNvPr>
          <p:cNvSpPr/>
          <p:nvPr/>
        </p:nvSpPr>
        <p:spPr>
          <a:xfrm rot="4693436" flipH="1" flipV="1">
            <a:off x="16564093" y="-67015"/>
            <a:ext cx="2095922" cy="2489757"/>
          </a:xfrm>
          <a:custGeom>
            <a:avLst/>
            <a:gdLst/>
            <a:ahLst/>
            <a:cxnLst/>
            <a:rect l="l" t="t" r="r" b="b"/>
            <a:pathLst>
              <a:path w="2095922" h="2489757">
                <a:moveTo>
                  <a:pt x="2095922" y="2489757"/>
                </a:moveTo>
                <a:lnTo>
                  <a:pt x="0" y="2489757"/>
                </a:lnTo>
                <a:lnTo>
                  <a:pt x="0" y="0"/>
                </a:lnTo>
                <a:lnTo>
                  <a:pt x="2095922" y="0"/>
                </a:lnTo>
                <a:lnTo>
                  <a:pt x="2095922" y="24897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3" name="TextBox 12">
            <a:extLst>
              <a:ext uri="{FF2B5EF4-FFF2-40B4-BE49-F238E27FC236}">
                <a16:creationId xmlns:a16="http://schemas.microsoft.com/office/drawing/2014/main" id="{2D8ACAB1-22F4-DE32-20E3-F3EBD705A5B5}"/>
              </a:ext>
            </a:extLst>
          </p:cNvPr>
          <p:cNvSpPr txBox="1"/>
          <p:nvPr/>
        </p:nvSpPr>
        <p:spPr>
          <a:xfrm>
            <a:off x="1174085" y="479021"/>
            <a:ext cx="14859000" cy="1395575"/>
          </a:xfrm>
          <a:prstGeom prst="rect">
            <a:avLst/>
          </a:prstGeom>
        </p:spPr>
        <p:txBody>
          <a:bodyPr wrap="square" lIns="0" tIns="0" rIns="0" bIns="0" rtlCol="0" anchor="t">
            <a:spAutoFit/>
          </a:bodyPr>
          <a:lstStyle/>
          <a:p>
            <a:pPr marL="342900" indent="-342900" algn="just">
              <a:lnSpc>
                <a:spcPts val="3800"/>
              </a:lnSpc>
              <a:buFont typeface="Arial" panose="020B0604020202020204" pitchFamily="34" charset="0"/>
              <a:buChar char="•"/>
            </a:pPr>
            <a:r>
              <a:rPr lang="en-US" sz="2400" dirty="0">
                <a:solidFill>
                  <a:srgbClr val="C00000"/>
                </a:solidFill>
                <a:latin typeface="Sweet Dreams" panose="020B0604020202020204" charset="0"/>
                <a:ea typeface="Sweet Dreams" panose="020B0604020202020204" charset="0"/>
                <a:cs typeface="Arimo"/>
                <a:sym typeface="Arimo"/>
              </a:rPr>
              <a:t>Find how much amount is spent by each customer on artists? Write a query to return customer name, artist name and total spent. </a:t>
            </a:r>
          </a:p>
          <a:p>
            <a:pPr marL="342900" indent="-342900" algn="just">
              <a:lnSpc>
                <a:spcPts val="3800"/>
              </a:lnSpc>
              <a:buFont typeface="Arial" panose="020B0604020202020204" pitchFamily="34" charset="0"/>
              <a:buChar char="•"/>
            </a:pPr>
            <a:endParaRPr lang="en-US" sz="1900" dirty="0">
              <a:solidFill>
                <a:srgbClr val="99775B"/>
              </a:solidFill>
              <a:latin typeface="Arimo"/>
              <a:ea typeface="Arimo"/>
              <a:cs typeface="Arimo"/>
              <a:sym typeface="Arimo"/>
            </a:endParaRPr>
          </a:p>
        </p:txBody>
      </p:sp>
      <p:pic>
        <p:nvPicPr>
          <p:cNvPr id="9" name="Picture 8">
            <a:extLst>
              <a:ext uri="{FF2B5EF4-FFF2-40B4-BE49-F238E27FC236}">
                <a16:creationId xmlns:a16="http://schemas.microsoft.com/office/drawing/2014/main" id="{2D8D1F16-941D-DE08-3EF1-C4A686DBCA67}"/>
              </a:ext>
            </a:extLst>
          </p:cNvPr>
          <p:cNvPicPr>
            <a:picLocks noChangeAspect="1"/>
          </p:cNvPicPr>
          <p:nvPr/>
        </p:nvPicPr>
        <p:blipFill>
          <a:blip r:embed="rId7"/>
          <a:stretch>
            <a:fillRect/>
          </a:stretch>
        </p:blipFill>
        <p:spPr>
          <a:xfrm>
            <a:off x="3268747" y="1409700"/>
            <a:ext cx="11201400" cy="8672052"/>
          </a:xfrm>
          <a:prstGeom prst="rect">
            <a:avLst/>
          </a:prstGeom>
        </p:spPr>
      </p:pic>
    </p:spTree>
    <p:extLst>
      <p:ext uri="{BB962C8B-B14F-4D97-AF65-F5344CB8AC3E}">
        <p14:creationId xmlns:p14="http://schemas.microsoft.com/office/powerpoint/2010/main" val="833335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a:extLst>
            <a:ext uri="{FF2B5EF4-FFF2-40B4-BE49-F238E27FC236}">
              <a16:creationId xmlns:a16="http://schemas.microsoft.com/office/drawing/2014/main" id="{809C848A-B9FA-31F0-7E6C-62E5CB9BFAF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AEE2F46-07E1-2EA5-2071-7830CA641F20}"/>
              </a:ext>
            </a:extLst>
          </p:cNvPr>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a:extLst>
              <a:ext uri="{FF2B5EF4-FFF2-40B4-BE49-F238E27FC236}">
                <a16:creationId xmlns:a16="http://schemas.microsoft.com/office/drawing/2014/main" id="{21E29204-9E68-7117-61AA-70B68F32EBBB}"/>
              </a:ext>
            </a:extLst>
          </p:cNvPr>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a:extLst>
              <a:ext uri="{FF2B5EF4-FFF2-40B4-BE49-F238E27FC236}">
                <a16:creationId xmlns:a16="http://schemas.microsoft.com/office/drawing/2014/main" id="{A90843E4-0741-39F3-BE2D-4FBF962BEC4F}"/>
              </a:ext>
            </a:extLst>
          </p:cNvPr>
          <p:cNvSpPr/>
          <p:nvPr/>
        </p:nvSpPr>
        <p:spPr>
          <a:xfrm>
            <a:off x="15239696" y="7110173"/>
            <a:ext cx="4304080" cy="4296255"/>
          </a:xfrm>
          <a:custGeom>
            <a:avLst/>
            <a:gdLst/>
            <a:ahLst/>
            <a:cxnLst/>
            <a:rect l="l" t="t" r="r" b="b"/>
            <a:pathLst>
              <a:path w="4304080" h="4296255">
                <a:moveTo>
                  <a:pt x="0" y="0"/>
                </a:moveTo>
                <a:lnTo>
                  <a:pt x="4304081" y="0"/>
                </a:lnTo>
                <a:lnTo>
                  <a:pt x="4304081" y="4296254"/>
                </a:lnTo>
                <a:lnTo>
                  <a:pt x="0" y="42962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975F38C4-ABA3-AAB2-D3D8-7CA4D3268ACF}"/>
              </a:ext>
            </a:extLst>
          </p:cNvPr>
          <p:cNvSpPr/>
          <p:nvPr/>
        </p:nvSpPr>
        <p:spPr>
          <a:xfrm rot="3701066">
            <a:off x="165818" y="8181161"/>
            <a:ext cx="2016535" cy="2395452"/>
          </a:xfrm>
          <a:custGeom>
            <a:avLst/>
            <a:gdLst/>
            <a:ahLst/>
            <a:cxnLst/>
            <a:rect l="l" t="t" r="r" b="b"/>
            <a:pathLst>
              <a:path w="2016535" h="2395452">
                <a:moveTo>
                  <a:pt x="0" y="0"/>
                </a:moveTo>
                <a:lnTo>
                  <a:pt x="2016535" y="0"/>
                </a:lnTo>
                <a:lnTo>
                  <a:pt x="2016535" y="2395452"/>
                </a:lnTo>
                <a:lnTo>
                  <a:pt x="0" y="23954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25C42B21-6BDC-87F1-2879-EA4619D6DAF9}"/>
              </a:ext>
            </a:extLst>
          </p:cNvPr>
          <p:cNvSpPr/>
          <p:nvPr/>
        </p:nvSpPr>
        <p:spPr>
          <a:xfrm rot="4693436" flipH="1" flipV="1">
            <a:off x="16564093" y="-67015"/>
            <a:ext cx="2095922" cy="2489757"/>
          </a:xfrm>
          <a:custGeom>
            <a:avLst/>
            <a:gdLst/>
            <a:ahLst/>
            <a:cxnLst/>
            <a:rect l="l" t="t" r="r" b="b"/>
            <a:pathLst>
              <a:path w="2095922" h="2489757">
                <a:moveTo>
                  <a:pt x="2095922" y="2489757"/>
                </a:moveTo>
                <a:lnTo>
                  <a:pt x="0" y="2489757"/>
                </a:lnTo>
                <a:lnTo>
                  <a:pt x="0" y="0"/>
                </a:lnTo>
                <a:lnTo>
                  <a:pt x="2095922" y="0"/>
                </a:lnTo>
                <a:lnTo>
                  <a:pt x="2095922" y="24897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0D58B392-542B-8C86-0B5C-5FD3260797D7}"/>
              </a:ext>
            </a:extLst>
          </p:cNvPr>
          <p:cNvSpPr/>
          <p:nvPr/>
        </p:nvSpPr>
        <p:spPr>
          <a:xfrm>
            <a:off x="13258800" y="8497280"/>
            <a:ext cx="1752600" cy="1763213"/>
          </a:xfrm>
          <a:custGeom>
            <a:avLst/>
            <a:gdLst/>
            <a:ahLst/>
            <a:cxnLst/>
            <a:rect l="l" t="t" r="r" b="b"/>
            <a:pathLst>
              <a:path w="3373984" h="3779412">
                <a:moveTo>
                  <a:pt x="0" y="0"/>
                </a:moveTo>
                <a:lnTo>
                  <a:pt x="3373985" y="0"/>
                </a:lnTo>
                <a:lnTo>
                  <a:pt x="3373985" y="3779412"/>
                </a:lnTo>
                <a:lnTo>
                  <a:pt x="0" y="377941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1" name="TextBox 10">
            <a:extLst>
              <a:ext uri="{FF2B5EF4-FFF2-40B4-BE49-F238E27FC236}">
                <a16:creationId xmlns:a16="http://schemas.microsoft.com/office/drawing/2014/main" id="{55A3248D-DBFC-F2A1-EA77-953721647A16}"/>
              </a:ext>
            </a:extLst>
          </p:cNvPr>
          <p:cNvSpPr txBox="1"/>
          <p:nvPr/>
        </p:nvSpPr>
        <p:spPr>
          <a:xfrm>
            <a:off x="573296" y="640580"/>
            <a:ext cx="14859000" cy="1420966"/>
          </a:xfrm>
          <a:prstGeom prst="rect">
            <a:avLst/>
          </a:prstGeom>
        </p:spPr>
        <p:txBody>
          <a:bodyPr wrap="square" lIns="0" tIns="0" rIns="0" bIns="0" rtlCol="0" anchor="t">
            <a:spAutoFit/>
          </a:bodyPr>
          <a:lstStyle/>
          <a:p>
            <a:pPr marL="342900" indent="-342900" algn="just">
              <a:lnSpc>
                <a:spcPts val="3800"/>
              </a:lnSpc>
              <a:buFont typeface="Arial" panose="020B0604020202020204" pitchFamily="34" charset="0"/>
              <a:buChar char="•"/>
            </a:pPr>
            <a:r>
              <a:rPr lang="en-US" sz="2400" dirty="0">
                <a:solidFill>
                  <a:srgbClr val="C00000"/>
                </a:solidFill>
                <a:latin typeface="Sweet Dreams" panose="020B0604020202020204" charset="0"/>
                <a:ea typeface="Sweet Dreams" panose="020B0604020202020204" charset="0"/>
                <a:cs typeface="Arimo"/>
                <a:sym typeface="Arimo"/>
              </a:rPr>
              <a:t>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endParaRPr lang="en-US" sz="1900" dirty="0">
              <a:solidFill>
                <a:srgbClr val="99775B"/>
              </a:solidFill>
              <a:latin typeface="Arimo"/>
              <a:ea typeface="Arimo"/>
              <a:cs typeface="Arimo"/>
              <a:sym typeface="Arimo"/>
            </a:endParaRPr>
          </a:p>
        </p:txBody>
      </p:sp>
      <p:pic>
        <p:nvPicPr>
          <p:cNvPr id="12" name="Picture 11">
            <a:extLst>
              <a:ext uri="{FF2B5EF4-FFF2-40B4-BE49-F238E27FC236}">
                <a16:creationId xmlns:a16="http://schemas.microsoft.com/office/drawing/2014/main" id="{482E8C7A-1277-0E53-3A3F-ECA5C4DCC3DF}"/>
              </a:ext>
            </a:extLst>
          </p:cNvPr>
          <p:cNvPicPr>
            <a:picLocks noChangeAspect="1"/>
          </p:cNvPicPr>
          <p:nvPr/>
        </p:nvPicPr>
        <p:blipFill>
          <a:blip r:embed="rId9"/>
          <a:stretch>
            <a:fillRect/>
          </a:stretch>
        </p:blipFill>
        <p:spPr>
          <a:xfrm>
            <a:off x="573296" y="2061546"/>
            <a:ext cx="13223623" cy="6210351"/>
          </a:xfrm>
          <a:prstGeom prst="rect">
            <a:avLst/>
          </a:prstGeom>
        </p:spPr>
      </p:pic>
      <p:pic>
        <p:nvPicPr>
          <p:cNvPr id="15" name="Picture 14">
            <a:extLst>
              <a:ext uri="{FF2B5EF4-FFF2-40B4-BE49-F238E27FC236}">
                <a16:creationId xmlns:a16="http://schemas.microsoft.com/office/drawing/2014/main" id="{B035C909-6D4C-E32F-958F-6EF7111A02E0}"/>
              </a:ext>
            </a:extLst>
          </p:cNvPr>
          <p:cNvPicPr>
            <a:picLocks noChangeAspect="1"/>
          </p:cNvPicPr>
          <p:nvPr/>
        </p:nvPicPr>
        <p:blipFill>
          <a:blip r:embed="rId10"/>
          <a:stretch>
            <a:fillRect/>
          </a:stretch>
        </p:blipFill>
        <p:spPr>
          <a:xfrm>
            <a:off x="13796919" y="2061546"/>
            <a:ext cx="4304080" cy="6115509"/>
          </a:xfrm>
          <a:prstGeom prst="rect">
            <a:avLst/>
          </a:prstGeom>
        </p:spPr>
      </p:pic>
    </p:spTree>
    <p:extLst>
      <p:ext uri="{BB962C8B-B14F-4D97-AF65-F5344CB8AC3E}">
        <p14:creationId xmlns:p14="http://schemas.microsoft.com/office/powerpoint/2010/main" val="6560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a:extLst>
            <a:ext uri="{FF2B5EF4-FFF2-40B4-BE49-F238E27FC236}">
              <a16:creationId xmlns:a16="http://schemas.microsoft.com/office/drawing/2014/main" id="{0E98193B-3A69-5064-4EDD-7C9C7895EDA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F99BF12-0791-9390-F780-E27FE342DD32}"/>
              </a:ext>
            </a:extLst>
          </p:cNvPr>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a:extLst>
              <a:ext uri="{FF2B5EF4-FFF2-40B4-BE49-F238E27FC236}">
                <a16:creationId xmlns:a16="http://schemas.microsoft.com/office/drawing/2014/main" id="{E89EF0FB-AED4-BABF-2701-00A80CA7764F}"/>
              </a:ext>
            </a:extLst>
          </p:cNvPr>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a:extLst>
              <a:ext uri="{FF2B5EF4-FFF2-40B4-BE49-F238E27FC236}">
                <a16:creationId xmlns:a16="http://schemas.microsoft.com/office/drawing/2014/main" id="{4A62BE29-748A-B77A-3BC1-45175AE28866}"/>
              </a:ext>
            </a:extLst>
          </p:cNvPr>
          <p:cNvSpPr/>
          <p:nvPr/>
        </p:nvSpPr>
        <p:spPr>
          <a:xfrm>
            <a:off x="15239696" y="7110173"/>
            <a:ext cx="4304080" cy="4296255"/>
          </a:xfrm>
          <a:custGeom>
            <a:avLst/>
            <a:gdLst/>
            <a:ahLst/>
            <a:cxnLst/>
            <a:rect l="l" t="t" r="r" b="b"/>
            <a:pathLst>
              <a:path w="4304080" h="4296255">
                <a:moveTo>
                  <a:pt x="0" y="0"/>
                </a:moveTo>
                <a:lnTo>
                  <a:pt x="4304081" y="0"/>
                </a:lnTo>
                <a:lnTo>
                  <a:pt x="4304081" y="4296254"/>
                </a:lnTo>
                <a:lnTo>
                  <a:pt x="0" y="42962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50A64BCB-A6E5-E598-9765-F4846A344EE9}"/>
              </a:ext>
            </a:extLst>
          </p:cNvPr>
          <p:cNvSpPr/>
          <p:nvPr/>
        </p:nvSpPr>
        <p:spPr>
          <a:xfrm rot="3701066">
            <a:off x="165818" y="8181161"/>
            <a:ext cx="2016535" cy="2395452"/>
          </a:xfrm>
          <a:custGeom>
            <a:avLst/>
            <a:gdLst/>
            <a:ahLst/>
            <a:cxnLst/>
            <a:rect l="l" t="t" r="r" b="b"/>
            <a:pathLst>
              <a:path w="2016535" h="2395452">
                <a:moveTo>
                  <a:pt x="0" y="0"/>
                </a:moveTo>
                <a:lnTo>
                  <a:pt x="2016535" y="0"/>
                </a:lnTo>
                <a:lnTo>
                  <a:pt x="2016535" y="2395452"/>
                </a:lnTo>
                <a:lnTo>
                  <a:pt x="0" y="23954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D8042D4C-C65F-47F5-0F42-2A5840CEC1E6}"/>
              </a:ext>
            </a:extLst>
          </p:cNvPr>
          <p:cNvSpPr/>
          <p:nvPr/>
        </p:nvSpPr>
        <p:spPr>
          <a:xfrm rot="4693436" flipH="1" flipV="1">
            <a:off x="16564093" y="-67015"/>
            <a:ext cx="2095922" cy="2489757"/>
          </a:xfrm>
          <a:custGeom>
            <a:avLst/>
            <a:gdLst/>
            <a:ahLst/>
            <a:cxnLst/>
            <a:rect l="l" t="t" r="r" b="b"/>
            <a:pathLst>
              <a:path w="2095922" h="2489757">
                <a:moveTo>
                  <a:pt x="2095922" y="2489757"/>
                </a:moveTo>
                <a:lnTo>
                  <a:pt x="0" y="2489757"/>
                </a:lnTo>
                <a:lnTo>
                  <a:pt x="0" y="0"/>
                </a:lnTo>
                <a:lnTo>
                  <a:pt x="2095922" y="0"/>
                </a:lnTo>
                <a:lnTo>
                  <a:pt x="2095922" y="24897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E0E9D4E7-5D0B-98AB-06D8-747F384D5E40}"/>
              </a:ext>
            </a:extLst>
          </p:cNvPr>
          <p:cNvSpPr/>
          <p:nvPr/>
        </p:nvSpPr>
        <p:spPr>
          <a:xfrm>
            <a:off x="15636087" y="5048333"/>
            <a:ext cx="1752600" cy="1763213"/>
          </a:xfrm>
          <a:custGeom>
            <a:avLst/>
            <a:gdLst/>
            <a:ahLst/>
            <a:cxnLst/>
            <a:rect l="l" t="t" r="r" b="b"/>
            <a:pathLst>
              <a:path w="3373984" h="3779412">
                <a:moveTo>
                  <a:pt x="0" y="0"/>
                </a:moveTo>
                <a:lnTo>
                  <a:pt x="3373985" y="0"/>
                </a:lnTo>
                <a:lnTo>
                  <a:pt x="3373985" y="3779412"/>
                </a:lnTo>
                <a:lnTo>
                  <a:pt x="0" y="377941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11" name="TextBox 10">
            <a:extLst>
              <a:ext uri="{FF2B5EF4-FFF2-40B4-BE49-F238E27FC236}">
                <a16:creationId xmlns:a16="http://schemas.microsoft.com/office/drawing/2014/main" id="{C228A6C2-561C-87C3-BED2-EB57A4A7F664}"/>
              </a:ext>
            </a:extLst>
          </p:cNvPr>
          <p:cNvSpPr txBox="1"/>
          <p:nvPr/>
        </p:nvSpPr>
        <p:spPr>
          <a:xfrm>
            <a:off x="573296" y="454095"/>
            <a:ext cx="15606205" cy="1882888"/>
          </a:xfrm>
          <a:prstGeom prst="rect">
            <a:avLst/>
          </a:prstGeom>
        </p:spPr>
        <p:txBody>
          <a:bodyPr wrap="square" lIns="0" tIns="0" rIns="0" bIns="0" rtlCol="0" anchor="t">
            <a:spAutoFit/>
          </a:bodyPr>
          <a:lstStyle/>
          <a:p>
            <a:pPr marL="342900" indent="-342900" algn="just">
              <a:lnSpc>
                <a:spcPts val="3800"/>
              </a:lnSpc>
              <a:buFont typeface="Arial" panose="020B0604020202020204" pitchFamily="34" charset="0"/>
              <a:buChar char="•"/>
            </a:pPr>
            <a:r>
              <a:rPr lang="en-US" sz="2400" dirty="0">
                <a:solidFill>
                  <a:srgbClr val="C00000"/>
                </a:solidFill>
                <a:latin typeface="Sweet Dreams" panose="020B0604020202020204" charset="0"/>
                <a:ea typeface="Sweet Dreams" panose="020B0604020202020204" charset="0"/>
                <a:cs typeface="Arimo"/>
                <a:sym typeface="Arimo"/>
              </a:rPr>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p>
          <a:p>
            <a:pPr marL="342900" indent="-342900" algn="just">
              <a:lnSpc>
                <a:spcPts val="3800"/>
              </a:lnSpc>
              <a:buFont typeface="Arial" panose="020B0604020202020204" pitchFamily="34" charset="0"/>
              <a:buChar char="•"/>
            </a:pPr>
            <a:endParaRPr lang="en-US" sz="1900" dirty="0">
              <a:solidFill>
                <a:srgbClr val="99775B"/>
              </a:solidFill>
              <a:latin typeface="Arimo"/>
              <a:ea typeface="Arimo"/>
              <a:cs typeface="Arimo"/>
              <a:sym typeface="Arimo"/>
            </a:endParaRPr>
          </a:p>
        </p:txBody>
      </p:sp>
      <p:pic>
        <p:nvPicPr>
          <p:cNvPr id="16" name="Picture 15">
            <a:extLst>
              <a:ext uri="{FF2B5EF4-FFF2-40B4-BE49-F238E27FC236}">
                <a16:creationId xmlns:a16="http://schemas.microsoft.com/office/drawing/2014/main" id="{70795D61-0F94-4E5F-860C-747C4FBD288D}"/>
              </a:ext>
            </a:extLst>
          </p:cNvPr>
          <p:cNvPicPr>
            <a:picLocks noChangeAspect="1"/>
          </p:cNvPicPr>
          <p:nvPr/>
        </p:nvPicPr>
        <p:blipFill>
          <a:blip r:embed="rId9"/>
          <a:stretch>
            <a:fillRect/>
          </a:stretch>
        </p:blipFill>
        <p:spPr>
          <a:xfrm>
            <a:off x="3591972" y="1875277"/>
            <a:ext cx="11104056" cy="7987899"/>
          </a:xfrm>
          <a:prstGeom prst="rect">
            <a:avLst/>
          </a:prstGeom>
        </p:spPr>
      </p:pic>
    </p:spTree>
    <p:extLst>
      <p:ext uri="{BB962C8B-B14F-4D97-AF65-F5344CB8AC3E}">
        <p14:creationId xmlns:p14="http://schemas.microsoft.com/office/powerpoint/2010/main" val="125856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a:extLst>
            <a:ext uri="{FF2B5EF4-FFF2-40B4-BE49-F238E27FC236}">
              <a16:creationId xmlns:a16="http://schemas.microsoft.com/office/drawing/2014/main" id="{2A1CF48A-A2EE-055D-7C75-A4642B8CED2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F073C29-2605-5A88-84D3-F69392830F19}"/>
              </a:ext>
            </a:extLst>
          </p:cNvPr>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a:extLst>
              <a:ext uri="{FF2B5EF4-FFF2-40B4-BE49-F238E27FC236}">
                <a16:creationId xmlns:a16="http://schemas.microsoft.com/office/drawing/2014/main" id="{3516F122-35F9-750D-EA38-0F3D247984B3}"/>
              </a:ext>
            </a:extLst>
          </p:cNvPr>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a:extLst>
              <a:ext uri="{FF2B5EF4-FFF2-40B4-BE49-F238E27FC236}">
                <a16:creationId xmlns:a16="http://schemas.microsoft.com/office/drawing/2014/main" id="{72774921-920F-5754-3FE3-8072E70968C5}"/>
              </a:ext>
            </a:extLst>
          </p:cNvPr>
          <p:cNvSpPr/>
          <p:nvPr/>
        </p:nvSpPr>
        <p:spPr>
          <a:xfrm>
            <a:off x="15198152" y="6952490"/>
            <a:ext cx="4122295" cy="4114800"/>
          </a:xfrm>
          <a:custGeom>
            <a:avLst/>
            <a:gdLst/>
            <a:ahLst/>
            <a:cxnLst/>
            <a:rect l="l" t="t" r="r" b="b"/>
            <a:pathLst>
              <a:path w="4122295" h="4114800">
                <a:moveTo>
                  <a:pt x="0" y="0"/>
                </a:moveTo>
                <a:lnTo>
                  <a:pt x="4122296" y="0"/>
                </a:lnTo>
                <a:lnTo>
                  <a:pt x="412229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a:extLst>
              <a:ext uri="{FF2B5EF4-FFF2-40B4-BE49-F238E27FC236}">
                <a16:creationId xmlns:a16="http://schemas.microsoft.com/office/drawing/2014/main" id="{A6570077-CEDB-776F-77D0-3AD976805CBD}"/>
              </a:ext>
            </a:extLst>
          </p:cNvPr>
          <p:cNvSpPr/>
          <p:nvPr/>
        </p:nvSpPr>
        <p:spPr>
          <a:xfrm>
            <a:off x="-683946" y="-767470"/>
            <a:ext cx="4122295" cy="4114800"/>
          </a:xfrm>
          <a:custGeom>
            <a:avLst/>
            <a:gdLst/>
            <a:ahLst/>
            <a:cxnLst/>
            <a:rect l="l" t="t" r="r" b="b"/>
            <a:pathLst>
              <a:path w="4122295" h="4114800">
                <a:moveTo>
                  <a:pt x="0" y="0"/>
                </a:moveTo>
                <a:lnTo>
                  <a:pt x="4122295" y="0"/>
                </a:lnTo>
                <a:lnTo>
                  <a:pt x="412229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AC628A2F-BC12-1B4A-8ED4-155D0089B494}"/>
              </a:ext>
            </a:extLst>
          </p:cNvPr>
          <p:cNvSpPr/>
          <p:nvPr/>
        </p:nvSpPr>
        <p:spPr>
          <a:xfrm rot="3701066">
            <a:off x="141864" y="8034062"/>
            <a:ext cx="2128325" cy="2528247"/>
          </a:xfrm>
          <a:custGeom>
            <a:avLst/>
            <a:gdLst/>
            <a:ahLst/>
            <a:cxnLst/>
            <a:rect l="l" t="t" r="r" b="b"/>
            <a:pathLst>
              <a:path w="2128325" h="2528247">
                <a:moveTo>
                  <a:pt x="0" y="0"/>
                </a:moveTo>
                <a:lnTo>
                  <a:pt x="2128324" y="0"/>
                </a:lnTo>
                <a:lnTo>
                  <a:pt x="2128324" y="2528247"/>
                </a:lnTo>
                <a:lnTo>
                  <a:pt x="0" y="25282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TextBox 8">
            <a:extLst>
              <a:ext uri="{FF2B5EF4-FFF2-40B4-BE49-F238E27FC236}">
                <a16:creationId xmlns:a16="http://schemas.microsoft.com/office/drawing/2014/main" id="{AF0595EA-9060-9BC5-A982-6240B6BF4652}"/>
              </a:ext>
            </a:extLst>
          </p:cNvPr>
          <p:cNvSpPr txBox="1"/>
          <p:nvPr/>
        </p:nvSpPr>
        <p:spPr>
          <a:xfrm>
            <a:off x="1377201" y="1635759"/>
            <a:ext cx="5105400" cy="1110984"/>
          </a:xfrm>
          <a:prstGeom prst="rect">
            <a:avLst/>
          </a:prstGeom>
        </p:spPr>
        <p:txBody>
          <a:bodyPr wrap="square" lIns="0" tIns="0" rIns="0" bIns="0" rtlCol="0" anchor="t">
            <a:spAutoFit/>
          </a:bodyPr>
          <a:lstStyle/>
          <a:p>
            <a:pPr algn="ctr">
              <a:lnSpc>
                <a:spcPts val="9121"/>
              </a:lnSpc>
            </a:pPr>
            <a:r>
              <a:rPr lang="en-US" sz="6515" dirty="0">
                <a:solidFill>
                  <a:srgbClr val="6B3406"/>
                </a:solidFill>
                <a:latin typeface="Sweet Dreams"/>
                <a:ea typeface="Sweet Dreams"/>
                <a:cs typeface="Sweet Dreams"/>
                <a:sym typeface="Sweet Dreams"/>
              </a:rPr>
              <a:t>About me</a:t>
            </a:r>
            <a:endParaRPr lang="en-US" sz="6515" b="1" dirty="0">
              <a:solidFill>
                <a:srgbClr val="6B3406"/>
              </a:solidFill>
              <a:latin typeface="Sweet Dreams"/>
              <a:ea typeface="Sweet Dreams"/>
              <a:cs typeface="Sweet Dreams"/>
              <a:sym typeface="Sweet Dreams"/>
            </a:endParaRPr>
          </a:p>
        </p:txBody>
      </p:sp>
      <p:sp>
        <p:nvSpPr>
          <p:cNvPr id="10" name="Freeform 10">
            <a:extLst>
              <a:ext uri="{FF2B5EF4-FFF2-40B4-BE49-F238E27FC236}">
                <a16:creationId xmlns:a16="http://schemas.microsoft.com/office/drawing/2014/main" id="{751AE7F5-3A19-3A23-8AB3-F93D359EC863}"/>
              </a:ext>
            </a:extLst>
          </p:cNvPr>
          <p:cNvSpPr/>
          <p:nvPr/>
        </p:nvSpPr>
        <p:spPr>
          <a:xfrm rot="4693436" flipH="1" flipV="1">
            <a:off x="16523061" y="-66313"/>
            <a:ext cx="2137817" cy="2539523"/>
          </a:xfrm>
          <a:custGeom>
            <a:avLst/>
            <a:gdLst/>
            <a:ahLst/>
            <a:cxnLst/>
            <a:rect l="l" t="t" r="r" b="b"/>
            <a:pathLst>
              <a:path w="2137817" h="2539523">
                <a:moveTo>
                  <a:pt x="2137817" y="2539523"/>
                </a:moveTo>
                <a:lnTo>
                  <a:pt x="0" y="2539523"/>
                </a:lnTo>
                <a:lnTo>
                  <a:pt x="0" y="0"/>
                </a:lnTo>
                <a:lnTo>
                  <a:pt x="2137817" y="0"/>
                </a:lnTo>
                <a:lnTo>
                  <a:pt x="2137817" y="2539523"/>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11" name="TextBox 10">
            <a:extLst>
              <a:ext uri="{FF2B5EF4-FFF2-40B4-BE49-F238E27FC236}">
                <a16:creationId xmlns:a16="http://schemas.microsoft.com/office/drawing/2014/main" id="{F01B6240-C72A-CDFE-0178-554B160D9F72}"/>
              </a:ext>
            </a:extLst>
          </p:cNvPr>
          <p:cNvSpPr txBox="1"/>
          <p:nvPr/>
        </p:nvSpPr>
        <p:spPr>
          <a:xfrm>
            <a:off x="1849183" y="3024894"/>
            <a:ext cx="4161435" cy="679384"/>
          </a:xfrm>
          <a:prstGeom prst="rect">
            <a:avLst/>
          </a:prstGeom>
        </p:spPr>
        <p:txBody>
          <a:bodyPr wrap="square" lIns="0" tIns="0" rIns="0" bIns="0" rtlCol="0" anchor="t">
            <a:spAutoFit/>
          </a:bodyPr>
          <a:lstStyle/>
          <a:p>
            <a:pPr marL="863599" lvl="1" indent="-431800" algn="l">
              <a:lnSpc>
                <a:spcPts val="5599"/>
              </a:lnSpc>
              <a:buFont typeface="Arial"/>
              <a:buChar char="•"/>
            </a:pPr>
            <a:r>
              <a:rPr lang="en-US" sz="3999" dirty="0">
                <a:solidFill>
                  <a:srgbClr val="6B3406"/>
                </a:solidFill>
                <a:latin typeface="Sweet Dreams"/>
                <a:ea typeface="Sweet Dreams"/>
                <a:cs typeface="Sweet Dreams"/>
                <a:sym typeface="Sweet Dreams"/>
              </a:rPr>
              <a:t>Background</a:t>
            </a:r>
          </a:p>
        </p:txBody>
      </p:sp>
      <p:sp>
        <p:nvSpPr>
          <p:cNvPr id="12" name="TextBox 11">
            <a:extLst>
              <a:ext uri="{FF2B5EF4-FFF2-40B4-BE49-F238E27FC236}">
                <a16:creationId xmlns:a16="http://schemas.microsoft.com/office/drawing/2014/main" id="{4291DBDA-04E9-81D9-3636-BB0CCC64C583}"/>
              </a:ext>
            </a:extLst>
          </p:cNvPr>
          <p:cNvSpPr txBox="1"/>
          <p:nvPr/>
        </p:nvSpPr>
        <p:spPr>
          <a:xfrm>
            <a:off x="2733433" y="3982429"/>
            <a:ext cx="13307124" cy="1882888"/>
          </a:xfrm>
          <a:prstGeom prst="rect">
            <a:avLst/>
          </a:prstGeom>
        </p:spPr>
        <p:txBody>
          <a:bodyPr wrap="square" lIns="0" tIns="0" rIns="0" bIns="0" rtlCol="0" anchor="t">
            <a:spAutoFit/>
          </a:bodyPr>
          <a:lstStyle/>
          <a:p>
            <a:pPr marL="342900" indent="-342900">
              <a:lnSpc>
                <a:spcPts val="3800"/>
              </a:lnSpc>
              <a:buFont typeface="Arial" panose="020B0604020202020204" pitchFamily="34" charset="0"/>
              <a:buChar char="•"/>
            </a:pPr>
            <a:r>
              <a:rPr lang="en-US" sz="2000" dirty="0">
                <a:solidFill>
                  <a:srgbClr val="99775B"/>
                </a:solidFill>
                <a:latin typeface="Arimo"/>
                <a:ea typeface="Arimo"/>
                <a:cs typeface="Arimo"/>
                <a:sym typeface="Arimo"/>
              </a:rPr>
              <a:t>I am Venkata Pattabhi. I have completed my Bachelor of Technology with the specialization of Computer Science and Engineering in the year of 2024 at Aditya Engineering College.</a:t>
            </a:r>
          </a:p>
          <a:p>
            <a:pPr marL="342900" indent="-342900">
              <a:lnSpc>
                <a:spcPts val="3800"/>
              </a:lnSpc>
              <a:buFont typeface="Arial" panose="020B0604020202020204" pitchFamily="34" charset="0"/>
              <a:buChar char="•"/>
            </a:pPr>
            <a:endParaRPr lang="en-US" sz="2000" dirty="0">
              <a:solidFill>
                <a:srgbClr val="99775B"/>
              </a:solidFill>
              <a:latin typeface="Arimo"/>
              <a:ea typeface="Arimo"/>
              <a:cs typeface="Arimo"/>
              <a:sym typeface="Arimo"/>
            </a:endParaRPr>
          </a:p>
          <a:p>
            <a:pPr marL="342900" indent="-342900">
              <a:lnSpc>
                <a:spcPts val="3800"/>
              </a:lnSpc>
              <a:buFont typeface="Arial" panose="020B0604020202020204" pitchFamily="34" charset="0"/>
              <a:buChar char="•"/>
            </a:pPr>
            <a:r>
              <a:rPr lang="en-US" sz="2000" dirty="0">
                <a:solidFill>
                  <a:srgbClr val="99775B"/>
                </a:solidFill>
                <a:latin typeface="Arimo"/>
                <a:ea typeface="Arimo"/>
                <a:cs typeface="Arimo"/>
                <a:sym typeface="Arimo"/>
              </a:rPr>
              <a:t>I am learning data science to build a future-ready career by solving real-world problems with data.</a:t>
            </a:r>
          </a:p>
        </p:txBody>
      </p:sp>
      <p:sp>
        <p:nvSpPr>
          <p:cNvPr id="13" name="TextBox 12">
            <a:extLst>
              <a:ext uri="{FF2B5EF4-FFF2-40B4-BE49-F238E27FC236}">
                <a16:creationId xmlns:a16="http://schemas.microsoft.com/office/drawing/2014/main" id="{3191E9CB-BDCF-192C-85B4-A6318665DF87}"/>
              </a:ext>
            </a:extLst>
          </p:cNvPr>
          <p:cNvSpPr txBox="1"/>
          <p:nvPr/>
        </p:nvSpPr>
        <p:spPr>
          <a:xfrm>
            <a:off x="1849183" y="6143468"/>
            <a:ext cx="15524417" cy="2114746"/>
          </a:xfrm>
          <a:prstGeom prst="rect">
            <a:avLst/>
          </a:prstGeom>
        </p:spPr>
        <p:txBody>
          <a:bodyPr wrap="square" lIns="0" tIns="0" rIns="0" bIns="0" rtlCol="0" anchor="t">
            <a:spAutoFit/>
          </a:bodyPr>
          <a:lstStyle/>
          <a:p>
            <a:pPr marL="431799" lvl="1">
              <a:lnSpc>
                <a:spcPts val="5599"/>
              </a:lnSpc>
            </a:pPr>
            <a:r>
              <a:rPr lang="en-US" sz="3999" dirty="0">
                <a:solidFill>
                  <a:srgbClr val="6B3406"/>
                </a:solidFill>
                <a:latin typeface="Sweet Dreams"/>
                <a:ea typeface="Sweet Dreams"/>
                <a:cs typeface="Sweet Dreams"/>
                <a:sym typeface="Sweet Dreams"/>
              </a:rPr>
              <a:t>LinkedIn		: </a:t>
            </a:r>
            <a:r>
              <a:rPr lang="en-US" sz="3999" dirty="0">
                <a:solidFill>
                  <a:srgbClr val="6B3406"/>
                </a:solidFill>
                <a:latin typeface="Sweet Dreams"/>
                <a:ea typeface="Sweet Dreams"/>
                <a:cs typeface="Sweet Dreams"/>
                <a:sym typeface="Sweet Dreams"/>
                <a:hlinkClick r:id="rId7"/>
              </a:rPr>
              <a:t>https://www.linkedin.com/in/venkata-pattabhi-ganti/</a:t>
            </a:r>
            <a:endParaRPr lang="en-US" sz="3999" dirty="0">
              <a:solidFill>
                <a:srgbClr val="6B3406"/>
              </a:solidFill>
              <a:latin typeface="Sweet Dreams"/>
              <a:ea typeface="Sweet Dreams"/>
              <a:cs typeface="Sweet Dreams"/>
              <a:sym typeface="Sweet Dreams"/>
            </a:endParaRPr>
          </a:p>
          <a:p>
            <a:pPr marL="431799" lvl="1">
              <a:lnSpc>
                <a:spcPts val="5599"/>
              </a:lnSpc>
            </a:pPr>
            <a:endParaRPr lang="en-US" dirty="0">
              <a:solidFill>
                <a:srgbClr val="6B3406"/>
              </a:solidFill>
              <a:latin typeface="Sweet Dreams"/>
              <a:ea typeface="Sweet Dreams"/>
              <a:cs typeface="Sweet Dreams"/>
              <a:sym typeface="Sweet Dreams"/>
            </a:endParaRPr>
          </a:p>
          <a:p>
            <a:pPr marL="431799" lvl="1">
              <a:lnSpc>
                <a:spcPts val="5599"/>
              </a:lnSpc>
            </a:pPr>
            <a:r>
              <a:rPr lang="en-US" sz="3999" dirty="0">
                <a:solidFill>
                  <a:srgbClr val="6B3406"/>
                </a:solidFill>
                <a:latin typeface="Sweet Dreams"/>
                <a:ea typeface="Sweet Dreams"/>
                <a:cs typeface="Sweet Dreams"/>
                <a:sym typeface="Sweet Dreams"/>
              </a:rPr>
              <a:t>GitHub		: </a:t>
            </a:r>
            <a:r>
              <a:rPr lang="en-US" sz="3999" dirty="0">
                <a:solidFill>
                  <a:srgbClr val="6B3406"/>
                </a:solidFill>
                <a:latin typeface="Sweet Dreams"/>
                <a:ea typeface="Sweet Dreams"/>
                <a:cs typeface="Sweet Dreams"/>
                <a:sym typeface="Sweet Dreams"/>
                <a:hlinkClick r:id="rId8"/>
              </a:rPr>
              <a:t>https://github.com/Venkat3690</a:t>
            </a:r>
            <a:endParaRPr lang="en-US" sz="3999" dirty="0">
              <a:solidFill>
                <a:srgbClr val="6B3406"/>
              </a:solidFill>
              <a:latin typeface="Sweet Dreams"/>
              <a:ea typeface="Sweet Dreams"/>
              <a:cs typeface="Sweet Dreams"/>
              <a:sym typeface="Sweet Dreams"/>
            </a:endParaRPr>
          </a:p>
        </p:txBody>
      </p:sp>
    </p:spTree>
    <p:extLst>
      <p:ext uri="{BB962C8B-B14F-4D97-AF65-F5344CB8AC3E}">
        <p14:creationId xmlns:p14="http://schemas.microsoft.com/office/powerpoint/2010/main" val="1149815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p:cNvGrpSpPr/>
        <p:nvPr/>
      </p:nvGrpSpPr>
      <p:grpSpPr>
        <a:xfrm>
          <a:off x="0" y="0"/>
          <a:ext cx="0" cy="0"/>
          <a:chOff x="0" y="0"/>
          <a:chExt cx="0" cy="0"/>
        </a:xfrm>
      </p:grpSpPr>
      <p:sp>
        <p:nvSpPr>
          <p:cNvPr id="2" name="Freeform 2"/>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p:cNvSpPr/>
          <p:nvPr/>
        </p:nvSpPr>
        <p:spPr>
          <a:xfrm>
            <a:off x="-437750"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p:cNvSpPr/>
          <p:nvPr/>
        </p:nvSpPr>
        <p:spPr>
          <a:xfrm>
            <a:off x="15460014" y="7528915"/>
            <a:ext cx="4304080" cy="4296255"/>
          </a:xfrm>
          <a:custGeom>
            <a:avLst/>
            <a:gdLst/>
            <a:ahLst/>
            <a:cxnLst/>
            <a:rect l="l" t="t" r="r" b="b"/>
            <a:pathLst>
              <a:path w="4304080" h="4296255">
                <a:moveTo>
                  <a:pt x="0" y="0"/>
                </a:moveTo>
                <a:lnTo>
                  <a:pt x="4304080" y="0"/>
                </a:lnTo>
                <a:lnTo>
                  <a:pt x="4304080" y="4296255"/>
                </a:lnTo>
                <a:lnTo>
                  <a:pt x="0" y="42962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3701066">
            <a:off x="165818" y="8181161"/>
            <a:ext cx="2016535" cy="2395452"/>
          </a:xfrm>
          <a:custGeom>
            <a:avLst/>
            <a:gdLst/>
            <a:ahLst/>
            <a:cxnLst/>
            <a:rect l="l" t="t" r="r" b="b"/>
            <a:pathLst>
              <a:path w="2016535" h="2395452">
                <a:moveTo>
                  <a:pt x="0" y="0"/>
                </a:moveTo>
                <a:lnTo>
                  <a:pt x="2016535" y="0"/>
                </a:lnTo>
                <a:lnTo>
                  <a:pt x="2016535" y="2395452"/>
                </a:lnTo>
                <a:lnTo>
                  <a:pt x="0" y="23954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rot="4693436" flipH="1" flipV="1">
            <a:off x="16564093" y="-67015"/>
            <a:ext cx="2095922" cy="2489757"/>
          </a:xfrm>
          <a:custGeom>
            <a:avLst/>
            <a:gdLst/>
            <a:ahLst/>
            <a:cxnLst/>
            <a:rect l="l" t="t" r="r" b="b"/>
            <a:pathLst>
              <a:path w="2095922" h="2489757">
                <a:moveTo>
                  <a:pt x="2095922" y="2489757"/>
                </a:moveTo>
                <a:lnTo>
                  <a:pt x="0" y="2489757"/>
                </a:lnTo>
                <a:lnTo>
                  <a:pt x="0" y="0"/>
                </a:lnTo>
                <a:lnTo>
                  <a:pt x="2095922" y="0"/>
                </a:lnTo>
                <a:lnTo>
                  <a:pt x="2095922" y="24897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9" name="TextBox 9"/>
          <p:cNvSpPr txBox="1"/>
          <p:nvPr/>
        </p:nvSpPr>
        <p:spPr>
          <a:xfrm>
            <a:off x="1169795" y="34259"/>
            <a:ext cx="15948410" cy="1375441"/>
          </a:xfrm>
          <a:prstGeom prst="rect">
            <a:avLst/>
          </a:prstGeom>
        </p:spPr>
        <p:txBody>
          <a:bodyPr wrap="square" lIns="0" tIns="0" rIns="0" bIns="0" rtlCol="0" anchor="t">
            <a:spAutoFit/>
          </a:bodyPr>
          <a:lstStyle/>
          <a:p>
            <a:pPr algn="ctr">
              <a:lnSpc>
                <a:spcPts val="11899"/>
              </a:lnSpc>
            </a:pPr>
            <a:r>
              <a:rPr lang="en-US" sz="6600" dirty="0">
                <a:solidFill>
                  <a:srgbClr val="6B3406"/>
                </a:solidFill>
                <a:latin typeface="Sweet Dreams"/>
                <a:ea typeface="Sweet Dreams"/>
                <a:cs typeface="Sweet Dreams"/>
                <a:sym typeface="Sweet Dreams"/>
              </a:rPr>
              <a:t>Final business insights and recommendations</a:t>
            </a:r>
          </a:p>
        </p:txBody>
      </p:sp>
      <p:sp>
        <p:nvSpPr>
          <p:cNvPr id="14" name="TextBox 14"/>
          <p:cNvSpPr txBox="1"/>
          <p:nvPr/>
        </p:nvSpPr>
        <p:spPr>
          <a:xfrm>
            <a:off x="1270697" y="1546064"/>
            <a:ext cx="15746605" cy="7730642"/>
          </a:xfrm>
          <a:prstGeom prst="rect">
            <a:avLst/>
          </a:prstGeom>
        </p:spPr>
        <p:txBody>
          <a:bodyPr wrap="square" lIns="0" tIns="0" rIns="0" bIns="0" rtlCol="0" anchor="t">
            <a:spAutoFit/>
          </a:bodyPr>
          <a:lstStyle/>
          <a:p>
            <a:pPr marL="205105" lvl="1" algn="just">
              <a:lnSpc>
                <a:spcPts val="3800"/>
              </a:lnSpc>
            </a:pPr>
            <a:r>
              <a:rPr lang="en-US" sz="1900" b="1" dirty="0">
                <a:solidFill>
                  <a:srgbClr val="99775B"/>
                </a:solidFill>
                <a:latin typeface="Arimo"/>
                <a:ea typeface="Arimo"/>
                <a:cs typeface="Arimo"/>
                <a:sym typeface="Arimo"/>
              </a:rPr>
              <a:t>1. Customer Segmentation and Retention Insight: </a:t>
            </a:r>
          </a:p>
          <a:p>
            <a:pPr marL="205105" lvl="1" algn="just">
              <a:lnSpc>
                <a:spcPts val="3800"/>
              </a:lnSpc>
            </a:pPr>
            <a:r>
              <a:rPr lang="en-US" sz="1900" dirty="0">
                <a:solidFill>
                  <a:srgbClr val="99775B"/>
                </a:solidFill>
                <a:latin typeface="Arimo"/>
                <a:ea typeface="Arimo"/>
                <a:cs typeface="Arimo"/>
                <a:sym typeface="Arimo"/>
              </a:rPr>
              <a:t>We have successfully identified the top-spending customers in each country. These high-value customers are the key drivers of revenue. </a:t>
            </a:r>
            <a:r>
              <a:rPr lang="en-US" sz="1900" b="1" dirty="0">
                <a:solidFill>
                  <a:srgbClr val="99775B"/>
                </a:solidFill>
                <a:latin typeface="Arimo"/>
                <a:ea typeface="Arimo"/>
                <a:cs typeface="Arimo"/>
                <a:sym typeface="Arimo"/>
              </a:rPr>
              <a:t>Recommendation: </a:t>
            </a:r>
          </a:p>
          <a:p>
            <a:pPr marL="205105" lvl="1" algn="just">
              <a:lnSpc>
                <a:spcPts val="3800"/>
              </a:lnSpc>
            </a:pPr>
            <a:r>
              <a:rPr lang="en-US" sz="1900" dirty="0">
                <a:solidFill>
                  <a:srgbClr val="99775B"/>
                </a:solidFill>
                <a:latin typeface="Arimo"/>
                <a:ea typeface="Arimo"/>
                <a:cs typeface="Arimo"/>
                <a:sym typeface="Arimo"/>
              </a:rPr>
              <a:t>Implement a targeted loyalty program or a "VIP" status for these top spenders. Offer them exclusive discounts, early access to new releases, or personalized communications to foster loyalty and encourage repeat purchases. </a:t>
            </a:r>
          </a:p>
          <a:p>
            <a:pPr marL="205105" lvl="1" algn="just">
              <a:lnSpc>
                <a:spcPts val="3800"/>
              </a:lnSpc>
            </a:pPr>
            <a:r>
              <a:rPr lang="en-US" sz="1900" b="1" dirty="0">
                <a:solidFill>
                  <a:srgbClr val="99775B"/>
                </a:solidFill>
                <a:latin typeface="Arimo"/>
                <a:ea typeface="Arimo"/>
                <a:cs typeface="Arimo"/>
                <a:sym typeface="Arimo"/>
              </a:rPr>
              <a:t>2. Strategic Marketing and Content Promotion Insight: </a:t>
            </a:r>
          </a:p>
          <a:p>
            <a:pPr marL="205105" lvl="1" algn="just">
              <a:lnSpc>
                <a:spcPts val="3800"/>
              </a:lnSpc>
            </a:pPr>
            <a:r>
              <a:rPr lang="en-US" sz="1900" dirty="0">
                <a:solidFill>
                  <a:srgbClr val="99775B"/>
                </a:solidFill>
                <a:latin typeface="Arimo"/>
                <a:ea typeface="Arimo"/>
                <a:cs typeface="Arimo"/>
                <a:sym typeface="Arimo"/>
              </a:rPr>
              <a:t>We have pinpointed the most popular music genres and artists by country. This data is invaluable for content curation and marketing efforts. </a:t>
            </a:r>
          </a:p>
          <a:p>
            <a:pPr marL="205105" lvl="1" algn="just">
              <a:lnSpc>
                <a:spcPts val="3800"/>
              </a:lnSpc>
            </a:pPr>
            <a:r>
              <a:rPr lang="en-US" sz="1900" b="1" dirty="0">
                <a:solidFill>
                  <a:srgbClr val="99775B"/>
                </a:solidFill>
                <a:latin typeface="Arimo"/>
                <a:ea typeface="Arimo"/>
                <a:cs typeface="Arimo"/>
                <a:sym typeface="Arimo"/>
              </a:rPr>
              <a:t>Recommendation: </a:t>
            </a:r>
          </a:p>
          <a:p>
            <a:pPr marL="205105" lvl="1" algn="just">
              <a:lnSpc>
                <a:spcPts val="3800"/>
              </a:lnSpc>
            </a:pPr>
            <a:r>
              <a:rPr lang="en-US" sz="1900" dirty="0">
                <a:solidFill>
                  <a:srgbClr val="99775B"/>
                </a:solidFill>
                <a:latin typeface="Arimo"/>
                <a:ea typeface="Arimo"/>
                <a:cs typeface="Arimo"/>
                <a:sym typeface="Arimo"/>
              </a:rPr>
              <a:t>Prioritize marketing campaigns around these top-selling genres and artists. Feature their albums and tracks prominently on your homepage, in email newsletters, and on social media to capitalize on existing demand. </a:t>
            </a:r>
          </a:p>
          <a:p>
            <a:pPr marL="205105" lvl="1" algn="just">
              <a:lnSpc>
                <a:spcPts val="3800"/>
              </a:lnSpc>
            </a:pPr>
            <a:r>
              <a:rPr lang="en-US" sz="1900" b="1" dirty="0">
                <a:solidFill>
                  <a:srgbClr val="99775B"/>
                </a:solidFill>
                <a:latin typeface="Arimo"/>
                <a:ea typeface="Arimo"/>
                <a:cs typeface="Arimo"/>
                <a:sym typeface="Arimo"/>
              </a:rPr>
              <a:t>3. Personalization and Cross-Selling Insight: </a:t>
            </a:r>
          </a:p>
          <a:p>
            <a:pPr marL="205105" lvl="1" algn="just">
              <a:lnSpc>
                <a:spcPts val="3800"/>
              </a:lnSpc>
            </a:pPr>
            <a:r>
              <a:rPr lang="en-US" sz="1900" dirty="0">
                <a:solidFill>
                  <a:srgbClr val="99775B"/>
                </a:solidFill>
                <a:latin typeface="Arimo"/>
                <a:ea typeface="Arimo"/>
                <a:cs typeface="Arimo"/>
                <a:sym typeface="Arimo"/>
              </a:rPr>
              <a:t>Customer spending is often concentrated on specific artists. </a:t>
            </a:r>
          </a:p>
          <a:p>
            <a:pPr marL="205105" lvl="1" algn="just">
              <a:lnSpc>
                <a:spcPts val="3800"/>
              </a:lnSpc>
            </a:pPr>
            <a:r>
              <a:rPr lang="en-US" sz="1900" b="1" dirty="0">
                <a:solidFill>
                  <a:srgbClr val="99775B"/>
                </a:solidFill>
                <a:latin typeface="Arimo"/>
                <a:ea typeface="Arimo"/>
                <a:cs typeface="Arimo"/>
                <a:sym typeface="Arimo"/>
              </a:rPr>
              <a:t>Recommendation: </a:t>
            </a:r>
          </a:p>
          <a:p>
            <a:pPr marL="205105" lvl="1" algn="just">
              <a:lnSpc>
                <a:spcPts val="3800"/>
              </a:lnSpc>
            </a:pPr>
            <a:r>
              <a:rPr lang="en-US" sz="1900" dirty="0">
                <a:solidFill>
                  <a:srgbClr val="99775B"/>
                </a:solidFill>
                <a:latin typeface="Arimo"/>
                <a:ea typeface="Arimo"/>
                <a:cs typeface="Arimo"/>
                <a:sym typeface="Arimo"/>
              </a:rPr>
              <a:t>Leverage purchase history to create personalized recommendations. Use this data to suggest new albums from a customer's favorite artists or to cross-sell similar artists, increasing the average order value and improving customer engagement.</a:t>
            </a:r>
          </a:p>
          <a:p>
            <a:pPr marL="410211" lvl="1" indent="-205106" algn="just">
              <a:lnSpc>
                <a:spcPts val="3800"/>
              </a:lnSpc>
              <a:buFont typeface="Arial"/>
              <a:buChar char="•"/>
            </a:pPr>
            <a:endParaRPr lang="en-US" sz="1900" dirty="0">
              <a:solidFill>
                <a:srgbClr val="99775B"/>
              </a:solidFill>
              <a:latin typeface="Arimo"/>
              <a:ea typeface="Arimo"/>
              <a:cs typeface="Arimo"/>
              <a:sym typeface="Arim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p:cNvGrpSpPr/>
        <p:nvPr/>
      </p:nvGrpSpPr>
      <p:grpSpPr>
        <a:xfrm>
          <a:off x="0" y="0"/>
          <a:ext cx="0" cy="0"/>
          <a:chOff x="0" y="0"/>
          <a:chExt cx="0" cy="0"/>
        </a:xfrm>
      </p:grpSpPr>
      <p:sp>
        <p:nvSpPr>
          <p:cNvPr id="2" name="Freeform 2"/>
          <p:cNvSpPr/>
          <p:nvPr/>
        </p:nvSpPr>
        <p:spPr>
          <a:xfrm flipH="1" flipV="1">
            <a:off x="13067382" y="-767695"/>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p:cNvSpPr/>
          <p:nvPr/>
        </p:nvSpPr>
        <p:spPr>
          <a:xfrm>
            <a:off x="-437750" y="4216705"/>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p:cNvSpPr/>
          <p:nvPr/>
        </p:nvSpPr>
        <p:spPr>
          <a:xfrm>
            <a:off x="15460014" y="7528915"/>
            <a:ext cx="4304080" cy="4296255"/>
          </a:xfrm>
          <a:custGeom>
            <a:avLst/>
            <a:gdLst/>
            <a:ahLst/>
            <a:cxnLst/>
            <a:rect l="l" t="t" r="r" b="b"/>
            <a:pathLst>
              <a:path w="4304080" h="4296255">
                <a:moveTo>
                  <a:pt x="0" y="0"/>
                </a:moveTo>
                <a:lnTo>
                  <a:pt x="4304080" y="0"/>
                </a:lnTo>
                <a:lnTo>
                  <a:pt x="4304080" y="4296255"/>
                </a:lnTo>
                <a:lnTo>
                  <a:pt x="0" y="42962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931961" y="-862379"/>
            <a:ext cx="4275974" cy="4268199"/>
          </a:xfrm>
          <a:custGeom>
            <a:avLst/>
            <a:gdLst/>
            <a:ahLst/>
            <a:cxnLst/>
            <a:rect l="l" t="t" r="r" b="b"/>
            <a:pathLst>
              <a:path w="4275974" h="4268199">
                <a:moveTo>
                  <a:pt x="0" y="0"/>
                </a:moveTo>
                <a:lnTo>
                  <a:pt x="4275974" y="0"/>
                </a:lnTo>
                <a:lnTo>
                  <a:pt x="4275974" y="4268199"/>
                </a:lnTo>
                <a:lnTo>
                  <a:pt x="0" y="4268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3701066">
            <a:off x="165818" y="8181161"/>
            <a:ext cx="2016535" cy="2395452"/>
          </a:xfrm>
          <a:custGeom>
            <a:avLst/>
            <a:gdLst/>
            <a:ahLst/>
            <a:cxnLst/>
            <a:rect l="l" t="t" r="r" b="b"/>
            <a:pathLst>
              <a:path w="2016535" h="2395452">
                <a:moveTo>
                  <a:pt x="0" y="0"/>
                </a:moveTo>
                <a:lnTo>
                  <a:pt x="2016535" y="0"/>
                </a:lnTo>
                <a:lnTo>
                  <a:pt x="2016535" y="2395452"/>
                </a:lnTo>
                <a:lnTo>
                  <a:pt x="0" y="23954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rot="4693436" flipH="1" flipV="1">
            <a:off x="16564093" y="-67015"/>
            <a:ext cx="2095922" cy="2489757"/>
          </a:xfrm>
          <a:custGeom>
            <a:avLst/>
            <a:gdLst/>
            <a:ahLst/>
            <a:cxnLst/>
            <a:rect l="l" t="t" r="r" b="b"/>
            <a:pathLst>
              <a:path w="2095922" h="2489757">
                <a:moveTo>
                  <a:pt x="2095922" y="2489757"/>
                </a:moveTo>
                <a:lnTo>
                  <a:pt x="0" y="2489757"/>
                </a:lnTo>
                <a:lnTo>
                  <a:pt x="0" y="0"/>
                </a:lnTo>
                <a:lnTo>
                  <a:pt x="2095922" y="0"/>
                </a:lnTo>
                <a:lnTo>
                  <a:pt x="2095922" y="24897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p:cNvSpPr/>
          <p:nvPr/>
        </p:nvSpPr>
        <p:spPr>
          <a:xfrm>
            <a:off x="16179501" y="5542182"/>
            <a:ext cx="2050695" cy="1986733"/>
          </a:xfrm>
          <a:custGeom>
            <a:avLst/>
            <a:gdLst/>
            <a:ahLst/>
            <a:cxnLst/>
            <a:rect l="l" t="t" r="r" b="b"/>
            <a:pathLst>
              <a:path w="4343839" h="4114800">
                <a:moveTo>
                  <a:pt x="0" y="0"/>
                </a:moveTo>
                <a:lnTo>
                  <a:pt x="4343839" y="0"/>
                </a:lnTo>
                <a:lnTo>
                  <a:pt x="43438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TextBox 9"/>
          <p:cNvSpPr txBox="1"/>
          <p:nvPr/>
        </p:nvSpPr>
        <p:spPr>
          <a:xfrm>
            <a:off x="4390810" y="168097"/>
            <a:ext cx="9506379" cy="1450843"/>
          </a:xfrm>
          <a:prstGeom prst="rect">
            <a:avLst/>
          </a:prstGeom>
        </p:spPr>
        <p:txBody>
          <a:bodyPr lIns="0" tIns="0" rIns="0" bIns="0" rtlCol="0" anchor="t">
            <a:spAutoFit/>
          </a:bodyPr>
          <a:lstStyle/>
          <a:p>
            <a:pPr algn="ctr">
              <a:lnSpc>
                <a:spcPts val="11899"/>
              </a:lnSpc>
            </a:pPr>
            <a:r>
              <a:rPr lang="en-US" sz="8499" dirty="0">
                <a:solidFill>
                  <a:srgbClr val="6B3406"/>
                </a:solidFill>
                <a:latin typeface="Sweet Dreams"/>
                <a:ea typeface="Sweet Dreams"/>
                <a:cs typeface="Sweet Dreams"/>
                <a:sym typeface="Sweet Dreams"/>
              </a:rPr>
              <a:t>Conclusion </a:t>
            </a:r>
          </a:p>
        </p:txBody>
      </p:sp>
      <p:sp>
        <p:nvSpPr>
          <p:cNvPr id="14" name="TextBox 14"/>
          <p:cNvSpPr txBox="1"/>
          <p:nvPr/>
        </p:nvSpPr>
        <p:spPr>
          <a:xfrm>
            <a:off x="2965096" y="1618940"/>
            <a:ext cx="12357805" cy="7730642"/>
          </a:xfrm>
          <a:prstGeom prst="rect">
            <a:avLst/>
          </a:prstGeom>
        </p:spPr>
        <p:txBody>
          <a:bodyPr wrap="square" lIns="0" tIns="0" rIns="0" bIns="0" rtlCol="0" anchor="t">
            <a:spAutoFit/>
          </a:bodyPr>
          <a:lstStyle/>
          <a:p>
            <a:pPr algn="just">
              <a:lnSpc>
                <a:spcPts val="3800"/>
              </a:lnSpc>
            </a:pPr>
            <a:r>
              <a:rPr lang="en-US" sz="1900" b="1" dirty="0">
                <a:solidFill>
                  <a:srgbClr val="99775B"/>
                </a:solidFill>
                <a:latin typeface="Arimo"/>
                <a:ea typeface="Arimo"/>
                <a:cs typeface="Arimo"/>
                <a:sym typeface="Arimo"/>
              </a:rPr>
              <a:t>Top Customers Drive Revenue: </a:t>
            </a:r>
          </a:p>
          <a:p>
            <a:pPr algn="just">
              <a:lnSpc>
                <a:spcPts val="3800"/>
              </a:lnSpc>
            </a:pPr>
            <a:r>
              <a:rPr lang="en-US" sz="1900" dirty="0">
                <a:solidFill>
                  <a:srgbClr val="99775B"/>
                </a:solidFill>
                <a:latin typeface="Arimo"/>
                <a:ea typeface="Arimo"/>
                <a:cs typeface="Arimo"/>
                <a:sym typeface="Arimo"/>
              </a:rPr>
              <a:t>Our analysis identified the top-spending customers in each country, highlighting a significant concentration of revenue from a select group of high-value individuals. This finding underscores the importance of customer retention and personalized engagement with these key customers.</a:t>
            </a:r>
          </a:p>
          <a:p>
            <a:pPr algn="just">
              <a:lnSpc>
                <a:spcPts val="3800"/>
              </a:lnSpc>
            </a:pPr>
            <a:r>
              <a:rPr lang="en-US" sz="1900" dirty="0">
                <a:solidFill>
                  <a:srgbClr val="99775B"/>
                </a:solidFill>
                <a:latin typeface="Arimo"/>
                <a:ea typeface="Arimo"/>
                <a:cs typeface="Arimo"/>
                <a:sym typeface="Arimo"/>
              </a:rPr>
              <a:t> </a:t>
            </a:r>
          </a:p>
          <a:p>
            <a:pPr algn="just">
              <a:lnSpc>
                <a:spcPts val="3800"/>
              </a:lnSpc>
            </a:pPr>
            <a:r>
              <a:rPr lang="en-US" sz="1900" b="1" dirty="0">
                <a:solidFill>
                  <a:srgbClr val="99775B"/>
                </a:solidFill>
                <a:latin typeface="Arimo"/>
                <a:ea typeface="Arimo"/>
                <a:cs typeface="Arimo"/>
                <a:sym typeface="Arimo"/>
              </a:rPr>
              <a:t>Genre and Artist Popularity Varies by Region: </a:t>
            </a:r>
          </a:p>
          <a:p>
            <a:pPr algn="just">
              <a:lnSpc>
                <a:spcPts val="3800"/>
              </a:lnSpc>
            </a:pPr>
            <a:r>
              <a:rPr lang="en-US" sz="1900" dirty="0">
                <a:solidFill>
                  <a:srgbClr val="99775B"/>
                </a:solidFill>
                <a:latin typeface="Arimo"/>
                <a:ea typeface="Arimo"/>
                <a:cs typeface="Arimo"/>
                <a:sym typeface="Arimo"/>
              </a:rPr>
              <a:t>We successfully determined the most purchased genres and artists for each country. This regional variation in popularity is a key finding, suggesting that a one-size-fits-all marketing strategy is ineffective. Instead, marketing efforts should be tailored to promote content that aligns with local preferences. </a:t>
            </a:r>
          </a:p>
          <a:p>
            <a:pPr algn="just">
              <a:lnSpc>
                <a:spcPts val="3800"/>
              </a:lnSpc>
            </a:pPr>
            <a:endParaRPr lang="en-US" sz="1900" dirty="0">
              <a:solidFill>
                <a:srgbClr val="99775B"/>
              </a:solidFill>
              <a:latin typeface="Arimo"/>
              <a:ea typeface="Arimo"/>
              <a:cs typeface="Arimo"/>
              <a:sym typeface="Arimo"/>
            </a:endParaRPr>
          </a:p>
          <a:p>
            <a:pPr algn="just">
              <a:lnSpc>
                <a:spcPts val="3800"/>
              </a:lnSpc>
            </a:pPr>
            <a:r>
              <a:rPr lang="en-US" sz="1900" b="1" dirty="0">
                <a:solidFill>
                  <a:srgbClr val="99775B"/>
                </a:solidFill>
                <a:latin typeface="Arimo"/>
                <a:ea typeface="Arimo"/>
                <a:cs typeface="Arimo"/>
                <a:sym typeface="Arimo"/>
              </a:rPr>
              <a:t>Untapped Potential for Personalization: </a:t>
            </a:r>
          </a:p>
          <a:p>
            <a:pPr algn="just">
              <a:lnSpc>
                <a:spcPts val="3800"/>
              </a:lnSpc>
            </a:pPr>
            <a:r>
              <a:rPr lang="en-US" sz="1900" dirty="0">
                <a:solidFill>
                  <a:srgbClr val="99775B"/>
                </a:solidFill>
                <a:latin typeface="Arimo"/>
                <a:ea typeface="Arimo"/>
                <a:cs typeface="Arimo"/>
                <a:sym typeface="Arimo"/>
              </a:rPr>
              <a:t>By linking customer purchases to specific artists, we found clear patterns in individual spending habits. This provides a strong foundation for implementing hyper-personalized marketing campaigns, such as recommending new music or merchandise from a customer's favorite artists, to increase sales and enhance the customer experience.</a:t>
            </a:r>
          </a:p>
          <a:p>
            <a:pPr algn="just">
              <a:lnSpc>
                <a:spcPts val="3800"/>
              </a:lnSpc>
            </a:pPr>
            <a:endParaRPr lang="en-US" sz="1900" dirty="0">
              <a:solidFill>
                <a:srgbClr val="99775B"/>
              </a:solidFill>
              <a:latin typeface="Arimo"/>
              <a:ea typeface="Arimo"/>
              <a:cs typeface="Arimo"/>
              <a:sym typeface="Arim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p:cNvGrpSpPr/>
        <p:nvPr/>
      </p:nvGrpSpPr>
      <p:grpSpPr>
        <a:xfrm>
          <a:off x="0" y="0"/>
          <a:ext cx="0" cy="0"/>
          <a:chOff x="0" y="0"/>
          <a:chExt cx="0" cy="0"/>
        </a:xfrm>
      </p:grpSpPr>
      <p:sp>
        <p:nvSpPr>
          <p:cNvPr id="2" name="Freeform 2"/>
          <p:cNvSpPr/>
          <p:nvPr/>
        </p:nvSpPr>
        <p:spPr>
          <a:xfrm flipH="1" flipV="1">
            <a:off x="13067382" y="-767695"/>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p:cNvSpPr/>
          <p:nvPr/>
        </p:nvSpPr>
        <p:spPr>
          <a:xfrm>
            <a:off x="-437750" y="4216705"/>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p:cNvSpPr/>
          <p:nvPr/>
        </p:nvSpPr>
        <p:spPr>
          <a:xfrm>
            <a:off x="15460014" y="7528915"/>
            <a:ext cx="4304080" cy="4296255"/>
          </a:xfrm>
          <a:custGeom>
            <a:avLst/>
            <a:gdLst/>
            <a:ahLst/>
            <a:cxnLst/>
            <a:rect l="l" t="t" r="r" b="b"/>
            <a:pathLst>
              <a:path w="4304080" h="4296255">
                <a:moveTo>
                  <a:pt x="0" y="0"/>
                </a:moveTo>
                <a:lnTo>
                  <a:pt x="4304080" y="0"/>
                </a:lnTo>
                <a:lnTo>
                  <a:pt x="4304080" y="4296255"/>
                </a:lnTo>
                <a:lnTo>
                  <a:pt x="0" y="42962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931961" y="-862379"/>
            <a:ext cx="4275974" cy="4268199"/>
          </a:xfrm>
          <a:custGeom>
            <a:avLst/>
            <a:gdLst/>
            <a:ahLst/>
            <a:cxnLst/>
            <a:rect l="l" t="t" r="r" b="b"/>
            <a:pathLst>
              <a:path w="4275974" h="4268199">
                <a:moveTo>
                  <a:pt x="0" y="0"/>
                </a:moveTo>
                <a:lnTo>
                  <a:pt x="4275974" y="0"/>
                </a:lnTo>
                <a:lnTo>
                  <a:pt x="4275974" y="4268199"/>
                </a:lnTo>
                <a:lnTo>
                  <a:pt x="0" y="4268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3701066">
            <a:off x="165818" y="8181161"/>
            <a:ext cx="2016535" cy="2395452"/>
          </a:xfrm>
          <a:custGeom>
            <a:avLst/>
            <a:gdLst/>
            <a:ahLst/>
            <a:cxnLst/>
            <a:rect l="l" t="t" r="r" b="b"/>
            <a:pathLst>
              <a:path w="2016535" h="2395452">
                <a:moveTo>
                  <a:pt x="0" y="0"/>
                </a:moveTo>
                <a:lnTo>
                  <a:pt x="2016535" y="0"/>
                </a:lnTo>
                <a:lnTo>
                  <a:pt x="2016535" y="2395452"/>
                </a:lnTo>
                <a:lnTo>
                  <a:pt x="0" y="23954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rot="4693436" flipH="1" flipV="1">
            <a:off x="16564093" y="-67015"/>
            <a:ext cx="2095922" cy="2489757"/>
          </a:xfrm>
          <a:custGeom>
            <a:avLst/>
            <a:gdLst/>
            <a:ahLst/>
            <a:cxnLst/>
            <a:rect l="l" t="t" r="r" b="b"/>
            <a:pathLst>
              <a:path w="2095922" h="2489757">
                <a:moveTo>
                  <a:pt x="2095922" y="2489757"/>
                </a:moveTo>
                <a:lnTo>
                  <a:pt x="0" y="2489757"/>
                </a:lnTo>
                <a:lnTo>
                  <a:pt x="0" y="0"/>
                </a:lnTo>
                <a:lnTo>
                  <a:pt x="2095922" y="0"/>
                </a:lnTo>
                <a:lnTo>
                  <a:pt x="2095922" y="24897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p:cNvSpPr/>
          <p:nvPr/>
        </p:nvSpPr>
        <p:spPr>
          <a:xfrm>
            <a:off x="10559003" y="2314502"/>
            <a:ext cx="5264661" cy="6943798"/>
          </a:xfrm>
          <a:custGeom>
            <a:avLst/>
            <a:gdLst/>
            <a:ahLst/>
            <a:cxnLst/>
            <a:rect l="l" t="t" r="r" b="b"/>
            <a:pathLst>
              <a:path w="5264661" h="6943798">
                <a:moveTo>
                  <a:pt x="0" y="0"/>
                </a:moveTo>
                <a:lnTo>
                  <a:pt x="5264661" y="0"/>
                </a:lnTo>
                <a:lnTo>
                  <a:pt x="5264661" y="6943798"/>
                </a:lnTo>
                <a:lnTo>
                  <a:pt x="0" y="694379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TextBox 9"/>
          <p:cNvSpPr txBox="1"/>
          <p:nvPr/>
        </p:nvSpPr>
        <p:spPr>
          <a:xfrm>
            <a:off x="2148427" y="2571399"/>
            <a:ext cx="8054738" cy="5251153"/>
          </a:xfrm>
          <a:prstGeom prst="rect">
            <a:avLst/>
          </a:prstGeom>
        </p:spPr>
        <p:txBody>
          <a:bodyPr lIns="0" tIns="0" rIns="0" bIns="0" rtlCol="0" anchor="t">
            <a:spAutoFit/>
          </a:bodyPr>
          <a:lstStyle/>
          <a:p>
            <a:pPr algn="ctr">
              <a:lnSpc>
                <a:spcPts val="13999"/>
              </a:lnSpc>
            </a:pPr>
            <a:r>
              <a:rPr lang="en-US" sz="9999">
                <a:solidFill>
                  <a:srgbClr val="6B3406"/>
                </a:solidFill>
                <a:latin typeface="Sweet Dreams"/>
                <a:ea typeface="Sweet Dreams"/>
                <a:cs typeface="Sweet Dreams"/>
                <a:sym typeface="Sweet Dreams"/>
              </a:rPr>
              <a:t>Session now: Questions &amp; Discussions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p:cNvGrpSpPr/>
        <p:nvPr/>
      </p:nvGrpSpPr>
      <p:grpSpPr>
        <a:xfrm>
          <a:off x="0" y="0"/>
          <a:ext cx="0" cy="0"/>
          <a:chOff x="0" y="0"/>
          <a:chExt cx="0" cy="0"/>
        </a:xfrm>
      </p:grpSpPr>
      <p:sp>
        <p:nvSpPr>
          <p:cNvPr id="2" name="Freeform 2"/>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p:cNvSpPr/>
          <p:nvPr/>
        </p:nvSpPr>
        <p:spPr>
          <a:xfrm>
            <a:off x="15198152" y="6952490"/>
            <a:ext cx="4122295" cy="4114800"/>
          </a:xfrm>
          <a:custGeom>
            <a:avLst/>
            <a:gdLst/>
            <a:ahLst/>
            <a:cxnLst/>
            <a:rect l="l" t="t" r="r" b="b"/>
            <a:pathLst>
              <a:path w="4122295" h="4114800">
                <a:moveTo>
                  <a:pt x="0" y="0"/>
                </a:moveTo>
                <a:lnTo>
                  <a:pt x="4122296" y="0"/>
                </a:lnTo>
                <a:lnTo>
                  <a:pt x="412229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683946" y="-767470"/>
            <a:ext cx="4122295" cy="4114800"/>
          </a:xfrm>
          <a:custGeom>
            <a:avLst/>
            <a:gdLst/>
            <a:ahLst/>
            <a:cxnLst/>
            <a:rect l="l" t="t" r="r" b="b"/>
            <a:pathLst>
              <a:path w="4122295" h="4114800">
                <a:moveTo>
                  <a:pt x="0" y="0"/>
                </a:moveTo>
                <a:lnTo>
                  <a:pt x="4122295" y="0"/>
                </a:lnTo>
                <a:lnTo>
                  <a:pt x="4122295"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3701066">
            <a:off x="141864" y="8034062"/>
            <a:ext cx="2128325" cy="2528247"/>
          </a:xfrm>
          <a:custGeom>
            <a:avLst/>
            <a:gdLst/>
            <a:ahLst/>
            <a:cxnLst/>
            <a:rect l="l" t="t" r="r" b="b"/>
            <a:pathLst>
              <a:path w="2128325" h="2528247">
                <a:moveTo>
                  <a:pt x="0" y="0"/>
                </a:moveTo>
                <a:lnTo>
                  <a:pt x="2128324" y="0"/>
                </a:lnTo>
                <a:lnTo>
                  <a:pt x="2128324" y="2528247"/>
                </a:lnTo>
                <a:lnTo>
                  <a:pt x="0" y="25282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TextBox 7"/>
          <p:cNvSpPr txBox="1"/>
          <p:nvPr/>
        </p:nvSpPr>
        <p:spPr>
          <a:xfrm>
            <a:off x="2950569" y="3254024"/>
            <a:ext cx="12386863" cy="2813923"/>
          </a:xfrm>
          <a:prstGeom prst="rect">
            <a:avLst/>
          </a:prstGeom>
        </p:spPr>
        <p:txBody>
          <a:bodyPr lIns="0" tIns="0" rIns="0" bIns="0" rtlCol="0" anchor="t">
            <a:spAutoFit/>
          </a:bodyPr>
          <a:lstStyle/>
          <a:p>
            <a:pPr algn="ctr">
              <a:lnSpc>
                <a:spcPts val="22985"/>
              </a:lnSpc>
            </a:pPr>
            <a:r>
              <a:rPr lang="en-US" sz="16417">
                <a:solidFill>
                  <a:srgbClr val="6B3406"/>
                </a:solidFill>
                <a:latin typeface="Sweet Dreams"/>
                <a:ea typeface="Sweet Dreams"/>
                <a:cs typeface="Sweet Dreams"/>
                <a:sym typeface="Sweet Dreams"/>
              </a:rPr>
              <a:t>Thank you!</a:t>
            </a:r>
          </a:p>
        </p:txBody>
      </p:sp>
      <p:sp>
        <p:nvSpPr>
          <p:cNvPr id="8" name="TextBox 8"/>
          <p:cNvSpPr txBox="1"/>
          <p:nvPr/>
        </p:nvSpPr>
        <p:spPr>
          <a:xfrm>
            <a:off x="3478005" y="6145273"/>
            <a:ext cx="11331990" cy="1595821"/>
          </a:xfrm>
          <a:prstGeom prst="rect">
            <a:avLst/>
          </a:prstGeom>
        </p:spPr>
        <p:txBody>
          <a:bodyPr lIns="0" tIns="0" rIns="0" bIns="0" rtlCol="0" anchor="t">
            <a:spAutoFit/>
          </a:bodyPr>
          <a:lstStyle/>
          <a:p>
            <a:pPr algn="ctr">
              <a:lnSpc>
                <a:spcPts val="6384"/>
              </a:lnSpc>
            </a:pPr>
            <a:r>
              <a:rPr lang="en-US" sz="4560" dirty="0">
                <a:solidFill>
                  <a:srgbClr val="6B3406"/>
                </a:solidFill>
                <a:latin typeface="Sweet Dreams"/>
                <a:ea typeface="Sweet Dreams"/>
                <a:cs typeface="Sweet Dreams"/>
                <a:sym typeface="Sweet Dreams"/>
              </a:rPr>
              <a:t>reach me through  @venkatapattabhiganti@gmail.com</a:t>
            </a:r>
          </a:p>
        </p:txBody>
      </p:sp>
      <p:sp>
        <p:nvSpPr>
          <p:cNvPr id="9" name="Freeform 9"/>
          <p:cNvSpPr/>
          <p:nvPr/>
        </p:nvSpPr>
        <p:spPr>
          <a:xfrm rot="4693436" flipH="1" flipV="1">
            <a:off x="16523061" y="-66313"/>
            <a:ext cx="2137817" cy="2539523"/>
          </a:xfrm>
          <a:custGeom>
            <a:avLst/>
            <a:gdLst/>
            <a:ahLst/>
            <a:cxnLst/>
            <a:rect l="l" t="t" r="r" b="b"/>
            <a:pathLst>
              <a:path w="2137817" h="2539523">
                <a:moveTo>
                  <a:pt x="2137817" y="2539523"/>
                </a:moveTo>
                <a:lnTo>
                  <a:pt x="0" y="2539523"/>
                </a:lnTo>
                <a:lnTo>
                  <a:pt x="0" y="0"/>
                </a:lnTo>
                <a:lnTo>
                  <a:pt x="2137817" y="0"/>
                </a:lnTo>
                <a:lnTo>
                  <a:pt x="2137817" y="2539523"/>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p:cNvGrpSpPr/>
        <p:nvPr/>
      </p:nvGrpSpPr>
      <p:grpSpPr>
        <a:xfrm>
          <a:off x="0" y="0"/>
          <a:ext cx="0" cy="0"/>
          <a:chOff x="0" y="0"/>
          <a:chExt cx="0" cy="0"/>
        </a:xfrm>
      </p:grpSpPr>
      <p:sp>
        <p:nvSpPr>
          <p:cNvPr id="2" name="Freeform 2"/>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p:cNvSpPr/>
          <p:nvPr/>
        </p:nvSpPr>
        <p:spPr>
          <a:xfrm>
            <a:off x="15016367" y="6771035"/>
            <a:ext cx="4304080" cy="4296255"/>
          </a:xfrm>
          <a:custGeom>
            <a:avLst/>
            <a:gdLst/>
            <a:ahLst/>
            <a:cxnLst/>
            <a:rect l="l" t="t" r="r" b="b"/>
            <a:pathLst>
              <a:path w="4304080" h="4296255">
                <a:moveTo>
                  <a:pt x="0" y="0"/>
                </a:moveTo>
                <a:lnTo>
                  <a:pt x="4304081" y="0"/>
                </a:lnTo>
                <a:lnTo>
                  <a:pt x="4304081" y="4296255"/>
                </a:lnTo>
                <a:lnTo>
                  <a:pt x="0" y="42962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683946" y="-767470"/>
            <a:ext cx="4275974" cy="4268199"/>
          </a:xfrm>
          <a:custGeom>
            <a:avLst/>
            <a:gdLst/>
            <a:ahLst/>
            <a:cxnLst/>
            <a:rect l="l" t="t" r="r" b="b"/>
            <a:pathLst>
              <a:path w="4275974" h="4268199">
                <a:moveTo>
                  <a:pt x="0" y="0"/>
                </a:moveTo>
                <a:lnTo>
                  <a:pt x="4275973" y="0"/>
                </a:lnTo>
                <a:lnTo>
                  <a:pt x="4275973" y="4268199"/>
                </a:lnTo>
                <a:lnTo>
                  <a:pt x="0" y="4268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3701066">
            <a:off x="141864" y="8034062"/>
            <a:ext cx="2128325" cy="2528247"/>
          </a:xfrm>
          <a:custGeom>
            <a:avLst/>
            <a:gdLst/>
            <a:ahLst/>
            <a:cxnLst/>
            <a:rect l="l" t="t" r="r" b="b"/>
            <a:pathLst>
              <a:path w="2128325" h="2528247">
                <a:moveTo>
                  <a:pt x="0" y="0"/>
                </a:moveTo>
                <a:lnTo>
                  <a:pt x="2128324" y="0"/>
                </a:lnTo>
                <a:lnTo>
                  <a:pt x="2128324" y="2528247"/>
                </a:lnTo>
                <a:lnTo>
                  <a:pt x="0" y="25282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rot="4693436" flipH="1" flipV="1">
            <a:off x="16523061" y="-66313"/>
            <a:ext cx="2137817" cy="2539523"/>
          </a:xfrm>
          <a:custGeom>
            <a:avLst/>
            <a:gdLst/>
            <a:ahLst/>
            <a:cxnLst/>
            <a:rect l="l" t="t" r="r" b="b"/>
            <a:pathLst>
              <a:path w="2137817" h="2539523">
                <a:moveTo>
                  <a:pt x="2137817" y="2539523"/>
                </a:moveTo>
                <a:lnTo>
                  <a:pt x="0" y="2539523"/>
                </a:lnTo>
                <a:lnTo>
                  <a:pt x="0" y="0"/>
                </a:lnTo>
                <a:lnTo>
                  <a:pt x="2137817" y="0"/>
                </a:lnTo>
                <a:lnTo>
                  <a:pt x="2137817" y="2539523"/>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TextBox 8"/>
          <p:cNvSpPr txBox="1"/>
          <p:nvPr/>
        </p:nvSpPr>
        <p:spPr>
          <a:xfrm>
            <a:off x="4390810" y="1036810"/>
            <a:ext cx="9506379" cy="1658522"/>
          </a:xfrm>
          <a:prstGeom prst="rect">
            <a:avLst/>
          </a:prstGeom>
        </p:spPr>
        <p:txBody>
          <a:bodyPr lIns="0" tIns="0" rIns="0" bIns="0" rtlCol="0" anchor="t">
            <a:spAutoFit/>
          </a:bodyPr>
          <a:lstStyle/>
          <a:p>
            <a:pPr algn="ctr">
              <a:lnSpc>
                <a:spcPts val="13579"/>
              </a:lnSpc>
            </a:pPr>
            <a:r>
              <a:rPr lang="en-US" sz="9699" dirty="0">
                <a:solidFill>
                  <a:srgbClr val="6B3406"/>
                </a:solidFill>
                <a:latin typeface="Sweet Dreams"/>
                <a:ea typeface="Sweet Dreams"/>
                <a:cs typeface="Sweet Dreams"/>
                <a:sym typeface="Sweet Dreams"/>
              </a:rPr>
              <a:t>List of Contents</a:t>
            </a:r>
          </a:p>
        </p:txBody>
      </p:sp>
      <p:sp>
        <p:nvSpPr>
          <p:cNvPr id="9" name="TextBox 9"/>
          <p:cNvSpPr txBox="1"/>
          <p:nvPr/>
        </p:nvSpPr>
        <p:spPr>
          <a:xfrm>
            <a:off x="2835436" y="2695332"/>
            <a:ext cx="12617125" cy="6418745"/>
          </a:xfrm>
          <a:prstGeom prst="rect">
            <a:avLst/>
          </a:prstGeom>
        </p:spPr>
        <p:txBody>
          <a:bodyPr wrap="square" lIns="0" tIns="0" rIns="0" bIns="0" rtlCol="0" anchor="t">
            <a:spAutoFit/>
          </a:bodyPr>
          <a:lstStyle/>
          <a:p>
            <a:pPr marL="971553" lvl="1" indent="-485777" algn="l">
              <a:lnSpc>
                <a:spcPts val="6300"/>
              </a:lnSpc>
              <a:buFont typeface="Arial"/>
              <a:buChar char="•"/>
            </a:pPr>
            <a:r>
              <a:rPr lang="en-US" sz="4500" dirty="0">
                <a:solidFill>
                  <a:srgbClr val="6B3406"/>
                </a:solidFill>
                <a:latin typeface="Sweet Dreams"/>
                <a:ea typeface="Sweet Dreams"/>
                <a:cs typeface="Sweet Dreams"/>
                <a:sym typeface="Sweet Dreams"/>
              </a:rPr>
              <a:t>Objective of the Project</a:t>
            </a:r>
          </a:p>
          <a:p>
            <a:pPr marL="971553" lvl="1" indent="-485777" algn="l">
              <a:lnSpc>
                <a:spcPts val="6300"/>
              </a:lnSpc>
              <a:buFont typeface="Arial"/>
              <a:buChar char="•"/>
            </a:pPr>
            <a:r>
              <a:rPr lang="en-US" sz="4500" dirty="0">
                <a:solidFill>
                  <a:srgbClr val="6B3406"/>
                </a:solidFill>
                <a:latin typeface="Sweet Dreams"/>
                <a:ea typeface="Sweet Dreams"/>
                <a:cs typeface="Sweet Dreams"/>
                <a:sym typeface="Sweet Dreams"/>
              </a:rPr>
              <a:t>ER Diagram and schema explanation</a:t>
            </a:r>
          </a:p>
          <a:p>
            <a:pPr marL="971553" lvl="1" indent="-485777" algn="l">
              <a:lnSpc>
                <a:spcPts val="6300"/>
              </a:lnSpc>
              <a:buFont typeface="Arial"/>
              <a:buChar char="•"/>
            </a:pPr>
            <a:r>
              <a:rPr lang="en-US" sz="4500" dirty="0">
                <a:solidFill>
                  <a:srgbClr val="6B3406"/>
                </a:solidFill>
                <a:latin typeface="Sweet Dreams"/>
                <a:ea typeface="Sweet Dreams"/>
                <a:cs typeface="Sweet Dreams"/>
                <a:sym typeface="Sweet Dreams"/>
              </a:rPr>
              <a:t>Key analysis questions (use cases)</a:t>
            </a:r>
          </a:p>
          <a:p>
            <a:pPr marL="971553" lvl="1" indent="-485777" algn="l">
              <a:lnSpc>
                <a:spcPts val="6300"/>
              </a:lnSpc>
              <a:buFont typeface="Arial"/>
              <a:buChar char="•"/>
            </a:pPr>
            <a:r>
              <a:rPr lang="en-US" sz="4500" dirty="0">
                <a:solidFill>
                  <a:srgbClr val="6B3406"/>
                </a:solidFill>
                <a:latin typeface="Sweet Dreams"/>
                <a:ea typeface="Sweet Dreams"/>
                <a:cs typeface="Sweet Dreams"/>
                <a:sym typeface="Sweet Dreams"/>
              </a:rPr>
              <a:t>SQL query results with screenshots or summaries</a:t>
            </a:r>
          </a:p>
          <a:p>
            <a:pPr marL="971553" lvl="1" indent="-485777" algn="l">
              <a:lnSpc>
                <a:spcPts val="6300"/>
              </a:lnSpc>
              <a:buFont typeface="Arial"/>
              <a:buChar char="•"/>
            </a:pPr>
            <a:r>
              <a:rPr lang="en-US" sz="4500" dirty="0">
                <a:solidFill>
                  <a:srgbClr val="6B3406"/>
                </a:solidFill>
                <a:latin typeface="Sweet Dreams"/>
                <a:ea typeface="Sweet Dreams"/>
                <a:cs typeface="Sweet Dreams"/>
                <a:sym typeface="Sweet Dreams"/>
              </a:rPr>
              <a:t>Final business insights and recommendations</a:t>
            </a:r>
          </a:p>
          <a:p>
            <a:pPr marL="971553" lvl="1" indent="-485777" algn="l">
              <a:lnSpc>
                <a:spcPts val="6300"/>
              </a:lnSpc>
              <a:buFont typeface="Arial"/>
              <a:buChar char="•"/>
            </a:pPr>
            <a:r>
              <a:rPr lang="en-US" sz="4500" dirty="0">
                <a:solidFill>
                  <a:srgbClr val="6B3406"/>
                </a:solidFill>
                <a:latin typeface="Sweet Dreams"/>
                <a:ea typeface="Sweet Dreams"/>
                <a:cs typeface="Sweet Dreams"/>
                <a:sym typeface="Sweet Dreams"/>
              </a:rPr>
              <a:t>Conclusion </a:t>
            </a:r>
          </a:p>
          <a:p>
            <a:pPr marL="971553" lvl="1" indent="-485777" algn="l">
              <a:lnSpc>
                <a:spcPts val="6300"/>
              </a:lnSpc>
              <a:buFont typeface="Arial"/>
              <a:buChar char="•"/>
            </a:pPr>
            <a:r>
              <a:rPr lang="en-US" sz="4500" dirty="0">
                <a:solidFill>
                  <a:srgbClr val="6B3406"/>
                </a:solidFill>
                <a:latin typeface="Sweet Dreams"/>
                <a:ea typeface="Sweet Dreams"/>
                <a:cs typeface="Sweet Dreams"/>
                <a:sym typeface="Sweet Dreams"/>
              </a:rPr>
              <a:t>Q&amp;A Slide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p:cNvGrpSpPr/>
        <p:nvPr/>
      </p:nvGrpSpPr>
      <p:grpSpPr>
        <a:xfrm>
          <a:off x="0" y="0"/>
          <a:ext cx="0" cy="0"/>
          <a:chOff x="0" y="0"/>
          <a:chExt cx="0" cy="0"/>
        </a:xfrm>
      </p:grpSpPr>
      <p:sp>
        <p:nvSpPr>
          <p:cNvPr id="2" name="Freeform 2"/>
          <p:cNvSpPr/>
          <p:nvPr/>
        </p:nvSpPr>
        <p:spPr>
          <a:xfrm flipH="1" flipV="1">
            <a:off x="13096208" y="-656030"/>
            <a:ext cx="6224239" cy="6805546"/>
          </a:xfrm>
          <a:custGeom>
            <a:avLst/>
            <a:gdLst/>
            <a:ahLst/>
            <a:cxnLst/>
            <a:rect l="l" t="t" r="r" b="b"/>
            <a:pathLst>
              <a:path w="6224239" h="6805546">
                <a:moveTo>
                  <a:pt x="6224240" y="6805546"/>
                </a:moveTo>
                <a:lnTo>
                  <a:pt x="0" y="6805546"/>
                </a:lnTo>
                <a:lnTo>
                  <a:pt x="0" y="0"/>
                </a:lnTo>
                <a:lnTo>
                  <a:pt x="6224240" y="0"/>
                </a:lnTo>
                <a:lnTo>
                  <a:pt x="6224240" y="6805546"/>
                </a:lnTo>
                <a:close/>
              </a:path>
            </a:pathLst>
          </a:custGeom>
          <a:blipFill>
            <a:blip r:embed="rId2"/>
            <a:stretch>
              <a:fillRect/>
            </a:stretch>
          </a:blipFill>
        </p:spPr>
        <p:txBody>
          <a:bodyPr/>
          <a:lstStyle/>
          <a:p>
            <a:endParaRPr lang="en-IN"/>
          </a:p>
        </p:txBody>
      </p:sp>
      <p:sp>
        <p:nvSpPr>
          <p:cNvPr id="3" name="Freeform 3"/>
          <p:cNvSpPr/>
          <p:nvPr/>
        </p:nvSpPr>
        <p:spPr>
          <a:xfrm>
            <a:off x="-565144" y="4190932"/>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p:cNvSpPr/>
          <p:nvPr/>
        </p:nvSpPr>
        <p:spPr>
          <a:xfrm>
            <a:off x="15239696" y="7110173"/>
            <a:ext cx="4304080" cy="4296255"/>
          </a:xfrm>
          <a:custGeom>
            <a:avLst/>
            <a:gdLst/>
            <a:ahLst/>
            <a:cxnLst/>
            <a:rect l="l" t="t" r="r" b="b"/>
            <a:pathLst>
              <a:path w="4304080" h="4296255">
                <a:moveTo>
                  <a:pt x="0" y="0"/>
                </a:moveTo>
                <a:lnTo>
                  <a:pt x="4304081" y="0"/>
                </a:lnTo>
                <a:lnTo>
                  <a:pt x="4304081" y="4296254"/>
                </a:lnTo>
                <a:lnTo>
                  <a:pt x="0" y="42962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931961" y="-767470"/>
            <a:ext cx="4276208" cy="4268433"/>
          </a:xfrm>
          <a:custGeom>
            <a:avLst/>
            <a:gdLst/>
            <a:ahLst/>
            <a:cxnLst/>
            <a:rect l="l" t="t" r="r" b="b"/>
            <a:pathLst>
              <a:path w="4276208" h="4268433">
                <a:moveTo>
                  <a:pt x="0" y="0"/>
                </a:moveTo>
                <a:lnTo>
                  <a:pt x="4276208" y="0"/>
                </a:lnTo>
                <a:lnTo>
                  <a:pt x="4276208" y="4268432"/>
                </a:lnTo>
                <a:lnTo>
                  <a:pt x="0" y="426843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3701066">
            <a:off x="141864" y="8034062"/>
            <a:ext cx="2128325" cy="2528247"/>
          </a:xfrm>
          <a:custGeom>
            <a:avLst/>
            <a:gdLst/>
            <a:ahLst/>
            <a:cxnLst/>
            <a:rect l="l" t="t" r="r" b="b"/>
            <a:pathLst>
              <a:path w="2128325" h="2528247">
                <a:moveTo>
                  <a:pt x="0" y="0"/>
                </a:moveTo>
                <a:lnTo>
                  <a:pt x="2128324" y="0"/>
                </a:lnTo>
                <a:lnTo>
                  <a:pt x="2128324" y="2528247"/>
                </a:lnTo>
                <a:lnTo>
                  <a:pt x="0" y="25282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rot="4693436" flipH="1" flipV="1">
            <a:off x="16523061" y="-66313"/>
            <a:ext cx="2137817" cy="2539523"/>
          </a:xfrm>
          <a:custGeom>
            <a:avLst/>
            <a:gdLst/>
            <a:ahLst/>
            <a:cxnLst/>
            <a:rect l="l" t="t" r="r" b="b"/>
            <a:pathLst>
              <a:path w="2137817" h="2539523">
                <a:moveTo>
                  <a:pt x="2137817" y="2539523"/>
                </a:moveTo>
                <a:lnTo>
                  <a:pt x="0" y="2539523"/>
                </a:lnTo>
                <a:lnTo>
                  <a:pt x="0" y="0"/>
                </a:lnTo>
                <a:lnTo>
                  <a:pt x="2137817" y="0"/>
                </a:lnTo>
                <a:lnTo>
                  <a:pt x="2137817" y="2539523"/>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p:cNvSpPr/>
          <p:nvPr/>
        </p:nvSpPr>
        <p:spPr>
          <a:xfrm>
            <a:off x="15925800" y="5999745"/>
            <a:ext cx="2143488" cy="1970028"/>
          </a:xfrm>
          <a:custGeom>
            <a:avLst/>
            <a:gdLst/>
            <a:ahLst/>
            <a:cxnLst/>
            <a:rect l="l" t="t" r="r" b="b"/>
            <a:pathLst>
              <a:path w="3641079" h="3495436">
                <a:moveTo>
                  <a:pt x="0" y="0"/>
                </a:moveTo>
                <a:lnTo>
                  <a:pt x="3641079" y="0"/>
                </a:lnTo>
                <a:lnTo>
                  <a:pt x="3641079" y="3495436"/>
                </a:lnTo>
                <a:lnTo>
                  <a:pt x="0" y="349543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TextBox 9"/>
          <p:cNvSpPr txBox="1"/>
          <p:nvPr/>
        </p:nvSpPr>
        <p:spPr>
          <a:xfrm>
            <a:off x="2805005" y="543091"/>
            <a:ext cx="12677990" cy="1647310"/>
          </a:xfrm>
          <a:prstGeom prst="rect">
            <a:avLst/>
          </a:prstGeom>
        </p:spPr>
        <p:txBody>
          <a:bodyPr wrap="square" lIns="0" tIns="0" rIns="0" bIns="0" rtlCol="0" anchor="t">
            <a:spAutoFit/>
          </a:bodyPr>
          <a:lstStyle/>
          <a:p>
            <a:pPr algn="ctr">
              <a:lnSpc>
                <a:spcPts val="13579"/>
              </a:lnSpc>
            </a:pPr>
            <a:r>
              <a:rPr lang="en-US" sz="9699" dirty="0">
                <a:solidFill>
                  <a:srgbClr val="6B3406"/>
                </a:solidFill>
                <a:latin typeface="Sweet Dreams"/>
                <a:ea typeface="Sweet Dreams"/>
                <a:cs typeface="Sweet Dreams"/>
                <a:sym typeface="Sweet Dreams"/>
              </a:rPr>
              <a:t>Objective of the Project</a:t>
            </a:r>
          </a:p>
        </p:txBody>
      </p:sp>
      <p:sp>
        <p:nvSpPr>
          <p:cNvPr id="11" name="TextBox 11"/>
          <p:cNvSpPr txBox="1"/>
          <p:nvPr/>
        </p:nvSpPr>
        <p:spPr>
          <a:xfrm>
            <a:off x="2324100" y="2509002"/>
            <a:ext cx="13639799" cy="5572744"/>
          </a:xfrm>
          <a:prstGeom prst="rect">
            <a:avLst/>
          </a:prstGeom>
        </p:spPr>
        <p:txBody>
          <a:bodyPr wrap="square" lIns="0" tIns="0" rIns="0" bIns="0" rtlCol="0" anchor="t">
            <a:spAutoFit/>
          </a:bodyPr>
          <a:lstStyle/>
          <a:p>
            <a:pPr algn="just">
              <a:lnSpc>
                <a:spcPts val="4000"/>
              </a:lnSpc>
            </a:pPr>
            <a:r>
              <a:rPr lang="en-US" sz="2000" dirty="0">
                <a:solidFill>
                  <a:srgbClr val="99775B"/>
                </a:solidFill>
                <a:latin typeface="Arimo"/>
                <a:ea typeface="Arimo"/>
                <a:cs typeface="Arimo"/>
                <a:sym typeface="Arimo"/>
              </a:rPr>
              <a:t>The primary objective of this project is to conduct a comprehensive analysis of the music store's sales data to uncover valuable business insights. By leveraging advanced SQL queries, we aim to:</a:t>
            </a:r>
          </a:p>
          <a:p>
            <a:pPr algn="just">
              <a:lnSpc>
                <a:spcPts val="4000"/>
              </a:lnSpc>
            </a:pPr>
            <a:endParaRPr lang="en-US" sz="2000" dirty="0">
              <a:solidFill>
                <a:srgbClr val="99775B"/>
              </a:solidFill>
              <a:latin typeface="Arimo"/>
              <a:ea typeface="Arimo"/>
              <a:cs typeface="Arimo"/>
              <a:sym typeface="Arimo"/>
            </a:endParaRPr>
          </a:p>
          <a:p>
            <a:pPr algn="just">
              <a:lnSpc>
                <a:spcPts val="4000"/>
              </a:lnSpc>
            </a:pPr>
            <a:r>
              <a:rPr lang="en-US" sz="2000" b="1" dirty="0">
                <a:solidFill>
                  <a:srgbClr val="99775B"/>
                </a:solidFill>
                <a:latin typeface="Arimo"/>
                <a:ea typeface="Arimo"/>
                <a:cs typeface="Arimo"/>
                <a:sym typeface="Arimo"/>
              </a:rPr>
              <a:t>Identify Key Business Metrics: </a:t>
            </a:r>
            <a:r>
              <a:rPr lang="en-US" sz="2000" dirty="0">
                <a:solidFill>
                  <a:srgbClr val="99775B"/>
                </a:solidFill>
                <a:latin typeface="Arimo"/>
                <a:ea typeface="Arimo"/>
                <a:cs typeface="Arimo"/>
                <a:sym typeface="Arimo"/>
              </a:rPr>
              <a:t>Determine top-performing countries, cities, and customers to understand revenue drivers.</a:t>
            </a:r>
          </a:p>
          <a:p>
            <a:pPr algn="just">
              <a:lnSpc>
                <a:spcPts val="4000"/>
              </a:lnSpc>
            </a:pPr>
            <a:r>
              <a:rPr lang="en-US" sz="2000" b="1" dirty="0">
                <a:solidFill>
                  <a:srgbClr val="99775B"/>
                </a:solidFill>
                <a:latin typeface="Arimo"/>
                <a:ea typeface="Arimo"/>
                <a:cs typeface="Arimo"/>
                <a:sym typeface="Arimo"/>
              </a:rPr>
              <a:t>Analyze Customer Behavior: </a:t>
            </a:r>
            <a:r>
              <a:rPr lang="en-US" sz="2000" dirty="0">
                <a:solidFill>
                  <a:srgbClr val="99775B"/>
                </a:solidFill>
                <a:latin typeface="Arimo"/>
                <a:ea typeface="Arimo"/>
                <a:cs typeface="Arimo"/>
                <a:sym typeface="Arimo"/>
              </a:rPr>
              <a:t>Investigate customer spending habits and identify the most popular music genres and artists.</a:t>
            </a:r>
          </a:p>
          <a:p>
            <a:pPr algn="just">
              <a:lnSpc>
                <a:spcPts val="4000"/>
              </a:lnSpc>
            </a:pPr>
            <a:r>
              <a:rPr lang="en-US" sz="2000" b="1" dirty="0">
                <a:solidFill>
                  <a:srgbClr val="99775B"/>
                </a:solidFill>
                <a:latin typeface="Arimo"/>
                <a:ea typeface="Arimo"/>
                <a:cs typeface="Arimo"/>
                <a:sym typeface="Arimo"/>
              </a:rPr>
              <a:t>Provide Actionable Recommendations: </a:t>
            </a:r>
            <a:r>
              <a:rPr lang="en-US" sz="2000" dirty="0">
                <a:solidFill>
                  <a:srgbClr val="99775B"/>
                </a:solidFill>
                <a:latin typeface="Arimo"/>
                <a:ea typeface="Arimo"/>
                <a:cs typeface="Arimo"/>
                <a:sym typeface="Arimo"/>
              </a:rPr>
              <a:t>Offer data-driven insights to inform strategic decisions, such as identifying the ideal location for a promotional music festival and recognizing top customers for loyalty programs.</a:t>
            </a:r>
          </a:p>
          <a:p>
            <a:pPr algn="just">
              <a:lnSpc>
                <a:spcPts val="4000"/>
              </a:lnSpc>
            </a:pPr>
            <a:r>
              <a:rPr lang="en-US" sz="2000" b="1" dirty="0">
                <a:solidFill>
                  <a:srgbClr val="99775B"/>
                </a:solidFill>
                <a:latin typeface="Arimo"/>
                <a:ea typeface="Arimo"/>
                <a:cs typeface="Arimo"/>
                <a:sym typeface="Arimo"/>
              </a:rPr>
              <a:t>Demonstrate SQL Proficiency: </a:t>
            </a:r>
            <a:r>
              <a:rPr lang="en-US" sz="2000" dirty="0">
                <a:solidFill>
                  <a:srgbClr val="99775B"/>
                </a:solidFill>
                <a:latin typeface="Arimo"/>
                <a:ea typeface="Arimo"/>
                <a:cs typeface="Arimo"/>
                <a:sym typeface="Arimo"/>
              </a:rPr>
              <a:t>Apply complex SQL techniques, including joins, aggregations, and subqueries, to a real-world dataset to extract meaningful information.</a:t>
            </a:r>
          </a:p>
          <a:p>
            <a:pPr algn="just">
              <a:lnSpc>
                <a:spcPts val="4000"/>
              </a:lnSpc>
            </a:pPr>
            <a:endParaRPr lang="en-US" sz="2000" dirty="0">
              <a:solidFill>
                <a:srgbClr val="99775B"/>
              </a:solidFill>
              <a:latin typeface="Arimo"/>
              <a:ea typeface="Arimo"/>
              <a:cs typeface="Arimo"/>
              <a:sym typeface="Arim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a:extLst>
            <a:ext uri="{FF2B5EF4-FFF2-40B4-BE49-F238E27FC236}">
              <a16:creationId xmlns:a16="http://schemas.microsoft.com/office/drawing/2014/main" id="{BCB9231A-531D-3A3F-14AA-8D102761A50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425B1F8-672C-F1B2-C504-46B3E5AAF570}"/>
              </a:ext>
            </a:extLst>
          </p:cNvPr>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a:extLst>
              <a:ext uri="{FF2B5EF4-FFF2-40B4-BE49-F238E27FC236}">
                <a16:creationId xmlns:a16="http://schemas.microsoft.com/office/drawing/2014/main" id="{FA6BCCB4-19FA-A811-8834-D167414A8278}"/>
              </a:ext>
            </a:extLst>
          </p:cNvPr>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a:extLst>
              <a:ext uri="{FF2B5EF4-FFF2-40B4-BE49-F238E27FC236}">
                <a16:creationId xmlns:a16="http://schemas.microsoft.com/office/drawing/2014/main" id="{1A3AFD7F-67EB-58E9-BC25-0BB9B4A60AFB}"/>
              </a:ext>
            </a:extLst>
          </p:cNvPr>
          <p:cNvSpPr/>
          <p:nvPr/>
        </p:nvSpPr>
        <p:spPr>
          <a:xfrm>
            <a:off x="15239696" y="7110173"/>
            <a:ext cx="4304080" cy="4296255"/>
          </a:xfrm>
          <a:custGeom>
            <a:avLst/>
            <a:gdLst/>
            <a:ahLst/>
            <a:cxnLst/>
            <a:rect l="l" t="t" r="r" b="b"/>
            <a:pathLst>
              <a:path w="4304080" h="4296255">
                <a:moveTo>
                  <a:pt x="0" y="0"/>
                </a:moveTo>
                <a:lnTo>
                  <a:pt x="4304081" y="0"/>
                </a:lnTo>
                <a:lnTo>
                  <a:pt x="4304081" y="4296254"/>
                </a:lnTo>
                <a:lnTo>
                  <a:pt x="0" y="42962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a:extLst>
              <a:ext uri="{FF2B5EF4-FFF2-40B4-BE49-F238E27FC236}">
                <a16:creationId xmlns:a16="http://schemas.microsoft.com/office/drawing/2014/main" id="{580003BB-B867-CDF8-12D9-9BF70F4E6B1D}"/>
              </a:ext>
            </a:extLst>
          </p:cNvPr>
          <p:cNvSpPr/>
          <p:nvPr/>
        </p:nvSpPr>
        <p:spPr>
          <a:xfrm>
            <a:off x="-931961" y="-862379"/>
            <a:ext cx="4275974" cy="4268199"/>
          </a:xfrm>
          <a:custGeom>
            <a:avLst/>
            <a:gdLst/>
            <a:ahLst/>
            <a:cxnLst/>
            <a:rect l="l" t="t" r="r" b="b"/>
            <a:pathLst>
              <a:path w="4275974" h="4268199">
                <a:moveTo>
                  <a:pt x="0" y="0"/>
                </a:moveTo>
                <a:lnTo>
                  <a:pt x="4275974" y="0"/>
                </a:lnTo>
                <a:lnTo>
                  <a:pt x="4275974" y="4268199"/>
                </a:lnTo>
                <a:lnTo>
                  <a:pt x="0" y="4268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CE4231DA-7B40-E4BB-0D4F-51A48730A530}"/>
              </a:ext>
            </a:extLst>
          </p:cNvPr>
          <p:cNvSpPr/>
          <p:nvPr/>
        </p:nvSpPr>
        <p:spPr>
          <a:xfrm>
            <a:off x="15747184" y="3719192"/>
            <a:ext cx="2286406" cy="4799707"/>
          </a:xfrm>
          <a:custGeom>
            <a:avLst/>
            <a:gdLst/>
            <a:ahLst/>
            <a:cxnLst/>
            <a:rect l="l" t="t" r="r" b="b"/>
            <a:pathLst>
              <a:path w="2286406" h="4799707">
                <a:moveTo>
                  <a:pt x="0" y="0"/>
                </a:moveTo>
                <a:lnTo>
                  <a:pt x="2286406" y="0"/>
                </a:lnTo>
                <a:lnTo>
                  <a:pt x="2286406" y="4799707"/>
                </a:lnTo>
                <a:lnTo>
                  <a:pt x="0" y="479970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dirty="0"/>
          </a:p>
        </p:txBody>
      </p:sp>
      <p:sp>
        <p:nvSpPr>
          <p:cNvPr id="7" name="TextBox 7">
            <a:extLst>
              <a:ext uri="{FF2B5EF4-FFF2-40B4-BE49-F238E27FC236}">
                <a16:creationId xmlns:a16="http://schemas.microsoft.com/office/drawing/2014/main" id="{624DC459-D75C-5DFE-C387-FB1A698E535B}"/>
              </a:ext>
            </a:extLst>
          </p:cNvPr>
          <p:cNvSpPr txBox="1"/>
          <p:nvPr/>
        </p:nvSpPr>
        <p:spPr>
          <a:xfrm>
            <a:off x="1828799" y="187056"/>
            <a:ext cx="14630400" cy="1647310"/>
          </a:xfrm>
          <a:prstGeom prst="rect">
            <a:avLst/>
          </a:prstGeom>
        </p:spPr>
        <p:txBody>
          <a:bodyPr wrap="square" lIns="0" tIns="0" rIns="0" bIns="0" rtlCol="0" anchor="t">
            <a:spAutoFit/>
          </a:bodyPr>
          <a:lstStyle/>
          <a:p>
            <a:pPr algn="ctr">
              <a:lnSpc>
                <a:spcPts val="13579"/>
              </a:lnSpc>
            </a:pPr>
            <a:r>
              <a:rPr lang="en-US" sz="7200" dirty="0">
                <a:solidFill>
                  <a:srgbClr val="6B3406"/>
                </a:solidFill>
                <a:latin typeface="Sweet Dreams"/>
                <a:ea typeface="Sweet Dreams"/>
                <a:cs typeface="Sweet Dreams"/>
                <a:sym typeface="Sweet Dreams"/>
              </a:rPr>
              <a:t>EER Diagram and schema</a:t>
            </a:r>
            <a:r>
              <a:rPr lang="en-US" sz="9699" dirty="0">
                <a:solidFill>
                  <a:srgbClr val="6B3406"/>
                </a:solidFill>
                <a:latin typeface="Sweet Dreams"/>
                <a:ea typeface="Sweet Dreams"/>
                <a:cs typeface="Sweet Dreams"/>
                <a:sym typeface="Sweet Dreams"/>
              </a:rPr>
              <a:t> </a:t>
            </a:r>
          </a:p>
        </p:txBody>
      </p:sp>
      <p:pic>
        <p:nvPicPr>
          <p:cNvPr id="8" name="Picture 7" descr="A computer screen shot of a diagram">
            <a:extLst>
              <a:ext uri="{FF2B5EF4-FFF2-40B4-BE49-F238E27FC236}">
                <a16:creationId xmlns:a16="http://schemas.microsoft.com/office/drawing/2014/main" id="{7C3FF403-BB35-7333-3973-D8509E290300}"/>
              </a:ext>
            </a:extLst>
          </p:cNvPr>
          <p:cNvPicPr>
            <a:picLocks noChangeAspect="1"/>
          </p:cNvPicPr>
          <p:nvPr/>
        </p:nvPicPr>
        <p:blipFill>
          <a:blip r:embed="rId7"/>
          <a:stretch>
            <a:fillRect/>
          </a:stretch>
        </p:blipFill>
        <p:spPr>
          <a:xfrm>
            <a:off x="3562689" y="1811698"/>
            <a:ext cx="11162619" cy="8288246"/>
          </a:xfrm>
          <a:prstGeom prst="rect">
            <a:avLst/>
          </a:prstGeom>
        </p:spPr>
      </p:pic>
    </p:spTree>
    <p:extLst>
      <p:ext uri="{BB962C8B-B14F-4D97-AF65-F5344CB8AC3E}">
        <p14:creationId xmlns:p14="http://schemas.microsoft.com/office/powerpoint/2010/main" val="660929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p:cNvGrpSpPr/>
        <p:nvPr/>
      </p:nvGrpSpPr>
      <p:grpSpPr>
        <a:xfrm>
          <a:off x="0" y="0"/>
          <a:ext cx="0" cy="0"/>
          <a:chOff x="0" y="0"/>
          <a:chExt cx="0" cy="0"/>
        </a:xfrm>
      </p:grpSpPr>
      <p:sp>
        <p:nvSpPr>
          <p:cNvPr id="2" name="Freeform 2"/>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p:cNvSpPr/>
          <p:nvPr/>
        </p:nvSpPr>
        <p:spPr>
          <a:xfrm>
            <a:off x="15239696" y="7110173"/>
            <a:ext cx="4304080" cy="4296255"/>
          </a:xfrm>
          <a:custGeom>
            <a:avLst/>
            <a:gdLst/>
            <a:ahLst/>
            <a:cxnLst/>
            <a:rect l="l" t="t" r="r" b="b"/>
            <a:pathLst>
              <a:path w="4304080" h="4296255">
                <a:moveTo>
                  <a:pt x="0" y="0"/>
                </a:moveTo>
                <a:lnTo>
                  <a:pt x="4304081" y="0"/>
                </a:lnTo>
                <a:lnTo>
                  <a:pt x="4304081" y="4296254"/>
                </a:lnTo>
                <a:lnTo>
                  <a:pt x="0" y="42962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931961" y="-862379"/>
            <a:ext cx="4275974" cy="4268199"/>
          </a:xfrm>
          <a:custGeom>
            <a:avLst/>
            <a:gdLst/>
            <a:ahLst/>
            <a:cxnLst/>
            <a:rect l="l" t="t" r="r" b="b"/>
            <a:pathLst>
              <a:path w="4275974" h="4268199">
                <a:moveTo>
                  <a:pt x="0" y="0"/>
                </a:moveTo>
                <a:lnTo>
                  <a:pt x="4275974" y="0"/>
                </a:lnTo>
                <a:lnTo>
                  <a:pt x="4275974" y="4268199"/>
                </a:lnTo>
                <a:lnTo>
                  <a:pt x="0" y="4268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a:off x="15747184" y="3719192"/>
            <a:ext cx="2286406" cy="4799707"/>
          </a:xfrm>
          <a:custGeom>
            <a:avLst/>
            <a:gdLst/>
            <a:ahLst/>
            <a:cxnLst/>
            <a:rect l="l" t="t" r="r" b="b"/>
            <a:pathLst>
              <a:path w="2286406" h="4799707">
                <a:moveTo>
                  <a:pt x="0" y="0"/>
                </a:moveTo>
                <a:lnTo>
                  <a:pt x="2286406" y="0"/>
                </a:lnTo>
                <a:lnTo>
                  <a:pt x="2286406" y="4799707"/>
                </a:lnTo>
                <a:lnTo>
                  <a:pt x="0" y="479970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dirty="0"/>
          </a:p>
        </p:txBody>
      </p:sp>
      <p:sp>
        <p:nvSpPr>
          <p:cNvPr id="7" name="TextBox 7"/>
          <p:cNvSpPr txBox="1"/>
          <p:nvPr/>
        </p:nvSpPr>
        <p:spPr>
          <a:xfrm>
            <a:off x="4686299" y="448065"/>
            <a:ext cx="8552789" cy="1647310"/>
          </a:xfrm>
          <a:prstGeom prst="rect">
            <a:avLst/>
          </a:prstGeom>
        </p:spPr>
        <p:txBody>
          <a:bodyPr wrap="square" lIns="0" tIns="0" rIns="0" bIns="0" rtlCol="0" anchor="t">
            <a:spAutoFit/>
          </a:bodyPr>
          <a:lstStyle/>
          <a:p>
            <a:pPr algn="ctr">
              <a:lnSpc>
                <a:spcPts val="13579"/>
              </a:lnSpc>
            </a:pPr>
            <a:r>
              <a:rPr lang="en-US" sz="7200" dirty="0">
                <a:solidFill>
                  <a:srgbClr val="6B3406"/>
                </a:solidFill>
                <a:latin typeface="Sweet Dreams"/>
                <a:ea typeface="Sweet Dreams"/>
                <a:cs typeface="Sweet Dreams"/>
                <a:sym typeface="Sweet Dreams"/>
              </a:rPr>
              <a:t>Schema explanation</a:t>
            </a:r>
            <a:r>
              <a:rPr lang="en-US" sz="9699" dirty="0">
                <a:solidFill>
                  <a:srgbClr val="6B3406"/>
                </a:solidFill>
                <a:latin typeface="Sweet Dreams"/>
                <a:ea typeface="Sweet Dreams"/>
                <a:cs typeface="Sweet Dreams"/>
                <a:sym typeface="Sweet Dreams"/>
              </a:rPr>
              <a:t> </a:t>
            </a:r>
          </a:p>
        </p:txBody>
      </p:sp>
      <p:sp>
        <p:nvSpPr>
          <p:cNvPr id="9" name="TextBox 9"/>
          <p:cNvSpPr txBox="1"/>
          <p:nvPr/>
        </p:nvSpPr>
        <p:spPr>
          <a:xfrm>
            <a:off x="2391105" y="2095375"/>
            <a:ext cx="13505789" cy="7730642"/>
          </a:xfrm>
          <a:prstGeom prst="rect">
            <a:avLst/>
          </a:prstGeom>
        </p:spPr>
        <p:txBody>
          <a:bodyPr wrap="square" lIns="0" tIns="0" rIns="0" bIns="0" rtlCol="0" anchor="t">
            <a:spAutoFit/>
          </a:bodyPr>
          <a:lstStyle/>
          <a:p>
            <a:pPr algn="just">
              <a:lnSpc>
                <a:spcPts val="3800"/>
              </a:lnSpc>
            </a:pPr>
            <a:r>
              <a:rPr lang="en-US" sz="1900" dirty="0">
                <a:solidFill>
                  <a:srgbClr val="99775B"/>
                </a:solidFill>
                <a:latin typeface="Arimo"/>
                <a:ea typeface="Arimo"/>
                <a:cs typeface="Arimo"/>
                <a:sym typeface="Arimo"/>
              </a:rPr>
              <a:t>The database for the music store is designed using a relational model, which consists of 11 interconnected tables. This structure ensures data integrity and efficiency by organizing information logically and minimizing redundancy.</a:t>
            </a:r>
          </a:p>
          <a:p>
            <a:pPr algn="just">
              <a:lnSpc>
                <a:spcPts val="3800"/>
              </a:lnSpc>
            </a:pPr>
            <a:endParaRPr lang="en-US" sz="1900" dirty="0">
              <a:solidFill>
                <a:srgbClr val="99775B"/>
              </a:solidFill>
              <a:latin typeface="Arimo"/>
              <a:ea typeface="Arimo"/>
              <a:cs typeface="Arimo"/>
              <a:sym typeface="Arimo"/>
            </a:endParaRPr>
          </a:p>
          <a:p>
            <a:pPr algn="just">
              <a:lnSpc>
                <a:spcPts val="3800"/>
              </a:lnSpc>
            </a:pPr>
            <a:r>
              <a:rPr lang="en-US" sz="1900" b="1" dirty="0">
                <a:solidFill>
                  <a:srgbClr val="99775B"/>
                </a:solidFill>
                <a:latin typeface="Arimo"/>
                <a:ea typeface="Arimo"/>
                <a:cs typeface="Arimo"/>
                <a:sym typeface="Arimo"/>
              </a:rPr>
              <a:t>Database Schema Overview</a:t>
            </a:r>
          </a:p>
          <a:p>
            <a:pPr algn="just">
              <a:lnSpc>
                <a:spcPts val="3800"/>
              </a:lnSpc>
            </a:pPr>
            <a:r>
              <a:rPr lang="en-US" sz="1900" dirty="0">
                <a:solidFill>
                  <a:srgbClr val="99775B"/>
                </a:solidFill>
                <a:latin typeface="Arimo"/>
                <a:ea typeface="Arimo"/>
                <a:cs typeface="Arimo"/>
                <a:sym typeface="Arimo"/>
              </a:rPr>
              <a:t>The schema is divided into three main areas: Sales, Music Library, and Internal Operations.</a:t>
            </a:r>
          </a:p>
          <a:p>
            <a:pPr algn="just">
              <a:lnSpc>
                <a:spcPts val="3800"/>
              </a:lnSpc>
            </a:pPr>
            <a:r>
              <a:rPr lang="en-US" sz="1900" b="1" dirty="0">
                <a:solidFill>
                  <a:srgbClr val="99775B"/>
                </a:solidFill>
                <a:latin typeface="Arimo"/>
                <a:ea typeface="Arimo"/>
                <a:cs typeface="Arimo"/>
                <a:sym typeface="Arimo"/>
              </a:rPr>
              <a:t>1. Sales and Customer Data: </a:t>
            </a:r>
            <a:r>
              <a:rPr lang="en-US" sz="1900" dirty="0">
                <a:solidFill>
                  <a:srgbClr val="99775B"/>
                </a:solidFill>
                <a:latin typeface="Arimo"/>
                <a:ea typeface="Arimo"/>
                <a:cs typeface="Arimo"/>
                <a:sym typeface="Arimo"/>
              </a:rPr>
              <a:t>This core part of the schema revolves around the Invoice table, which links customer purchases to specific music tracks.</a:t>
            </a:r>
          </a:p>
          <a:p>
            <a:pPr marL="342900" indent="-342900" algn="just">
              <a:lnSpc>
                <a:spcPts val="3800"/>
              </a:lnSpc>
              <a:buFont typeface="Arial" panose="020B0604020202020204" pitchFamily="34" charset="0"/>
              <a:buChar char="•"/>
            </a:pPr>
            <a:r>
              <a:rPr lang="en-US" sz="1900" dirty="0">
                <a:solidFill>
                  <a:srgbClr val="99775B"/>
                </a:solidFill>
                <a:latin typeface="Arimo"/>
                <a:ea typeface="Arimo"/>
                <a:cs typeface="Arimo"/>
                <a:sym typeface="Arimo"/>
              </a:rPr>
              <a:t>The Customer table stores customer information and is linked to the Invoice table.</a:t>
            </a:r>
          </a:p>
          <a:p>
            <a:pPr marL="342900" indent="-342900" algn="just">
              <a:lnSpc>
                <a:spcPts val="3800"/>
              </a:lnSpc>
              <a:buFont typeface="Arial" panose="020B0604020202020204" pitchFamily="34" charset="0"/>
              <a:buChar char="•"/>
            </a:pPr>
            <a:r>
              <a:rPr lang="en-US" sz="1900" dirty="0">
                <a:solidFill>
                  <a:srgbClr val="99775B"/>
                </a:solidFill>
                <a:latin typeface="Arimo"/>
                <a:ea typeface="Arimo"/>
                <a:cs typeface="Arimo"/>
                <a:sym typeface="Arimo"/>
              </a:rPr>
              <a:t>The Invoice table holds transaction headers, while the </a:t>
            </a:r>
            <a:r>
              <a:rPr lang="en-US" sz="1900" dirty="0" err="1">
                <a:solidFill>
                  <a:srgbClr val="99775B"/>
                </a:solidFill>
                <a:latin typeface="Arimo"/>
                <a:ea typeface="Arimo"/>
                <a:cs typeface="Arimo"/>
                <a:sym typeface="Arimo"/>
              </a:rPr>
              <a:t>Invoiceline</a:t>
            </a:r>
            <a:r>
              <a:rPr lang="en-US" sz="1900" dirty="0">
                <a:solidFill>
                  <a:srgbClr val="99775B"/>
                </a:solidFill>
                <a:latin typeface="Arimo"/>
                <a:ea typeface="Arimo"/>
                <a:cs typeface="Arimo"/>
                <a:sym typeface="Arimo"/>
              </a:rPr>
              <a:t> table contains the details of each purchase, creating a one-to-many relationship.</a:t>
            </a:r>
          </a:p>
          <a:p>
            <a:pPr algn="just">
              <a:lnSpc>
                <a:spcPts val="3800"/>
              </a:lnSpc>
            </a:pPr>
            <a:r>
              <a:rPr lang="en-US" sz="1900" b="1" dirty="0">
                <a:solidFill>
                  <a:srgbClr val="99775B"/>
                </a:solidFill>
                <a:latin typeface="Arimo"/>
                <a:ea typeface="Arimo"/>
                <a:cs typeface="Arimo"/>
                <a:sym typeface="Arimo"/>
              </a:rPr>
              <a:t>2. Music Library:</a:t>
            </a:r>
            <a:r>
              <a:rPr lang="en-US" sz="1900" dirty="0">
                <a:solidFill>
                  <a:srgbClr val="99775B"/>
                </a:solidFill>
                <a:latin typeface="Arimo"/>
                <a:ea typeface="Arimo"/>
                <a:cs typeface="Arimo"/>
                <a:sym typeface="Arimo"/>
              </a:rPr>
              <a:t> This section catalogs all the music available in the store.</a:t>
            </a:r>
          </a:p>
          <a:p>
            <a:pPr marL="342900" indent="-342900" algn="just">
              <a:lnSpc>
                <a:spcPts val="3800"/>
              </a:lnSpc>
              <a:buFont typeface="Arial" panose="020B0604020202020204" pitchFamily="34" charset="0"/>
              <a:buChar char="•"/>
            </a:pPr>
            <a:r>
              <a:rPr lang="en-US" sz="1900" dirty="0">
                <a:solidFill>
                  <a:srgbClr val="99775B"/>
                </a:solidFill>
                <a:latin typeface="Arimo"/>
                <a:ea typeface="Arimo"/>
                <a:cs typeface="Arimo"/>
                <a:sym typeface="Arimo"/>
              </a:rPr>
              <a:t>The central table is Track, which contains details about each song.</a:t>
            </a:r>
          </a:p>
          <a:p>
            <a:pPr marL="342900" indent="-342900" algn="just">
              <a:lnSpc>
                <a:spcPts val="3800"/>
              </a:lnSpc>
              <a:buFont typeface="Arial" panose="020B0604020202020204" pitchFamily="34" charset="0"/>
              <a:buChar char="•"/>
            </a:pPr>
            <a:r>
              <a:rPr lang="en-US" sz="1900" dirty="0">
                <a:solidFill>
                  <a:srgbClr val="99775B"/>
                </a:solidFill>
                <a:latin typeface="Arimo"/>
                <a:ea typeface="Arimo"/>
                <a:cs typeface="Arimo"/>
                <a:sym typeface="Arimo"/>
              </a:rPr>
              <a:t>It is linked to the Album table, which in turn is linked to the Artist table.</a:t>
            </a:r>
          </a:p>
          <a:p>
            <a:pPr marL="342900" indent="-342900" algn="just">
              <a:lnSpc>
                <a:spcPts val="3800"/>
              </a:lnSpc>
              <a:buFont typeface="Arial" panose="020B0604020202020204" pitchFamily="34" charset="0"/>
              <a:buChar char="•"/>
            </a:pPr>
            <a:r>
              <a:rPr lang="en-US" sz="1900" dirty="0">
                <a:solidFill>
                  <a:srgbClr val="99775B"/>
                </a:solidFill>
                <a:latin typeface="Arimo"/>
                <a:ea typeface="Arimo"/>
                <a:cs typeface="Arimo"/>
                <a:sym typeface="Arimo"/>
              </a:rPr>
              <a:t>Supporting tables like Genre and MediaType provide categorization for each track.</a:t>
            </a:r>
          </a:p>
          <a:p>
            <a:pPr marL="342900" indent="-342900" algn="just">
              <a:lnSpc>
                <a:spcPts val="3800"/>
              </a:lnSpc>
              <a:buFont typeface="Arial" panose="020B0604020202020204" pitchFamily="34" charset="0"/>
              <a:buChar char="•"/>
            </a:pPr>
            <a:r>
              <a:rPr lang="en-US" sz="1900" dirty="0">
                <a:solidFill>
                  <a:srgbClr val="99775B"/>
                </a:solidFill>
                <a:latin typeface="Arimo"/>
                <a:ea typeface="Arimo"/>
                <a:cs typeface="Arimo"/>
                <a:sym typeface="Arimo"/>
              </a:rPr>
              <a:t>A many-to-many relationship between Playlist and Track is managed through </a:t>
            </a:r>
            <a:r>
              <a:rPr lang="en-US" sz="1900" dirty="0" err="1">
                <a:solidFill>
                  <a:srgbClr val="99775B"/>
                </a:solidFill>
                <a:latin typeface="Arimo"/>
                <a:ea typeface="Arimo"/>
                <a:cs typeface="Arimo"/>
                <a:sym typeface="Arimo"/>
              </a:rPr>
              <a:t>Playlisttrack</a:t>
            </a:r>
            <a:r>
              <a:rPr lang="en-US" sz="1900" dirty="0">
                <a:solidFill>
                  <a:srgbClr val="99775B"/>
                </a:solidFill>
                <a:latin typeface="Arimo"/>
                <a:ea typeface="Arimo"/>
                <a:cs typeface="Arimo"/>
                <a:sym typeface="Arimo"/>
              </a:rPr>
              <a:t> table.</a:t>
            </a:r>
          </a:p>
          <a:p>
            <a:pPr algn="just">
              <a:lnSpc>
                <a:spcPts val="3800"/>
              </a:lnSpc>
            </a:pPr>
            <a:endParaRPr lang="en-US" sz="1900" dirty="0">
              <a:solidFill>
                <a:srgbClr val="99775B"/>
              </a:solidFill>
              <a:latin typeface="Arimo"/>
              <a:ea typeface="Arimo"/>
              <a:cs typeface="Arimo"/>
              <a:sym typeface="Arim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a:extLst>
            <a:ext uri="{FF2B5EF4-FFF2-40B4-BE49-F238E27FC236}">
              <a16:creationId xmlns:a16="http://schemas.microsoft.com/office/drawing/2014/main" id="{F07CDFB0-57B4-2852-F0A9-8321C9634CA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4CA6831-D87B-BE46-815F-7EF01A7C14FB}"/>
              </a:ext>
            </a:extLst>
          </p:cNvPr>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a:extLst>
              <a:ext uri="{FF2B5EF4-FFF2-40B4-BE49-F238E27FC236}">
                <a16:creationId xmlns:a16="http://schemas.microsoft.com/office/drawing/2014/main" id="{D416699A-371A-CE1F-7425-3102C17E744C}"/>
              </a:ext>
            </a:extLst>
          </p:cNvPr>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a:extLst>
              <a:ext uri="{FF2B5EF4-FFF2-40B4-BE49-F238E27FC236}">
                <a16:creationId xmlns:a16="http://schemas.microsoft.com/office/drawing/2014/main" id="{B9A74876-6DF4-1942-6818-55CC41EC5ED6}"/>
              </a:ext>
            </a:extLst>
          </p:cNvPr>
          <p:cNvSpPr/>
          <p:nvPr/>
        </p:nvSpPr>
        <p:spPr>
          <a:xfrm>
            <a:off x="15239696" y="7110173"/>
            <a:ext cx="4304080" cy="4296255"/>
          </a:xfrm>
          <a:custGeom>
            <a:avLst/>
            <a:gdLst/>
            <a:ahLst/>
            <a:cxnLst/>
            <a:rect l="l" t="t" r="r" b="b"/>
            <a:pathLst>
              <a:path w="4304080" h="4296255">
                <a:moveTo>
                  <a:pt x="0" y="0"/>
                </a:moveTo>
                <a:lnTo>
                  <a:pt x="4304081" y="0"/>
                </a:lnTo>
                <a:lnTo>
                  <a:pt x="4304081" y="4296254"/>
                </a:lnTo>
                <a:lnTo>
                  <a:pt x="0" y="42962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a:extLst>
              <a:ext uri="{FF2B5EF4-FFF2-40B4-BE49-F238E27FC236}">
                <a16:creationId xmlns:a16="http://schemas.microsoft.com/office/drawing/2014/main" id="{39997E2B-97BA-B66A-98D2-714B9C0A9EE5}"/>
              </a:ext>
            </a:extLst>
          </p:cNvPr>
          <p:cNvSpPr/>
          <p:nvPr/>
        </p:nvSpPr>
        <p:spPr>
          <a:xfrm>
            <a:off x="-931961" y="-862379"/>
            <a:ext cx="4275974" cy="4268199"/>
          </a:xfrm>
          <a:custGeom>
            <a:avLst/>
            <a:gdLst/>
            <a:ahLst/>
            <a:cxnLst/>
            <a:rect l="l" t="t" r="r" b="b"/>
            <a:pathLst>
              <a:path w="4275974" h="4268199">
                <a:moveTo>
                  <a:pt x="0" y="0"/>
                </a:moveTo>
                <a:lnTo>
                  <a:pt x="4275974" y="0"/>
                </a:lnTo>
                <a:lnTo>
                  <a:pt x="4275974" y="4268199"/>
                </a:lnTo>
                <a:lnTo>
                  <a:pt x="0" y="4268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5FAED47C-3B26-6F51-4F05-09DAF77AF477}"/>
              </a:ext>
            </a:extLst>
          </p:cNvPr>
          <p:cNvSpPr/>
          <p:nvPr/>
        </p:nvSpPr>
        <p:spPr>
          <a:xfrm>
            <a:off x="15747184" y="3719192"/>
            <a:ext cx="2286406" cy="4799707"/>
          </a:xfrm>
          <a:custGeom>
            <a:avLst/>
            <a:gdLst/>
            <a:ahLst/>
            <a:cxnLst/>
            <a:rect l="l" t="t" r="r" b="b"/>
            <a:pathLst>
              <a:path w="2286406" h="4799707">
                <a:moveTo>
                  <a:pt x="0" y="0"/>
                </a:moveTo>
                <a:lnTo>
                  <a:pt x="2286406" y="0"/>
                </a:lnTo>
                <a:lnTo>
                  <a:pt x="2286406" y="4799707"/>
                </a:lnTo>
                <a:lnTo>
                  <a:pt x="0" y="479970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dirty="0"/>
          </a:p>
        </p:txBody>
      </p:sp>
      <p:sp>
        <p:nvSpPr>
          <p:cNvPr id="7" name="TextBox 7">
            <a:extLst>
              <a:ext uri="{FF2B5EF4-FFF2-40B4-BE49-F238E27FC236}">
                <a16:creationId xmlns:a16="http://schemas.microsoft.com/office/drawing/2014/main" id="{90D91EB9-C558-5C99-B84C-9A9469E6EF4A}"/>
              </a:ext>
            </a:extLst>
          </p:cNvPr>
          <p:cNvSpPr txBox="1"/>
          <p:nvPr/>
        </p:nvSpPr>
        <p:spPr>
          <a:xfrm>
            <a:off x="2258875" y="894885"/>
            <a:ext cx="13764705" cy="1647310"/>
          </a:xfrm>
          <a:prstGeom prst="rect">
            <a:avLst/>
          </a:prstGeom>
        </p:spPr>
        <p:txBody>
          <a:bodyPr wrap="square" lIns="0" tIns="0" rIns="0" bIns="0" rtlCol="0" anchor="t">
            <a:spAutoFit/>
          </a:bodyPr>
          <a:lstStyle/>
          <a:p>
            <a:pPr algn="ctr">
              <a:lnSpc>
                <a:spcPts val="13579"/>
              </a:lnSpc>
            </a:pPr>
            <a:r>
              <a:rPr lang="en-US" sz="7200" dirty="0">
                <a:solidFill>
                  <a:srgbClr val="6B3406"/>
                </a:solidFill>
                <a:latin typeface="Sweet Dreams"/>
                <a:ea typeface="Sweet Dreams"/>
                <a:cs typeface="Sweet Dreams"/>
                <a:sym typeface="Sweet Dreams"/>
              </a:rPr>
              <a:t>Schema explanation(continuation..)</a:t>
            </a:r>
            <a:r>
              <a:rPr lang="en-US" sz="9699" dirty="0">
                <a:solidFill>
                  <a:srgbClr val="6B3406"/>
                </a:solidFill>
                <a:latin typeface="Sweet Dreams"/>
                <a:ea typeface="Sweet Dreams"/>
                <a:cs typeface="Sweet Dreams"/>
                <a:sym typeface="Sweet Dreams"/>
              </a:rPr>
              <a:t> </a:t>
            </a:r>
          </a:p>
        </p:txBody>
      </p:sp>
      <p:sp>
        <p:nvSpPr>
          <p:cNvPr id="9" name="TextBox 9">
            <a:extLst>
              <a:ext uri="{FF2B5EF4-FFF2-40B4-BE49-F238E27FC236}">
                <a16:creationId xmlns:a16="http://schemas.microsoft.com/office/drawing/2014/main" id="{07649B7F-A154-F19E-8084-28AF67CED69E}"/>
              </a:ext>
            </a:extLst>
          </p:cNvPr>
          <p:cNvSpPr txBox="1"/>
          <p:nvPr/>
        </p:nvSpPr>
        <p:spPr>
          <a:xfrm>
            <a:off x="2388332" y="2659099"/>
            <a:ext cx="13505789" cy="4806765"/>
          </a:xfrm>
          <a:prstGeom prst="rect">
            <a:avLst/>
          </a:prstGeom>
        </p:spPr>
        <p:txBody>
          <a:bodyPr wrap="square" lIns="0" tIns="0" rIns="0" bIns="0" rtlCol="0" anchor="t">
            <a:spAutoFit/>
          </a:bodyPr>
          <a:lstStyle/>
          <a:p>
            <a:pPr algn="just">
              <a:lnSpc>
                <a:spcPts val="3800"/>
              </a:lnSpc>
            </a:pPr>
            <a:r>
              <a:rPr lang="en-US" sz="1900" b="1" dirty="0">
                <a:solidFill>
                  <a:srgbClr val="99775B"/>
                </a:solidFill>
                <a:latin typeface="Arimo"/>
                <a:ea typeface="Arimo"/>
                <a:cs typeface="Arimo"/>
                <a:sym typeface="Arimo"/>
              </a:rPr>
              <a:t>3. Internal Operations</a:t>
            </a:r>
            <a:r>
              <a:rPr lang="en-US" sz="1900" dirty="0">
                <a:solidFill>
                  <a:srgbClr val="99775B"/>
                </a:solidFill>
                <a:latin typeface="Arimo"/>
                <a:ea typeface="Arimo"/>
                <a:cs typeface="Arimo"/>
                <a:sym typeface="Arimo"/>
              </a:rPr>
              <a:t>: The Employee table stores employee data. A key relationship exists between Employee and Customer through the </a:t>
            </a:r>
            <a:r>
              <a:rPr lang="en-US" sz="1900" dirty="0" err="1">
                <a:solidFill>
                  <a:srgbClr val="99775B"/>
                </a:solidFill>
                <a:latin typeface="Arimo"/>
                <a:ea typeface="Arimo"/>
                <a:cs typeface="Arimo"/>
                <a:sym typeface="Arimo"/>
              </a:rPr>
              <a:t>support_rep_id</a:t>
            </a:r>
            <a:r>
              <a:rPr lang="en-US" sz="1900" dirty="0">
                <a:solidFill>
                  <a:srgbClr val="99775B"/>
                </a:solidFill>
                <a:latin typeface="Arimo"/>
                <a:ea typeface="Arimo"/>
                <a:cs typeface="Arimo"/>
                <a:sym typeface="Arimo"/>
              </a:rPr>
              <a:t>, linking sales support agents to the customers they assist.</a:t>
            </a:r>
          </a:p>
          <a:p>
            <a:pPr algn="just">
              <a:lnSpc>
                <a:spcPts val="3800"/>
              </a:lnSpc>
            </a:pPr>
            <a:endParaRPr lang="en-US" sz="1900" dirty="0">
              <a:solidFill>
                <a:srgbClr val="99775B"/>
              </a:solidFill>
              <a:latin typeface="Arimo"/>
              <a:ea typeface="Arimo"/>
              <a:cs typeface="Arimo"/>
              <a:sym typeface="Arimo"/>
            </a:endParaRPr>
          </a:p>
          <a:p>
            <a:pPr algn="just">
              <a:lnSpc>
                <a:spcPts val="3800"/>
              </a:lnSpc>
            </a:pPr>
            <a:r>
              <a:rPr lang="en-US" sz="1900" b="1" dirty="0">
                <a:solidFill>
                  <a:srgbClr val="99775B"/>
                </a:solidFill>
                <a:latin typeface="Arimo"/>
                <a:ea typeface="Arimo"/>
                <a:cs typeface="Arimo"/>
                <a:sym typeface="Arimo"/>
              </a:rPr>
              <a:t>Key Relationships</a:t>
            </a:r>
          </a:p>
          <a:p>
            <a:pPr algn="just">
              <a:lnSpc>
                <a:spcPts val="3800"/>
              </a:lnSpc>
            </a:pPr>
            <a:r>
              <a:rPr lang="en-US" sz="1900" dirty="0">
                <a:solidFill>
                  <a:srgbClr val="99775B"/>
                </a:solidFill>
                <a:latin typeface="Arimo"/>
                <a:ea typeface="Arimo"/>
                <a:cs typeface="Arimo"/>
                <a:sym typeface="Arimo"/>
              </a:rPr>
              <a:t>The relationships are established using primary keys (like </a:t>
            </a:r>
            <a:r>
              <a:rPr lang="en-US" sz="1900" dirty="0" err="1">
                <a:solidFill>
                  <a:srgbClr val="99775B"/>
                </a:solidFill>
                <a:latin typeface="Arimo"/>
                <a:ea typeface="Arimo"/>
                <a:cs typeface="Arimo"/>
                <a:sym typeface="Arimo"/>
              </a:rPr>
              <a:t>customer_id</a:t>
            </a:r>
            <a:r>
              <a:rPr lang="en-US" sz="1900" dirty="0">
                <a:solidFill>
                  <a:srgbClr val="99775B"/>
                </a:solidFill>
                <a:latin typeface="Arimo"/>
                <a:ea typeface="Arimo"/>
                <a:cs typeface="Arimo"/>
                <a:sym typeface="Arimo"/>
              </a:rPr>
              <a:t> or </a:t>
            </a:r>
            <a:r>
              <a:rPr lang="en-US" sz="1900" dirty="0" err="1">
                <a:solidFill>
                  <a:srgbClr val="99775B"/>
                </a:solidFill>
                <a:latin typeface="Arimo"/>
                <a:ea typeface="Arimo"/>
                <a:cs typeface="Arimo"/>
                <a:sym typeface="Arimo"/>
              </a:rPr>
              <a:t>track_id</a:t>
            </a:r>
            <a:r>
              <a:rPr lang="en-US" sz="1900" dirty="0">
                <a:solidFill>
                  <a:srgbClr val="99775B"/>
                </a:solidFill>
                <a:latin typeface="Arimo"/>
                <a:ea typeface="Arimo"/>
                <a:cs typeface="Arimo"/>
                <a:sym typeface="Arimo"/>
              </a:rPr>
              <a:t>) and foreign keys.</a:t>
            </a:r>
          </a:p>
          <a:p>
            <a:pPr algn="just">
              <a:lnSpc>
                <a:spcPts val="3800"/>
              </a:lnSpc>
            </a:pPr>
            <a:endParaRPr lang="en-US" sz="1900" dirty="0">
              <a:solidFill>
                <a:srgbClr val="99775B"/>
              </a:solidFill>
              <a:latin typeface="Arimo"/>
              <a:ea typeface="Arimo"/>
              <a:cs typeface="Arimo"/>
              <a:sym typeface="Arimo"/>
            </a:endParaRPr>
          </a:p>
          <a:p>
            <a:pPr algn="just">
              <a:lnSpc>
                <a:spcPts val="3800"/>
              </a:lnSpc>
            </a:pPr>
            <a:r>
              <a:rPr lang="en-US" sz="1900" b="1" dirty="0">
                <a:solidFill>
                  <a:srgbClr val="99775B"/>
                </a:solidFill>
                <a:latin typeface="Arimo"/>
                <a:ea typeface="Arimo"/>
                <a:cs typeface="Arimo"/>
                <a:sym typeface="Arimo"/>
              </a:rPr>
              <a:t>One-to-Many: </a:t>
            </a:r>
            <a:r>
              <a:rPr lang="en-US" sz="1900" dirty="0">
                <a:solidFill>
                  <a:srgbClr val="99775B"/>
                </a:solidFill>
                <a:latin typeface="Arimo"/>
                <a:ea typeface="Arimo"/>
                <a:cs typeface="Arimo"/>
                <a:sym typeface="Arimo"/>
              </a:rPr>
              <a:t>Most relationships are one-to-many. For example, one Artist can have many Albums, and one Album can have many Tracks. Similarly, one Customer can have many Invoices.</a:t>
            </a:r>
          </a:p>
          <a:p>
            <a:pPr algn="just">
              <a:lnSpc>
                <a:spcPts val="3800"/>
              </a:lnSpc>
            </a:pPr>
            <a:r>
              <a:rPr lang="en-US" sz="1900" b="1" dirty="0">
                <a:solidFill>
                  <a:srgbClr val="99775B"/>
                </a:solidFill>
                <a:latin typeface="Arimo"/>
                <a:ea typeface="Arimo"/>
                <a:cs typeface="Arimo"/>
                <a:sym typeface="Arimo"/>
              </a:rPr>
              <a:t>Many-to-Many: </a:t>
            </a:r>
            <a:r>
              <a:rPr lang="en-US" sz="1900" dirty="0">
                <a:solidFill>
                  <a:srgbClr val="99775B"/>
                </a:solidFill>
                <a:latin typeface="Arimo"/>
                <a:ea typeface="Arimo"/>
                <a:cs typeface="Arimo"/>
                <a:sym typeface="Arimo"/>
              </a:rPr>
              <a:t>A many-to-many relationship exists between playlists and tracks, allowing a track to be on multiple playlists and a playlist to contain multiple tracks. This is enabled by </a:t>
            </a:r>
            <a:r>
              <a:rPr lang="en-US" sz="1900" dirty="0" err="1">
                <a:solidFill>
                  <a:srgbClr val="99775B"/>
                </a:solidFill>
                <a:latin typeface="Arimo"/>
                <a:ea typeface="Arimo"/>
                <a:cs typeface="Arimo"/>
                <a:sym typeface="Arimo"/>
              </a:rPr>
              <a:t>Playlisttrack</a:t>
            </a:r>
            <a:r>
              <a:rPr lang="en-US" sz="1900" dirty="0">
                <a:solidFill>
                  <a:srgbClr val="99775B"/>
                </a:solidFill>
                <a:latin typeface="Arimo"/>
                <a:ea typeface="Arimo"/>
                <a:cs typeface="Arimo"/>
                <a:sym typeface="Arimo"/>
              </a:rPr>
              <a:t> table.</a:t>
            </a:r>
          </a:p>
        </p:txBody>
      </p:sp>
    </p:spTree>
    <p:extLst>
      <p:ext uri="{BB962C8B-B14F-4D97-AF65-F5344CB8AC3E}">
        <p14:creationId xmlns:p14="http://schemas.microsoft.com/office/powerpoint/2010/main" val="2538442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p:cNvGrpSpPr/>
        <p:nvPr/>
      </p:nvGrpSpPr>
      <p:grpSpPr>
        <a:xfrm>
          <a:off x="0" y="0"/>
          <a:ext cx="0" cy="0"/>
          <a:chOff x="0" y="0"/>
          <a:chExt cx="0" cy="0"/>
        </a:xfrm>
      </p:grpSpPr>
      <p:sp>
        <p:nvSpPr>
          <p:cNvPr id="2" name="Freeform 2"/>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p:cNvSpPr/>
          <p:nvPr/>
        </p:nvSpPr>
        <p:spPr>
          <a:xfrm>
            <a:off x="15239696" y="7110173"/>
            <a:ext cx="4304080" cy="4296255"/>
          </a:xfrm>
          <a:custGeom>
            <a:avLst/>
            <a:gdLst/>
            <a:ahLst/>
            <a:cxnLst/>
            <a:rect l="l" t="t" r="r" b="b"/>
            <a:pathLst>
              <a:path w="4304080" h="4296255">
                <a:moveTo>
                  <a:pt x="0" y="0"/>
                </a:moveTo>
                <a:lnTo>
                  <a:pt x="4304081" y="0"/>
                </a:lnTo>
                <a:lnTo>
                  <a:pt x="4304081" y="4296254"/>
                </a:lnTo>
                <a:lnTo>
                  <a:pt x="0" y="42962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931961" y="-862379"/>
            <a:ext cx="4275974" cy="4268199"/>
          </a:xfrm>
          <a:custGeom>
            <a:avLst/>
            <a:gdLst/>
            <a:ahLst/>
            <a:cxnLst/>
            <a:rect l="l" t="t" r="r" b="b"/>
            <a:pathLst>
              <a:path w="4275974" h="4268199">
                <a:moveTo>
                  <a:pt x="0" y="0"/>
                </a:moveTo>
                <a:lnTo>
                  <a:pt x="4275974" y="0"/>
                </a:lnTo>
                <a:lnTo>
                  <a:pt x="4275974" y="4268199"/>
                </a:lnTo>
                <a:lnTo>
                  <a:pt x="0" y="4268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3701066">
            <a:off x="141864" y="8034062"/>
            <a:ext cx="2128325" cy="2528247"/>
          </a:xfrm>
          <a:custGeom>
            <a:avLst/>
            <a:gdLst/>
            <a:ahLst/>
            <a:cxnLst/>
            <a:rect l="l" t="t" r="r" b="b"/>
            <a:pathLst>
              <a:path w="2128325" h="2528247">
                <a:moveTo>
                  <a:pt x="0" y="0"/>
                </a:moveTo>
                <a:lnTo>
                  <a:pt x="2128324" y="0"/>
                </a:lnTo>
                <a:lnTo>
                  <a:pt x="2128324" y="2528247"/>
                </a:lnTo>
                <a:lnTo>
                  <a:pt x="0" y="252824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rot="4693436" flipH="1" flipV="1">
            <a:off x="16523061" y="-66313"/>
            <a:ext cx="2137817" cy="2539523"/>
          </a:xfrm>
          <a:custGeom>
            <a:avLst/>
            <a:gdLst/>
            <a:ahLst/>
            <a:cxnLst/>
            <a:rect l="l" t="t" r="r" b="b"/>
            <a:pathLst>
              <a:path w="2137817" h="2539523">
                <a:moveTo>
                  <a:pt x="2137817" y="2539523"/>
                </a:moveTo>
                <a:lnTo>
                  <a:pt x="0" y="2539523"/>
                </a:lnTo>
                <a:lnTo>
                  <a:pt x="0" y="0"/>
                </a:lnTo>
                <a:lnTo>
                  <a:pt x="2137817" y="0"/>
                </a:lnTo>
                <a:lnTo>
                  <a:pt x="2137817" y="2539523"/>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p:cNvSpPr/>
          <p:nvPr/>
        </p:nvSpPr>
        <p:spPr>
          <a:xfrm>
            <a:off x="15472724" y="5397887"/>
            <a:ext cx="2193766" cy="2611107"/>
          </a:xfrm>
          <a:custGeom>
            <a:avLst/>
            <a:gdLst/>
            <a:ahLst/>
            <a:cxnLst/>
            <a:rect l="l" t="t" r="r" b="b"/>
            <a:pathLst>
              <a:path w="3015325" h="4114800">
                <a:moveTo>
                  <a:pt x="0" y="0"/>
                </a:moveTo>
                <a:lnTo>
                  <a:pt x="3015325" y="0"/>
                </a:lnTo>
                <a:lnTo>
                  <a:pt x="3015325"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TextBox 9"/>
          <p:cNvSpPr txBox="1"/>
          <p:nvPr/>
        </p:nvSpPr>
        <p:spPr>
          <a:xfrm>
            <a:off x="1415655" y="447044"/>
            <a:ext cx="15456690" cy="1559914"/>
          </a:xfrm>
          <a:prstGeom prst="rect">
            <a:avLst/>
          </a:prstGeom>
        </p:spPr>
        <p:txBody>
          <a:bodyPr wrap="square" lIns="0" tIns="0" rIns="0" bIns="0" rtlCol="0" anchor="t">
            <a:spAutoFit/>
          </a:bodyPr>
          <a:lstStyle/>
          <a:p>
            <a:pPr algn="ctr">
              <a:lnSpc>
                <a:spcPts val="13579"/>
              </a:lnSpc>
            </a:pPr>
            <a:r>
              <a:rPr lang="en-US" sz="7200" dirty="0">
                <a:solidFill>
                  <a:srgbClr val="6B3406"/>
                </a:solidFill>
                <a:latin typeface="Sweet Dreams"/>
                <a:ea typeface="Sweet Dreams"/>
                <a:cs typeface="Sweet Dreams"/>
                <a:sym typeface="Sweet Dreams"/>
              </a:rPr>
              <a:t>Key analysis questions (use cases)</a:t>
            </a:r>
          </a:p>
        </p:txBody>
      </p:sp>
      <p:sp>
        <p:nvSpPr>
          <p:cNvPr id="11" name="TextBox 11"/>
          <p:cNvSpPr txBox="1"/>
          <p:nvPr/>
        </p:nvSpPr>
        <p:spPr>
          <a:xfrm>
            <a:off x="2318948" y="2006958"/>
            <a:ext cx="13650104" cy="7111627"/>
          </a:xfrm>
          <a:prstGeom prst="rect">
            <a:avLst/>
          </a:prstGeom>
        </p:spPr>
        <p:txBody>
          <a:bodyPr wrap="square" lIns="0" tIns="0" rIns="0" bIns="0" rtlCol="0" anchor="t">
            <a:spAutoFit/>
          </a:bodyPr>
          <a:lstStyle/>
          <a:p>
            <a:pPr algn="just">
              <a:lnSpc>
                <a:spcPts val="4000"/>
              </a:lnSpc>
            </a:pPr>
            <a:r>
              <a:rPr lang="en-US" sz="2000" dirty="0">
                <a:solidFill>
                  <a:srgbClr val="99775B"/>
                </a:solidFill>
                <a:latin typeface="Arimo"/>
                <a:ea typeface="Arimo"/>
                <a:cs typeface="Arimo"/>
                <a:sym typeface="Arimo"/>
              </a:rPr>
              <a:t>This analysis answers critical business questions by querying the music store's database. The key areas of investigation include:</a:t>
            </a:r>
          </a:p>
          <a:p>
            <a:pPr algn="just">
              <a:lnSpc>
                <a:spcPts val="4000"/>
              </a:lnSpc>
            </a:pPr>
            <a:r>
              <a:rPr lang="en-US" sz="2000" dirty="0">
                <a:solidFill>
                  <a:srgbClr val="99775B"/>
                </a:solidFill>
                <a:latin typeface="Arimo"/>
                <a:ea typeface="Arimo"/>
                <a:cs typeface="Arimo"/>
                <a:sym typeface="Arimo"/>
              </a:rPr>
              <a:t> </a:t>
            </a:r>
            <a:r>
              <a:rPr lang="en-US" sz="2000" b="1" dirty="0">
                <a:solidFill>
                  <a:srgbClr val="99775B"/>
                </a:solidFill>
                <a:latin typeface="Arimo"/>
                <a:ea typeface="Arimo"/>
                <a:cs typeface="Arimo"/>
                <a:sym typeface="Arimo"/>
              </a:rPr>
              <a:t>Business &amp; Sales Performance:</a:t>
            </a:r>
          </a:p>
          <a:p>
            <a:pPr marL="342900" indent="-342900" algn="just">
              <a:lnSpc>
                <a:spcPts val="4000"/>
              </a:lnSpc>
              <a:buFont typeface="Arial" panose="020B0604020202020204" pitchFamily="34" charset="0"/>
              <a:buChar char="•"/>
            </a:pPr>
            <a:r>
              <a:rPr lang="en-US" sz="2000" dirty="0">
                <a:solidFill>
                  <a:srgbClr val="99775B"/>
                </a:solidFill>
                <a:latin typeface="Arimo"/>
                <a:ea typeface="Arimo"/>
                <a:cs typeface="Arimo"/>
                <a:sym typeface="Arimo"/>
              </a:rPr>
              <a:t>What are the top three highest invoice totals?</a:t>
            </a:r>
          </a:p>
          <a:p>
            <a:pPr marL="342900" indent="-342900" algn="just">
              <a:lnSpc>
                <a:spcPts val="4000"/>
              </a:lnSpc>
              <a:buFont typeface="Arial" panose="020B0604020202020204" pitchFamily="34" charset="0"/>
              <a:buChar char="•"/>
            </a:pPr>
            <a:r>
              <a:rPr lang="en-US" sz="2000" dirty="0">
                <a:solidFill>
                  <a:srgbClr val="99775B"/>
                </a:solidFill>
                <a:latin typeface="Arimo"/>
                <a:ea typeface="Arimo"/>
                <a:cs typeface="Arimo"/>
                <a:sym typeface="Arimo"/>
              </a:rPr>
              <a:t>Which city is the most profitable and the best location for a promotional music festival? </a:t>
            </a:r>
          </a:p>
          <a:p>
            <a:pPr algn="just">
              <a:lnSpc>
                <a:spcPts val="4000"/>
              </a:lnSpc>
            </a:pPr>
            <a:r>
              <a:rPr lang="en-US" sz="2000" b="1" dirty="0">
                <a:solidFill>
                  <a:srgbClr val="99775B"/>
                </a:solidFill>
                <a:latin typeface="Arimo"/>
                <a:ea typeface="Arimo"/>
                <a:cs typeface="Arimo"/>
                <a:sym typeface="Arimo"/>
              </a:rPr>
              <a:t>Customer &amp; Artist Insights:</a:t>
            </a:r>
          </a:p>
          <a:p>
            <a:pPr marL="342900" indent="-342900" algn="just">
              <a:lnSpc>
                <a:spcPts val="4000"/>
              </a:lnSpc>
              <a:buFont typeface="Arial" panose="020B0604020202020204" pitchFamily="34" charset="0"/>
              <a:buChar char="•"/>
            </a:pPr>
            <a:r>
              <a:rPr lang="en-US" sz="2000" dirty="0">
                <a:solidFill>
                  <a:srgbClr val="99775B"/>
                </a:solidFill>
                <a:latin typeface="Arimo"/>
                <a:ea typeface="Arimo"/>
                <a:cs typeface="Arimo"/>
                <a:sym typeface="Arimo"/>
              </a:rPr>
              <a:t>Who is our most valuable customer based on total spending?</a:t>
            </a:r>
          </a:p>
          <a:p>
            <a:pPr marL="342900" indent="-342900" algn="just">
              <a:lnSpc>
                <a:spcPts val="4000"/>
              </a:lnSpc>
              <a:buFont typeface="Arial" panose="020B0604020202020204" pitchFamily="34" charset="0"/>
              <a:buChar char="•"/>
            </a:pPr>
            <a:r>
              <a:rPr lang="en-US" sz="2000" dirty="0">
                <a:solidFill>
                  <a:srgbClr val="99775B"/>
                </a:solidFill>
                <a:latin typeface="Arimo"/>
                <a:ea typeface="Arimo"/>
                <a:cs typeface="Arimo"/>
                <a:sym typeface="Arimo"/>
              </a:rPr>
              <a:t>Which artists have produced the most rock music tracks?</a:t>
            </a:r>
          </a:p>
          <a:p>
            <a:pPr marL="342900" indent="-342900" algn="just">
              <a:lnSpc>
                <a:spcPts val="4000"/>
              </a:lnSpc>
              <a:buFont typeface="Arial" panose="020B0604020202020204" pitchFamily="34" charset="0"/>
              <a:buChar char="•"/>
            </a:pPr>
            <a:r>
              <a:rPr lang="en-US" sz="2000" dirty="0">
                <a:solidFill>
                  <a:srgbClr val="99775B"/>
                </a:solidFill>
                <a:latin typeface="Arimo"/>
                <a:ea typeface="Arimo"/>
                <a:cs typeface="Arimo"/>
                <a:sym typeface="Arimo"/>
              </a:rPr>
              <a:t>How much has each customer spent on different artists?</a:t>
            </a:r>
          </a:p>
          <a:p>
            <a:pPr algn="just">
              <a:lnSpc>
                <a:spcPts val="4000"/>
              </a:lnSpc>
            </a:pPr>
            <a:r>
              <a:rPr lang="en-US" sz="2000" b="1" dirty="0">
                <a:solidFill>
                  <a:srgbClr val="99775B"/>
                </a:solidFill>
                <a:latin typeface="Arimo"/>
                <a:ea typeface="Arimo"/>
                <a:cs typeface="Arimo"/>
                <a:sym typeface="Arimo"/>
              </a:rPr>
              <a:t>Genre &amp; Track Analysis:</a:t>
            </a:r>
          </a:p>
          <a:p>
            <a:pPr marL="342900" indent="-342900" algn="just">
              <a:lnSpc>
                <a:spcPts val="4000"/>
              </a:lnSpc>
              <a:buFont typeface="Arial" panose="020B0604020202020204" pitchFamily="34" charset="0"/>
              <a:buChar char="•"/>
            </a:pPr>
            <a:r>
              <a:rPr lang="en-US" sz="2000" dirty="0">
                <a:solidFill>
                  <a:srgbClr val="99775B"/>
                </a:solidFill>
                <a:latin typeface="Arimo"/>
                <a:ea typeface="Arimo"/>
                <a:cs typeface="Arimo"/>
                <a:sym typeface="Arimo"/>
              </a:rPr>
              <a:t>What are the longest tracks in our collection compared to the average?</a:t>
            </a:r>
          </a:p>
          <a:p>
            <a:pPr marL="342900" indent="-342900" algn="just">
              <a:lnSpc>
                <a:spcPts val="4000"/>
              </a:lnSpc>
              <a:buFont typeface="Arial" panose="020B0604020202020204" pitchFamily="34" charset="0"/>
              <a:buChar char="•"/>
            </a:pPr>
            <a:r>
              <a:rPr lang="en-US" sz="2000" dirty="0">
                <a:solidFill>
                  <a:srgbClr val="99775B"/>
                </a:solidFill>
                <a:latin typeface="Arimo"/>
                <a:ea typeface="Arimo"/>
                <a:cs typeface="Arimo"/>
                <a:sym typeface="Arimo"/>
              </a:rPr>
              <a:t>What is the most purchased music genre in each country?</a:t>
            </a:r>
          </a:p>
          <a:p>
            <a:pPr marL="342900" indent="-342900" algn="just">
              <a:lnSpc>
                <a:spcPts val="4000"/>
              </a:lnSpc>
              <a:buFont typeface="Arial" panose="020B0604020202020204" pitchFamily="34" charset="0"/>
              <a:buChar char="•"/>
            </a:pPr>
            <a:r>
              <a:rPr lang="en-US" sz="2000" dirty="0">
                <a:solidFill>
                  <a:srgbClr val="99775B"/>
                </a:solidFill>
                <a:latin typeface="Arimo"/>
                <a:ea typeface="Arimo"/>
                <a:cs typeface="Arimo"/>
                <a:sym typeface="Arimo"/>
              </a:rPr>
              <a:t>Who is the top-spending customer for music in each country?</a:t>
            </a:r>
          </a:p>
          <a:p>
            <a:pPr algn="just">
              <a:lnSpc>
                <a:spcPts val="4000"/>
              </a:lnSpc>
            </a:pPr>
            <a:endParaRPr lang="en-US" sz="2000" dirty="0">
              <a:solidFill>
                <a:srgbClr val="99775B"/>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CF8"/>
        </a:solidFill>
        <a:effectLst/>
      </p:bgPr>
    </p:bg>
    <p:spTree>
      <p:nvGrpSpPr>
        <p:cNvPr id="1" name=""/>
        <p:cNvGrpSpPr/>
        <p:nvPr/>
      </p:nvGrpSpPr>
      <p:grpSpPr>
        <a:xfrm>
          <a:off x="0" y="0"/>
          <a:ext cx="0" cy="0"/>
          <a:chOff x="0" y="0"/>
          <a:chExt cx="0" cy="0"/>
        </a:xfrm>
      </p:grpSpPr>
      <p:sp>
        <p:nvSpPr>
          <p:cNvPr id="2" name="Freeform 2"/>
          <p:cNvSpPr/>
          <p:nvPr/>
        </p:nvSpPr>
        <p:spPr>
          <a:xfrm flipH="1" flipV="1">
            <a:off x="12937481" y="-656030"/>
            <a:ext cx="6224239" cy="6805546"/>
          </a:xfrm>
          <a:custGeom>
            <a:avLst/>
            <a:gdLst/>
            <a:ahLst/>
            <a:cxnLst/>
            <a:rect l="l" t="t" r="r" b="b"/>
            <a:pathLst>
              <a:path w="6224239" h="6805546">
                <a:moveTo>
                  <a:pt x="6224239" y="6805546"/>
                </a:moveTo>
                <a:lnTo>
                  <a:pt x="0" y="6805546"/>
                </a:lnTo>
                <a:lnTo>
                  <a:pt x="0" y="0"/>
                </a:lnTo>
                <a:lnTo>
                  <a:pt x="6224239" y="0"/>
                </a:lnTo>
                <a:lnTo>
                  <a:pt x="6224239" y="6805546"/>
                </a:lnTo>
                <a:close/>
              </a:path>
            </a:pathLst>
          </a:custGeom>
          <a:blipFill>
            <a:blip r:embed="rId2"/>
            <a:stretch>
              <a:fillRect/>
            </a:stretch>
          </a:blipFill>
        </p:spPr>
        <p:txBody>
          <a:bodyPr/>
          <a:lstStyle/>
          <a:p>
            <a:endParaRPr lang="en-IN"/>
          </a:p>
        </p:txBody>
      </p:sp>
      <p:sp>
        <p:nvSpPr>
          <p:cNvPr id="3" name="Freeform 3"/>
          <p:cNvSpPr/>
          <p:nvPr/>
        </p:nvSpPr>
        <p:spPr>
          <a:xfrm>
            <a:off x="-411605" y="3958270"/>
            <a:ext cx="6289002" cy="6876358"/>
          </a:xfrm>
          <a:custGeom>
            <a:avLst/>
            <a:gdLst/>
            <a:ahLst/>
            <a:cxnLst/>
            <a:rect l="l" t="t" r="r" b="b"/>
            <a:pathLst>
              <a:path w="6289002" h="6876358">
                <a:moveTo>
                  <a:pt x="0" y="0"/>
                </a:moveTo>
                <a:lnTo>
                  <a:pt x="6289002" y="0"/>
                </a:lnTo>
                <a:lnTo>
                  <a:pt x="6289002" y="6876358"/>
                </a:lnTo>
                <a:lnTo>
                  <a:pt x="0" y="6876358"/>
                </a:lnTo>
                <a:lnTo>
                  <a:pt x="0" y="0"/>
                </a:lnTo>
                <a:close/>
              </a:path>
            </a:pathLst>
          </a:custGeom>
          <a:blipFill>
            <a:blip r:embed="rId2"/>
            <a:stretch>
              <a:fillRect/>
            </a:stretch>
          </a:blipFill>
        </p:spPr>
        <p:txBody>
          <a:bodyPr/>
          <a:lstStyle/>
          <a:p>
            <a:endParaRPr lang="en-IN"/>
          </a:p>
        </p:txBody>
      </p:sp>
      <p:sp>
        <p:nvSpPr>
          <p:cNvPr id="4" name="Freeform 4"/>
          <p:cNvSpPr/>
          <p:nvPr/>
        </p:nvSpPr>
        <p:spPr>
          <a:xfrm>
            <a:off x="15239696" y="7110173"/>
            <a:ext cx="4304080" cy="4296255"/>
          </a:xfrm>
          <a:custGeom>
            <a:avLst/>
            <a:gdLst/>
            <a:ahLst/>
            <a:cxnLst/>
            <a:rect l="l" t="t" r="r" b="b"/>
            <a:pathLst>
              <a:path w="4304080" h="4296255">
                <a:moveTo>
                  <a:pt x="0" y="0"/>
                </a:moveTo>
                <a:lnTo>
                  <a:pt x="4304081" y="0"/>
                </a:lnTo>
                <a:lnTo>
                  <a:pt x="4304081" y="4296254"/>
                </a:lnTo>
                <a:lnTo>
                  <a:pt x="0" y="42962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931961" y="-862379"/>
            <a:ext cx="4275974" cy="4268199"/>
          </a:xfrm>
          <a:custGeom>
            <a:avLst/>
            <a:gdLst/>
            <a:ahLst/>
            <a:cxnLst/>
            <a:rect l="l" t="t" r="r" b="b"/>
            <a:pathLst>
              <a:path w="4275974" h="4268199">
                <a:moveTo>
                  <a:pt x="0" y="0"/>
                </a:moveTo>
                <a:lnTo>
                  <a:pt x="4275974" y="0"/>
                </a:lnTo>
                <a:lnTo>
                  <a:pt x="4275974" y="4268199"/>
                </a:lnTo>
                <a:lnTo>
                  <a:pt x="0" y="4268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3701066">
            <a:off x="165818" y="8181161"/>
            <a:ext cx="2016535" cy="2395452"/>
          </a:xfrm>
          <a:custGeom>
            <a:avLst/>
            <a:gdLst/>
            <a:ahLst/>
            <a:cxnLst/>
            <a:rect l="l" t="t" r="r" b="b"/>
            <a:pathLst>
              <a:path w="2016535" h="2395452">
                <a:moveTo>
                  <a:pt x="0" y="0"/>
                </a:moveTo>
                <a:lnTo>
                  <a:pt x="2016535" y="0"/>
                </a:lnTo>
                <a:lnTo>
                  <a:pt x="2016535" y="2395452"/>
                </a:lnTo>
                <a:lnTo>
                  <a:pt x="0" y="23954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rot="4693436" flipH="1" flipV="1">
            <a:off x="16564093" y="-67015"/>
            <a:ext cx="2095922" cy="2489757"/>
          </a:xfrm>
          <a:custGeom>
            <a:avLst/>
            <a:gdLst/>
            <a:ahLst/>
            <a:cxnLst/>
            <a:rect l="l" t="t" r="r" b="b"/>
            <a:pathLst>
              <a:path w="2095922" h="2489757">
                <a:moveTo>
                  <a:pt x="2095922" y="2489757"/>
                </a:moveTo>
                <a:lnTo>
                  <a:pt x="0" y="2489757"/>
                </a:lnTo>
                <a:lnTo>
                  <a:pt x="0" y="0"/>
                </a:lnTo>
                <a:lnTo>
                  <a:pt x="2095922" y="0"/>
                </a:lnTo>
                <a:lnTo>
                  <a:pt x="2095922" y="2489757"/>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p:cNvSpPr/>
          <p:nvPr/>
        </p:nvSpPr>
        <p:spPr>
          <a:xfrm>
            <a:off x="15601198" y="5360553"/>
            <a:ext cx="2104213" cy="2492890"/>
          </a:xfrm>
          <a:custGeom>
            <a:avLst/>
            <a:gdLst/>
            <a:ahLst/>
            <a:cxnLst/>
            <a:rect l="l" t="t" r="r" b="b"/>
            <a:pathLst>
              <a:path w="3373984" h="3779412">
                <a:moveTo>
                  <a:pt x="0" y="0"/>
                </a:moveTo>
                <a:lnTo>
                  <a:pt x="3373985" y="0"/>
                </a:lnTo>
                <a:lnTo>
                  <a:pt x="3373985" y="3779412"/>
                </a:lnTo>
                <a:lnTo>
                  <a:pt x="0" y="377941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TextBox 9"/>
          <p:cNvSpPr txBox="1"/>
          <p:nvPr/>
        </p:nvSpPr>
        <p:spPr>
          <a:xfrm>
            <a:off x="2081611" y="-152854"/>
            <a:ext cx="14124778" cy="1517980"/>
          </a:xfrm>
          <a:prstGeom prst="rect">
            <a:avLst/>
          </a:prstGeom>
        </p:spPr>
        <p:txBody>
          <a:bodyPr wrap="square" lIns="0" tIns="0" rIns="0" bIns="0" rtlCol="0" anchor="t">
            <a:spAutoFit/>
          </a:bodyPr>
          <a:lstStyle/>
          <a:p>
            <a:pPr algn="ctr">
              <a:lnSpc>
                <a:spcPts val="13579"/>
              </a:lnSpc>
            </a:pPr>
            <a:r>
              <a:rPr lang="en-US" sz="6000" dirty="0">
                <a:solidFill>
                  <a:srgbClr val="6B3406"/>
                </a:solidFill>
                <a:latin typeface="Sweet Dreams"/>
                <a:ea typeface="Sweet Dreams"/>
                <a:cs typeface="Sweet Dreams"/>
                <a:sym typeface="Sweet Dreams"/>
              </a:rPr>
              <a:t>SQL query results with screenshots</a:t>
            </a:r>
          </a:p>
        </p:txBody>
      </p:sp>
      <p:sp>
        <p:nvSpPr>
          <p:cNvPr id="10" name="TextBox 10"/>
          <p:cNvSpPr txBox="1"/>
          <p:nvPr/>
        </p:nvSpPr>
        <p:spPr>
          <a:xfrm>
            <a:off x="2081611" y="1480033"/>
            <a:ext cx="9555501" cy="622543"/>
          </a:xfrm>
          <a:prstGeom prst="rect">
            <a:avLst/>
          </a:prstGeom>
        </p:spPr>
        <p:txBody>
          <a:bodyPr lIns="0" tIns="0" rIns="0" bIns="0" rtlCol="0" anchor="t">
            <a:spAutoFit/>
          </a:bodyPr>
          <a:lstStyle/>
          <a:p>
            <a:pPr marL="863599" lvl="1" indent="-431800" algn="l">
              <a:lnSpc>
                <a:spcPts val="5599"/>
              </a:lnSpc>
              <a:buFont typeface="Arial"/>
              <a:buChar char="•"/>
            </a:pPr>
            <a:r>
              <a:rPr lang="en-US" sz="2400" dirty="0">
                <a:solidFill>
                  <a:srgbClr val="6B3406"/>
                </a:solidFill>
                <a:latin typeface="Sweet Dreams"/>
                <a:ea typeface="Sweet Dreams"/>
                <a:cs typeface="Sweet Dreams"/>
                <a:sym typeface="Sweet Dreams"/>
              </a:rPr>
              <a:t>Who is the senior most employee based on job title? </a:t>
            </a:r>
          </a:p>
        </p:txBody>
      </p:sp>
      <p:sp>
        <p:nvSpPr>
          <p:cNvPr id="13" name="TextBox 13"/>
          <p:cNvSpPr txBox="1"/>
          <p:nvPr/>
        </p:nvSpPr>
        <p:spPr>
          <a:xfrm>
            <a:off x="2538222" y="6845102"/>
            <a:ext cx="12882223" cy="1395575"/>
          </a:xfrm>
          <a:prstGeom prst="rect">
            <a:avLst/>
          </a:prstGeom>
        </p:spPr>
        <p:txBody>
          <a:bodyPr wrap="square" lIns="0" tIns="0" rIns="0" bIns="0" rtlCol="0" anchor="t">
            <a:spAutoFit/>
          </a:bodyPr>
          <a:lstStyle/>
          <a:p>
            <a:pPr algn="just">
              <a:lnSpc>
                <a:spcPts val="3800"/>
              </a:lnSpc>
            </a:pPr>
            <a:r>
              <a:rPr lang="en-US" sz="1900" b="1" dirty="0">
                <a:solidFill>
                  <a:srgbClr val="99775B"/>
                </a:solidFill>
                <a:latin typeface="Arimo"/>
                <a:ea typeface="Arimo"/>
                <a:cs typeface="Arimo"/>
                <a:sym typeface="Arimo"/>
              </a:rPr>
              <a:t>Explanation:</a:t>
            </a:r>
            <a:r>
              <a:rPr lang="en-US" sz="1900" dirty="0">
                <a:solidFill>
                  <a:srgbClr val="99775B"/>
                </a:solidFill>
                <a:latin typeface="Arimo"/>
                <a:ea typeface="Arimo"/>
                <a:cs typeface="Arimo"/>
                <a:sym typeface="Arimo"/>
              </a:rPr>
              <a:t> This query works by selecting the employee who does not report to anyone, indicated by a NULL value in the </a:t>
            </a:r>
            <a:r>
              <a:rPr lang="en-US" sz="1900" dirty="0" err="1">
                <a:solidFill>
                  <a:srgbClr val="99775B"/>
                </a:solidFill>
                <a:latin typeface="Arimo"/>
                <a:ea typeface="Arimo"/>
                <a:cs typeface="Arimo"/>
                <a:sym typeface="Arimo"/>
              </a:rPr>
              <a:t>reports_to</a:t>
            </a:r>
            <a:r>
              <a:rPr lang="en-US" sz="1900" dirty="0">
                <a:solidFill>
                  <a:srgbClr val="99775B"/>
                </a:solidFill>
                <a:latin typeface="Arimo"/>
                <a:ea typeface="Arimo"/>
                <a:cs typeface="Arimo"/>
                <a:sym typeface="Arimo"/>
              </a:rPr>
              <a:t> column. This person is at the top of the company hierarchy.</a:t>
            </a:r>
          </a:p>
          <a:p>
            <a:pPr algn="just">
              <a:lnSpc>
                <a:spcPts val="3800"/>
              </a:lnSpc>
            </a:pPr>
            <a:endParaRPr lang="en-US" sz="1900" dirty="0">
              <a:solidFill>
                <a:srgbClr val="99775B"/>
              </a:solidFill>
              <a:latin typeface="Arimo"/>
              <a:ea typeface="Arimo"/>
              <a:cs typeface="Arimo"/>
              <a:sym typeface="Arimo"/>
            </a:endParaRPr>
          </a:p>
        </p:txBody>
      </p:sp>
      <p:pic>
        <p:nvPicPr>
          <p:cNvPr id="14" name="Picture 13">
            <a:extLst>
              <a:ext uri="{FF2B5EF4-FFF2-40B4-BE49-F238E27FC236}">
                <a16:creationId xmlns:a16="http://schemas.microsoft.com/office/drawing/2014/main" id="{F053F63C-3D04-6C0B-F76A-812B78993E06}"/>
              </a:ext>
            </a:extLst>
          </p:cNvPr>
          <p:cNvPicPr>
            <a:picLocks noChangeAspect="1"/>
          </p:cNvPicPr>
          <p:nvPr/>
        </p:nvPicPr>
        <p:blipFill>
          <a:blip r:embed="rId9"/>
          <a:stretch>
            <a:fillRect/>
          </a:stretch>
        </p:blipFill>
        <p:spPr>
          <a:xfrm>
            <a:off x="2538223" y="2447036"/>
            <a:ext cx="12882224" cy="39421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TotalTime>
  <Words>1656</Words>
  <Application>Microsoft Office PowerPoint</Application>
  <PresentationFormat>Custom</PresentationFormat>
  <Paragraphs>102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Arimo</vt:lpstr>
      <vt:lpstr>Calibri</vt:lpstr>
      <vt:lpstr>Arial</vt:lpstr>
      <vt:lpstr>Sweet Dreams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Ganti Venkata Pattabhi_SQL_Project.pptx</dc:title>
  <cp:lastModifiedBy>Venkat Pattabhi Ganti</cp:lastModifiedBy>
  <cp:revision>8</cp:revision>
  <dcterms:created xsi:type="dcterms:W3CDTF">2006-08-16T00:00:00Z</dcterms:created>
  <dcterms:modified xsi:type="dcterms:W3CDTF">2025-09-03T18:23:14Z</dcterms:modified>
  <dc:identifier>DAGx6mDJXVY</dc:identifier>
</cp:coreProperties>
</file>