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41"/>
  </p:notesMasterIdLst>
  <p:sldIdLst>
    <p:sldId id="256" r:id="rId2"/>
    <p:sldId id="365" r:id="rId3"/>
    <p:sldId id="287" r:id="rId4"/>
    <p:sldId id="288" r:id="rId5"/>
    <p:sldId id="257" r:id="rId6"/>
    <p:sldId id="359" r:id="rId7"/>
    <p:sldId id="363" r:id="rId8"/>
    <p:sldId id="358" r:id="rId9"/>
    <p:sldId id="360" r:id="rId10"/>
    <p:sldId id="364" r:id="rId11"/>
    <p:sldId id="361" r:id="rId12"/>
    <p:sldId id="362" r:id="rId13"/>
    <p:sldId id="308" r:id="rId14"/>
    <p:sldId id="306" r:id="rId15"/>
    <p:sldId id="269" r:id="rId16"/>
    <p:sldId id="297" r:id="rId17"/>
    <p:sldId id="299" r:id="rId18"/>
    <p:sldId id="301" r:id="rId19"/>
    <p:sldId id="304" r:id="rId20"/>
    <p:sldId id="310" r:id="rId21"/>
    <p:sldId id="311" r:id="rId22"/>
    <p:sldId id="273" r:id="rId23"/>
    <p:sldId id="312" r:id="rId24"/>
    <p:sldId id="322" r:id="rId25"/>
    <p:sldId id="279" r:id="rId26"/>
    <p:sldId id="318" r:id="rId27"/>
    <p:sldId id="320" r:id="rId28"/>
    <p:sldId id="282" r:id="rId29"/>
    <p:sldId id="327" r:id="rId30"/>
    <p:sldId id="332" r:id="rId31"/>
    <p:sldId id="331" r:id="rId32"/>
    <p:sldId id="333" r:id="rId33"/>
    <p:sldId id="285" r:id="rId34"/>
    <p:sldId id="323" r:id="rId35"/>
    <p:sldId id="339" r:id="rId36"/>
    <p:sldId id="340" r:id="rId37"/>
    <p:sldId id="343" r:id="rId38"/>
    <p:sldId id="345" r:id="rId39"/>
    <p:sldId id="356"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624" autoAdjust="0"/>
  </p:normalViewPr>
  <p:slideViewPr>
    <p:cSldViewPr>
      <p:cViewPr varScale="1">
        <p:scale>
          <a:sx n="103" d="100"/>
          <a:sy n="103" d="100"/>
        </p:scale>
        <p:origin x="2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5332F06-4C76-44D7-AD45-0A72E3AC0E50}" type="slidenum">
              <a:rPr lang="en-US"/>
              <a:pPr>
                <a:defRPr/>
              </a:pPr>
              <a:t>‹#›</a:t>
            </a:fld>
            <a:endParaRPr lang="en-US"/>
          </a:p>
        </p:txBody>
      </p:sp>
    </p:spTree>
    <p:extLst>
      <p:ext uri="{BB962C8B-B14F-4D97-AF65-F5344CB8AC3E}">
        <p14:creationId xmlns:p14="http://schemas.microsoft.com/office/powerpoint/2010/main" val="588721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1</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3888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11</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92396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12</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02542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3EB9342-ABB7-46CC-B3FE-3BA49D5471F5}" type="slidenum">
              <a:rPr lang="en-US" smtClean="0">
                <a:latin typeface="Arial" pitchFamily="34" charset="0"/>
              </a:rPr>
              <a:pPr/>
              <a:t>13</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61115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14</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95741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3F3E43A-EBB7-4D7F-937C-F0BB9EE55B3C}" type="slidenum">
              <a:rPr lang="en-US" smtClean="0">
                <a:latin typeface="Arial" pitchFamily="34" charset="0"/>
              </a:rPr>
              <a:pPr/>
              <a:t>15</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6881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20</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4037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21</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8579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52A17BA-B194-429B-B9A1-F8A92B8B2D3A}" type="slidenum">
              <a:rPr lang="en-US" smtClean="0">
                <a:latin typeface="Arial" pitchFamily="34" charset="0"/>
              </a:rPr>
              <a:pPr/>
              <a:t>22</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47395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52A17BA-B194-429B-B9A1-F8A92B8B2D3A}" type="slidenum">
              <a:rPr lang="en-US" smtClean="0">
                <a:latin typeface="Arial" pitchFamily="34" charset="0"/>
              </a:rPr>
              <a:pPr/>
              <a:t>23</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29250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DAF9EAB-EDD5-4DD4-AA7F-833CDB3C1A3D}" type="slidenum">
              <a:rPr lang="en-US" smtClean="0">
                <a:latin typeface="Arial" pitchFamily="34" charset="0"/>
              </a:rPr>
              <a:pPr/>
              <a:t>24</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4231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6A2E56B-895A-4A46-B0F0-387417292F37}" type="slidenum">
              <a:rPr lang="en-US" smtClean="0">
                <a:latin typeface="Arial" pitchFamily="34" charset="0"/>
              </a:rPr>
              <a:pPr/>
              <a:t>3</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algn="just" eaLnBrk="1" hangingPunct="1"/>
            <a:r>
              <a:rPr lang="en-US" smtClean="0">
                <a:latin typeface="Arial" pitchFamily="34" charset="0"/>
              </a:rPr>
              <a:t>It should be mentioned to the participant that current version of Java is 1.5, although not covered as part of this training.</a:t>
            </a:r>
          </a:p>
        </p:txBody>
      </p:sp>
    </p:spTree>
    <p:extLst>
      <p:ext uri="{BB962C8B-B14F-4D97-AF65-F5344CB8AC3E}">
        <p14:creationId xmlns:p14="http://schemas.microsoft.com/office/powerpoint/2010/main" val="3169132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DE1815A-46FB-4127-8E73-4CD44999143F}" type="slidenum">
              <a:rPr lang="en-US" smtClean="0">
                <a:latin typeface="Arial" pitchFamily="34" charset="0"/>
              </a:rPr>
              <a:pPr/>
              <a:t>25</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150330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26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35278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27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8376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28</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4600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29</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42722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30</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047462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31</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50857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32</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37547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4AF2C3B-4297-48A2-8C9B-2C89DA80D7FF}" type="slidenum">
              <a:rPr lang="en-US" smtClean="0">
                <a:latin typeface="Arial" pitchFamily="34" charset="0"/>
              </a:rPr>
              <a:pPr/>
              <a:t>33</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10561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34</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8146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AFCC205-B5E2-46D6-A64B-8FF5219AEAAB}" type="slidenum">
              <a:rPr lang="en-US" smtClean="0">
                <a:latin typeface="Arial" pitchFamily="34" charset="0"/>
              </a:rPr>
              <a:pPr/>
              <a:t>4</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algn="just" eaLnBrk="1" hangingPunct="1"/>
            <a:r>
              <a:rPr lang="en-US" smtClean="0">
                <a:latin typeface="Arial" pitchFamily="34" charset="0"/>
              </a:rPr>
              <a:t>It should be mentioned to the participant that current version of Java is 1.5, although not covered as part of this training.</a:t>
            </a:r>
          </a:p>
        </p:txBody>
      </p:sp>
    </p:spTree>
    <p:extLst>
      <p:ext uri="{BB962C8B-B14F-4D97-AF65-F5344CB8AC3E}">
        <p14:creationId xmlns:p14="http://schemas.microsoft.com/office/powerpoint/2010/main" val="4128189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35</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26228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70436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23489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38</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1580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39</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1341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4C06C9-520C-4162-A4F6-E73BA51D2C51}" type="slidenum">
              <a:rPr lang="en-US" smtClean="0">
                <a:latin typeface="Arial" pitchFamily="34" charset="0"/>
              </a:rPr>
              <a:pPr/>
              <a:t>5</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6896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6</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34547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7</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78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8</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0402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9</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9443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DAF9EAB-EDD5-4DD4-AA7F-833CDB3C1A3D}" type="slidenum">
              <a:rPr lang="en-US" smtClean="0">
                <a:latin typeface="Arial" pitchFamily="34" charset="0"/>
              </a:rPr>
              <a:pPr/>
              <a:t>10</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66698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518488751"/>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2910863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6080900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948774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7697796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611028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4228645"/>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41129291"/>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28034342"/>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34838830"/>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0478146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681944"/>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3600513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0088921"/>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39947179"/>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47397217"/>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23687199"/>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39701609"/>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96677025"/>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xmlns=""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67273137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52880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325058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22707"/>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3915712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xmlns=""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429254926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80563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11016031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2081631"/>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68154529"/>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9600653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75079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40.tmp"/></Relationships>
</file>

<file path=ppt/slides/_rels/slide22.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30.wmf"/></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32.tmp"/></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Java Database Connectivity</a:t>
            </a:r>
            <a:br>
              <a:rPr lang="en-US" sz="3200" dirty="0"/>
            </a:br>
            <a:endParaRPr lang="en-IN"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363" y="188913"/>
            <a:ext cx="8308975" cy="420687"/>
          </a:xfrm>
        </p:spPr>
        <p:txBody>
          <a:bodyPr>
            <a:normAutofit fontScale="90000"/>
          </a:bodyPr>
          <a:lstStyle/>
          <a:p>
            <a:pPr eaLnBrk="1" hangingPunct="1"/>
            <a:r>
              <a:rPr lang="en-US" sz="3600" b="0" dirty="0" smtClean="0"/>
              <a:t>Java Database Connectivity</a:t>
            </a:r>
          </a:p>
        </p:txBody>
      </p:sp>
      <p:pic>
        <p:nvPicPr>
          <p:cNvPr id="4" name="Picture 3" descr="JDBC Class Diag.png"/>
          <p:cNvPicPr>
            <a:picLocks noChangeAspect="1"/>
          </p:cNvPicPr>
          <p:nvPr/>
        </p:nvPicPr>
        <p:blipFill>
          <a:blip r:embed="rId3"/>
          <a:stretch>
            <a:fillRect/>
          </a:stretch>
        </p:blipFill>
        <p:spPr>
          <a:xfrm>
            <a:off x="0" y="1066800"/>
            <a:ext cx="8828572" cy="4724400"/>
          </a:xfrm>
          <a:prstGeom prst="rect">
            <a:avLst/>
          </a:prstGeom>
        </p:spPr>
      </p:pic>
    </p:spTree>
    <p:extLst>
      <p:ext uri="{BB962C8B-B14F-4D97-AF65-F5344CB8AC3E}">
        <p14:creationId xmlns:p14="http://schemas.microsoft.com/office/powerpoint/2010/main" val="1878736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Type of JDBC Drivers</a:t>
            </a:r>
          </a:p>
        </p:txBody>
      </p:sp>
      <p:pic>
        <p:nvPicPr>
          <p:cNvPr id="4098" name="Picture 2" descr="Image result for jdbc connection in 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95400"/>
            <a:ext cx="91440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28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JDBC Connection Pooling</a:t>
            </a:r>
          </a:p>
        </p:txBody>
      </p:sp>
      <p:pic>
        <p:nvPicPr>
          <p:cNvPr id="3074" name="Picture 2" descr="Image result for jdbc connection pooling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467600" cy="522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865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152400"/>
            <a:ext cx="7239000" cy="914400"/>
          </a:xfrm>
        </p:spPr>
        <p:txBody>
          <a:bodyPr/>
          <a:lstStyle/>
          <a:p>
            <a:pPr eaLnBrk="1" hangingPunct="1"/>
            <a:r>
              <a:rPr lang="en-US" sz="3200" b="0" dirty="0" smtClean="0"/>
              <a:t> Java Database Connectivity</a:t>
            </a:r>
          </a:p>
        </p:txBody>
      </p:sp>
      <p:sp>
        <p:nvSpPr>
          <p:cNvPr id="15363" name="Rectangle 3"/>
          <p:cNvSpPr>
            <a:spLocks noChangeArrowheads="1"/>
          </p:cNvSpPr>
          <p:nvPr/>
        </p:nvSpPr>
        <p:spPr bwMode="auto">
          <a:xfrm>
            <a:off x="304800" y="1006475"/>
            <a:ext cx="8382000" cy="822325"/>
          </a:xfrm>
          <a:prstGeom prst="rect">
            <a:avLst/>
          </a:prstGeom>
          <a:noFill/>
          <a:ln w="9525">
            <a:noFill/>
            <a:miter lim="800000"/>
            <a:headEnd/>
            <a:tailEnd/>
          </a:ln>
        </p:spPr>
        <p:txBody>
          <a:bodyPr>
            <a:spAutoFit/>
          </a:bodyPr>
          <a:lstStyle/>
          <a:p>
            <a:r>
              <a:rPr lang="en-US" dirty="0">
                <a:latin typeface="Arial" pitchFamily="34" charset="0"/>
                <a:cs typeface="Arial" pitchFamily="34" charset="0"/>
              </a:rPr>
              <a:t>JDBC API supports both two-tier and three-tier models for database access</a:t>
            </a:r>
          </a:p>
        </p:txBody>
      </p:sp>
      <p:grpSp>
        <p:nvGrpSpPr>
          <p:cNvPr id="2" name="Group 4"/>
          <p:cNvGrpSpPr>
            <a:grpSpLocks/>
          </p:cNvGrpSpPr>
          <p:nvPr/>
        </p:nvGrpSpPr>
        <p:grpSpPr bwMode="auto">
          <a:xfrm>
            <a:off x="838200" y="1981200"/>
            <a:ext cx="8305800" cy="4197350"/>
            <a:chOff x="336" y="1104"/>
            <a:chExt cx="5420" cy="2788"/>
          </a:xfrm>
        </p:grpSpPr>
        <p:sp>
          <p:nvSpPr>
            <p:cNvPr id="15366" name="Rectangle 5"/>
            <p:cNvSpPr>
              <a:spLocks noChangeArrowheads="1"/>
            </p:cNvSpPr>
            <p:nvPr/>
          </p:nvSpPr>
          <p:spPr bwMode="auto">
            <a:xfrm>
              <a:off x="2972" y="1152"/>
              <a:ext cx="1776" cy="62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67" name="Text Box 6"/>
            <p:cNvSpPr txBox="1">
              <a:spLocks noChangeArrowheads="1"/>
            </p:cNvSpPr>
            <p:nvPr/>
          </p:nvSpPr>
          <p:spPr bwMode="auto">
            <a:xfrm>
              <a:off x="3116" y="1200"/>
              <a:ext cx="1488" cy="426"/>
            </a:xfrm>
            <a:prstGeom prst="rect">
              <a:avLst/>
            </a:prstGeom>
            <a:noFill/>
            <a:ln w="9525">
              <a:noFill/>
              <a:miter lim="800000"/>
              <a:headEnd/>
              <a:tailEnd/>
            </a:ln>
          </p:spPr>
          <p:txBody>
            <a:bodyPr>
              <a:spAutoFit/>
            </a:bodyPr>
            <a:lstStyle/>
            <a:p>
              <a:pPr algn="ctr">
                <a:spcBef>
                  <a:spcPct val="50000"/>
                </a:spcBef>
              </a:pPr>
              <a:r>
                <a:rPr lang="en-US" sz="1800">
                  <a:solidFill>
                    <a:schemeClr val="bg1"/>
                  </a:solidFill>
                  <a:latin typeface="Arial" pitchFamily="34" charset="0"/>
                  <a:cs typeface="Arial" pitchFamily="34" charset="0"/>
                </a:rPr>
                <a:t>Java Applet or HTML browser</a:t>
              </a:r>
            </a:p>
          </p:txBody>
        </p:sp>
        <p:sp>
          <p:nvSpPr>
            <p:cNvPr id="15368" name="Rectangle 7"/>
            <p:cNvSpPr>
              <a:spLocks noChangeArrowheads="1"/>
            </p:cNvSpPr>
            <p:nvPr/>
          </p:nvSpPr>
          <p:spPr bwMode="auto">
            <a:xfrm>
              <a:off x="2972" y="2112"/>
              <a:ext cx="1776" cy="576"/>
            </a:xfrm>
            <a:prstGeom prst="rect">
              <a:avLst/>
            </a:prstGeom>
            <a:solidFill>
              <a:schemeClr val="hlink"/>
            </a:solidFill>
            <a:ln w="9525">
              <a:solidFill>
                <a:schemeClr val="tx1"/>
              </a:solidFill>
              <a:miter lim="800000"/>
              <a:headEnd/>
              <a:tailEnd/>
            </a:ln>
          </p:spPr>
          <p:txBody>
            <a:bodyPr wrap="none" anchor="ctr"/>
            <a:lstStyle/>
            <a:p>
              <a:pPr algn="ctr"/>
              <a:endParaRPr lang="en-US"/>
            </a:p>
          </p:txBody>
        </p:sp>
        <p:sp>
          <p:nvSpPr>
            <p:cNvPr id="15369" name="Text Box 8"/>
            <p:cNvSpPr txBox="1">
              <a:spLocks noChangeArrowheads="1"/>
            </p:cNvSpPr>
            <p:nvPr/>
          </p:nvSpPr>
          <p:spPr bwMode="auto">
            <a:xfrm>
              <a:off x="3356" y="2160"/>
              <a:ext cx="1296"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Application server (JAVA)</a:t>
              </a:r>
            </a:p>
          </p:txBody>
        </p:sp>
        <p:sp>
          <p:nvSpPr>
            <p:cNvPr id="15370" name="Rectangle 9"/>
            <p:cNvSpPr>
              <a:spLocks noChangeArrowheads="1"/>
            </p:cNvSpPr>
            <p:nvPr/>
          </p:nvSpPr>
          <p:spPr bwMode="auto">
            <a:xfrm>
              <a:off x="2972" y="2688"/>
              <a:ext cx="1776" cy="288"/>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5371" name="Text Box 10"/>
            <p:cNvSpPr txBox="1">
              <a:spLocks noChangeArrowheads="1"/>
            </p:cNvSpPr>
            <p:nvPr/>
          </p:nvSpPr>
          <p:spPr bwMode="auto">
            <a:xfrm>
              <a:off x="3212" y="2688"/>
              <a:ext cx="1248" cy="263"/>
            </a:xfrm>
            <a:prstGeom prst="rect">
              <a:avLst/>
            </a:prstGeom>
            <a:noFill/>
            <a:ln w="9525">
              <a:noFill/>
              <a:miter lim="800000"/>
              <a:headEnd/>
              <a:tailEnd/>
            </a:ln>
          </p:spPr>
          <p:txBody>
            <a:bodyPr>
              <a:spAutoFit/>
            </a:bodyPr>
            <a:lstStyle/>
            <a:p>
              <a:pPr>
                <a:spcBef>
                  <a:spcPct val="50000"/>
                </a:spcBef>
              </a:pPr>
              <a:r>
                <a:rPr lang="en-US" sz="2000">
                  <a:solidFill>
                    <a:srgbClr val="3F3F3F"/>
                  </a:solidFill>
                  <a:latin typeface="Trebuchet MS" pitchFamily="34" charset="0"/>
                </a:rPr>
                <a:t>JDBC</a:t>
              </a:r>
            </a:p>
          </p:txBody>
        </p:sp>
        <p:sp>
          <p:nvSpPr>
            <p:cNvPr id="15372" name="Rectangle 11"/>
            <p:cNvSpPr>
              <a:spLocks noChangeArrowheads="1"/>
            </p:cNvSpPr>
            <p:nvPr/>
          </p:nvSpPr>
          <p:spPr bwMode="auto">
            <a:xfrm>
              <a:off x="3020" y="3264"/>
              <a:ext cx="1728" cy="432"/>
            </a:xfrm>
            <a:prstGeom prst="rect">
              <a:avLst/>
            </a:prstGeom>
            <a:solidFill>
              <a:srgbClr val="FF66FF"/>
            </a:solidFill>
            <a:ln w="9525">
              <a:solidFill>
                <a:schemeClr val="tx1"/>
              </a:solidFill>
              <a:miter lim="800000"/>
              <a:headEnd/>
              <a:tailEnd/>
            </a:ln>
          </p:spPr>
          <p:txBody>
            <a:bodyPr wrap="none" anchor="ctr"/>
            <a:lstStyle/>
            <a:p>
              <a:endParaRPr lang="en-US"/>
            </a:p>
          </p:txBody>
        </p:sp>
        <p:sp>
          <p:nvSpPr>
            <p:cNvPr id="15373" name="Line 12"/>
            <p:cNvSpPr>
              <a:spLocks noChangeShapeType="1"/>
            </p:cNvSpPr>
            <p:nvPr/>
          </p:nvSpPr>
          <p:spPr bwMode="auto">
            <a:xfrm>
              <a:off x="3692" y="1776"/>
              <a:ext cx="0" cy="336"/>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15374" name="Text Box 13"/>
            <p:cNvSpPr txBox="1">
              <a:spLocks noChangeArrowheads="1"/>
            </p:cNvSpPr>
            <p:nvPr/>
          </p:nvSpPr>
          <p:spPr bwMode="auto">
            <a:xfrm>
              <a:off x="3740" y="1824"/>
              <a:ext cx="1776" cy="244"/>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HTTP,RMI,CORBA</a:t>
              </a:r>
            </a:p>
          </p:txBody>
        </p:sp>
        <p:sp>
          <p:nvSpPr>
            <p:cNvPr id="15375" name="Line 14"/>
            <p:cNvSpPr>
              <a:spLocks noChangeShapeType="1"/>
            </p:cNvSpPr>
            <p:nvPr/>
          </p:nvSpPr>
          <p:spPr bwMode="auto">
            <a:xfrm>
              <a:off x="3692" y="2976"/>
              <a:ext cx="4" cy="288"/>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15376" name="Text Box 15"/>
            <p:cNvSpPr txBox="1">
              <a:spLocks noChangeArrowheads="1"/>
            </p:cNvSpPr>
            <p:nvPr/>
          </p:nvSpPr>
          <p:spPr bwMode="auto">
            <a:xfrm>
              <a:off x="3884" y="3024"/>
              <a:ext cx="1872" cy="26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Propriety</a:t>
              </a:r>
              <a:r>
                <a:rPr lang="en-US" sz="2000">
                  <a:solidFill>
                    <a:srgbClr val="3F3F3F"/>
                  </a:solidFill>
                  <a:latin typeface="Trebuchet MS" pitchFamily="34" charset="0"/>
                </a:rPr>
                <a:t> protocal</a:t>
              </a:r>
            </a:p>
          </p:txBody>
        </p:sp>
        <p:sp>
          <p:nvSpPr>
            <p:cNvPr id="15377" name="Text Box 16"/>
            <p:cNvSpPr txBox="1">
              <a:spLocks noChangeArrowheads="1"/>
            </p:cNvSpPr>
            <p:nvPr/>
          </p:nvSpPr>
          <p:spPr bwMode="auto">
            <a:xfrm>
              <a:off x="2348" y="1248"/>
              <a:ext cx="720" cy="426"/>
            </a:xfrm>
            <a:prstGeom prst="rect">
              <a:avLst/>
            </a:prstGeom>
            <a:noFill/>
            <a:ln w="9525">
              <a:noFill/>
              <a:miter lim="800000"/>
              <a:headEnd/>
              <a:tailEnd/>
            </a:ln>
          </p:spPr>
          <p:txBody>
            <a:bodyPr>
              <a:spAutoFit/>
            </a:bodyPr>
            <a:lstStyle/>
            <a:p>
              <a:pPr>
                <a:spcBef>
                  <a:spcPct val="50000"/>
                </a:spcBef>
              </a:pPr>
              <a:r>
                <a:rPr lang="en-US" sz="1800">
                  <a:latin typeface="Trebuchet MS" pitchFamily="34" charset="0"/>
                </a:rPr>
                <a:t>Client GUI</a:t>
              </a:r>
            </a:p>
          </p:txBody>
        </p:sp>
        <p:sp>
          <p:nvSpPr>
            <p:cNvPr id="15378" name="Text Box 17"/>
            <p:cNvSpPr txBox="1">
              <a:spLocks noChangeArrowheads="1"/>
            </p:cNvSpPr>
            <p:nvPr/>
          </p:nvSpPr>
          <p:spPr bwMode="auto">
            <a:xfrm>
              <a:off x="2156" y="2688"/>
              <a:ext cx="960"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Database server</a:t>
              </a:r>
            </a:p>
          </p:txBody>
        </p:sp>
        <p:sp>
          <p:nvSpPr>
            <p:cNvPr id="15379" name="Line 18"/>
            <p:cNvSpPr>
              <a:spLocks noChangeShapeType="1"/>
            </p:cNvSpPr>
            <p:nvPr/>
          </p:nvSpPr>
          <p:spPr bwMode="auto">
            <a:xfrm>
              <a:off x="2540" y="3216"/>
              <a:ext cx="384" cy="192"/>
            </a:xfrm>
            <a:prstGeom prst="line">
              <a:avLst/>
            </a:prstGeom>
            <a:noFill/>
            <a:ln w="9525">
              <a:solidFill>
                <a:schemeClr val="tx1"/>
              </a:solidFill>
              <a:round/>
              <a:headEnd/>
              <a:tailEnd type="triangle" w="med" len="med"/>
            </a:ln>
          </p:spPr>
          <p:txBody>
            <a:bodyPr wrap="none" anchor="ctr"/>
            <a:lstStyle/>
            <a:p>
              <a:endParaRPr lang="en-US"/>
            </a:p>
          </p:txBody>
        </p:sp>
        <p:sp>
          <p:nvSpPr>
            <p:cNvPr id="15380" name="Text Box 19"/>
            <p:cNvSpPr txBox="1">
              <a:spLocks noChangeArrowheads="1"/>
            </p:cNvSpPr>
            <p:nvPr/>
          </p:nvSpPr>
          <p:spPr bwMode="auto">
            <a:xfrm>
              <a:off x="4844" y="2352"/>
              <a:ext cx="912"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Business logic</a:t>
              </a:r>
            </a:p>
          </p:txBody>
        </p:sp>
        <p:sp>
          <p:nvSpPr>
            <p:cNvPr id="15381" name="Line 20"/>
            <p:cNvSpPr>
              <a:spLocks noChangeShapeType="1"/>
            </p:cNvSpPr>
            <p:nvPr/>
          </p:nvSpPr>
          <p:spPr bwMode="auto">
            <a:xfrm flipH="1">
              <a:off x="2352" y="3216"/>
              <a:ext cx="192" cy="288"/>
            </a:xfrm>
            <a:prstGeom prst="line">
              <a:avLst/>
            </a:prstGeom>
            <a:noFill/>
            <a:ln w="9525">
              <a:solidFill>
                <a:schemeClr val="tx1"/>
              </a:solidFill>
              <a:round/>
              <a:headEnd/>
              <a:tailEnd type="triangle" w="med" len="med"/>
            </a:ln>
          </p:spPr>
          <p:txBody>
            <a:bodyPr wrap="none" anchor="ctr"/>
            <a:lstStyle/>
            <a:p>
              <a:endParaRPr lang="en-US"/>
            </a:p>
          </p:txBody>
        </p:sp>
        <p:sp>
          <p:nvSpPr>
            <p:cNvPr id="15382" name="Rectangle 21"/>
            <p:cNvSpPr>
              <a:spLocks noChangeArrowheads="1"/>
            </p:cNvSpPr>
            <p:nvPr/>
          </p:nvSpPr>
          <p:spPr bwMode="auto">
            <a:xfrm>
              <a:off x="480" y="1104"/>
              <a:ext cx="1776" cy="62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3" name="Rectangle 22"/>
            <p:cNvSpPr>
              <a:spLocks noChangeArrowheads="1"/>
            </p:cNvSpPr>
            <p:nvPr/>
          </p:nvSpPr>
          <p:spPr bwMode="auto">
            <a:xfrm>
              <a:off x="480" y="1728"/>
              <a:ext cx="1776" cy="288"/>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5384" name="Rectangle 23"/>
            <p:cNvSpPr>
              <a:spLocks noChangeArrowheads="1"/>
            </p:cNvSpPr>
            <p:nvPr/>
          </p:nvSpPr>
          <p:spPr bwMode="auto">
            <a:xfrm>
              <a:off x="576" y="3216"/>
              <a:ext cx="1728" cy="432"/>
            </a:xfrm>
            <a:prstGeom prst="rect">
              <a:avLst/>
            </a:prstGeom>
            <a:solidFill>
              <a:srgbClr val="FF66FF"/>
            </a:solidFill>
            <a:ln w="9525">
              <a:solidFill>
                <a:schemeClr val="tx1"/>
              </a:solidFill>
              <a:miter lim="800000"/>
              <a:headEnd/>
              <a:tailEnd/>
            </a:ln>
          </p:spPr>
          <p:txBody>
            <a:bodyPr wrap="none" anchor="ctr"/>
            <a:lstStyle/>
            <a:p>
              <a:endParaRPr lang="en-US"/>
            </a:p>
          </p:txBody>
        </p:sp>
        <p:sp>
          <p:nvSpPr>
            <p:cNvPr id="15385" name="Text Box 24"/>
            <p:cNvSpPr txBox="1">
              <a:spLocks noChangeArrowheads="1"/>
            </p:cNvSpPr>
            <p:nvPr/>
          </p:nvSpPr>
          <p:spPr bwMode="auto">
            <a:xfrm>
              <a:off x="576" y="1200"/>
              <a:ext cx="1584" cy="244"/>
            </a:xfrm>
            <a:prstGeom prst="rect">
              <a:avLst/>
            </a:prstGeom>
            <a:noFill/>
            <a:ln w="9525">
              <a:noFill/>
              <a:miter lim="800000"/>
              <a:headEnd/>
              <a:tailEnd/>
            </a:ln>
          </p:spPr>
          <p:txBody>
            <a:bodyPr>
              <a:spAutoFit/>
            </a:bodyPr>
            <a:lstStyle/>
            <a:p>
              <a:pPr algn="ctr">
                <a:spcBef>
                  <a:spcPct val="50000"/>
                </a:spcBef>
              </a:pPr>
              <a:r>
                <a:rPr lang="en-US" sz="1800">
                  <a:solidFill>
                    <a:schemeClr val="bg1"/>
                  </a:solidFill>
                  <a:latin typeface="Arial" pitchFamily="34" charset="0"/>
                  <a:cs typeface="Arial" pitchFamily="34" charset="0"/>
                </a:rPr>
                <a:t>JAVA Application</a:t>
              </a:r>
            </a:p>
          </p:txBody>
        </p:sp>
        <p:sp>
          <p:nvSpPr>
            <p:cNvPr id="15386" name="Text Box 25"/>
            <p:cNvSpPr txBox="1">
              <a:spLocks noChangeArrowheads="1"/>
            </p:cNvSpPr>
            <p:nvPr/>
          </p:nvSpPr>
          <p:spPr bwMode="auto">
            <a:xfrm>
              <a:off x="672" y="1728"/>
              <a:ext cx="1344" cy="244"/>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JDBC</a:t>
              </a:r>
            </a:p>
          </p:txBody>
        </p:sp>
        <p:sp>
          <p:nvSpPr>
            <p:cNvPr id="15387" name="Text Box 26"/>
            <p:cNvSpPr txBox="1">
              <a:spLocks noChangeArrowheads="1"/>
            </p:cNvSpPr>
            <p:nvPr/>
          </p:nvSpPr>
          <p:spPr bwMode="auto">
            <a:xfrm>
              <a:off x="864" y="3312"/>
              <a:ext cx="1104"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DBMS</a:t>
              </a:r>
            </a:p>
          </p:txBody>
        </p:sp>
        <p:sp>
          <p:nvSpPr>
            <p:cNvPr id="15388" name="Line 27"/>
            <p:cNvSpPr>
              <a:spLocks noChangeShapeType="1"/>
            </p:cNvSpPr>
            <p:nvPr/>
          </p:nvSpPr>
          <p:spPr bwMode="auto">
            <a:xfrm>
              <a:off x="1344" y="2064"/>
              <a:ext cx="0" cy="1152"/>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15389" name="Text Box 28"/>
            <p:cNvSpPr txBox="1">
              <a:spLocks noChangeArrowheads="1"/>
            </p:cNvSpPr>
            <p:nvPr/>
          </p:nvSpPr>
          <p:spPr bwMode="auto">
            <a:xfrm>
              <a:off x="480" y="2400"/>
              <a:ext cx="864"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ea typeface="GulimChe" pitchFamily="49" charset="-127"/>
                  <a:cs typeface="Arial" pitchFamily="34" charset="0"/>
                </a:rPr>
                <a:t>Propriety protocol</a:t>
              </a:r>
            </a:p>
          </p:txBody>
        </p:sp>
        <p:sp>
          <p:nvSpPr>
            <p:cNvPr id="15390" name="Text Box 29"/>
            <p:cNvSpPr txBox="1">
              <a:spLocks noChangeArrowheads="1"/>
            </p:cNvSpPr>
            <p:nvPr/>
          </p:nvSpPr>
          <p:spPr bwMode="auto">
            <a:xfrm>
              <a:off x="3120" y="3648"/>
              <a:ext cx="1488"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Three-tier JDBC</a:t>
              </a:r>
            </a:p>
          </p:txBody>
        </p:sp>
        <p:sp>
          <p:nvSpPr>
            <p:cNvPr id="15391" name="Text Box 30"/>
            <p:cNvSpPr txBox="1">
              <a:spLocks noChangeArrowheads="1"/>
            </p:cNvSpPr>
            <p:nvPr/>
          </p:nvSpPr>
          <p:spPr bwMode="auto">
            <a:xfrm>
              <a:off x="336" y="3648"/>
              <a:ext cx="2256"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Two-tier  JDBC</a:t>
              </a:r>
            </a:p>
          </p:txBody>
        </p:sp>
      </p:grpSp>
      <p:sp>
        <p:nvSpPr>
          <p:cNvPr id="15365" name="Text Box 31"/>
          <p:cNvSpPr txBox="1">
            <a:spLocks noChangeArrowheads="1"/>
          </p:cNvSpPr>
          <p:nvPr/>
        </p:nvSpPr>
        <p:spPr bwMode="auto">
          <a:xfrm>
            <a:off x="5105400" y="5181600"/>
            <a:ext cx="2286000" cy="363538"/>
          </a:xfrm>
          <a:prstGeom prst="rect">
            <a:avLst/>
          </a:prstGeom>
          <a:noFill/>
          <a:ln w="12700">
            <a:noFill/>
            <a:miter lim="800000"/>
            <a:headEnd/>
            <a:tailEnd/>
          </a:ln>
        </p:spPr>
        <p:txBody>
          <a:bodyPr lIns="90488" tIns="44450" rIns="90488" bIns="44450">
            <a:spAutoFit/>
          </a:bodyPr>
          <a:lstStyle/>
          <a:p>
            <a:pPr eaLnBrk="1" hangingPunct="1">
              <a:spcBef>
                <a:spcPct val="50000"/>
              </a:spcBef>
            </a:pPr>
            <a:r>
              <a:rPr lang="en-US" sz="1800">
                <a:latin typeface="Arial" pitchFamily="34" charset="0"/>
                <a:cs typeface="Arial" pitchFamily="34" charset="0"/>
              </a:rPr>
              <a:t>DBMS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9906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3"/>
              </a:buBlip>
              <a:defRPr/>
            </a:pPr>
            <a:r>
              <a:rPr lang="en-US" dirty="0" smtClean="0">
                <a:latin typeface="+mn-lt"/>
              </a:rPr>
              <a:t>JDBC API</a:t>
            </a:r>
            <a:endParaRPr lang="en-US" kern="0" dirty="0" smtClean="0">
              <a:latin typeface="+mn-lt"/>
            </a:endParaRPr>
          </a:p>
          <a:p>
            <a:pPr marL="800100" lvl="1" indent="-342900" defTabSz="969963" eaLnBrk="1" hangingPunct="1">
              <a:spcBef>
                <a:spcPct val="20000"/>
              </a:spcBef>
              <a:buSzPct val="125000"/>
              <a:buBlip>
                <a:blip r:embed="rId3"/>
              </a:buBlip>
              <a:defRPr/>
            </a:pPr>
            <a:r>
              <a:rPr lang="en-US" sz="2000" dirty="0" smtClean="0">
                <a:latin typeface="+mn-lt"/>
              </a:rPr>
              <a:t>JDBC has four primary pieces, used for each database access phase:</a:t>
            </a:r>
          </a:p>
          <a:p>
            <a:pPr marL="1257300" lvl="2" indent="-342900" defTabSz="969963" eaLnBrk="1" hangingPunct="1">
              <a:spcBef>
                <a:spcPct val="20000"/>
              </a:spcBef>
              <a:buSzPct val="125000"/>
              <a:buBlip>
                <a:blip r:embed="rId3"/>
              </a:buBlip>
              <a:defRPr/>
            </a:pPr>
            <a:r>
              <a:rPr lang="en-US" sz="2000" dirty="0" smtClean="0">
                <a:latin typeface="+mn-lt"/>
              </a:rPr>
              <a:t>DriverManager: </a:t>
            </a:r>
          </a:p>
          <a:p>
            <a:pPr marL="1714500" lvl="3" indent="-342900" defTabSz="969963" eaLnBrk="1" hangingPunct="1">
              <a:spcBef>
                <a:spcPct val="20000"/>
              </a:spcBef>
              <a:buSzPct val="125000"/>
              <a:buBlip>
                <a:blip r:embed="rId3"/>
              </a:buBlip>
              <a:defRPr/>
            </a:pPr>
            <a:r>
              <a:rPr lang="en-US" sz="1800" dirty="0" smtClean="0">
                <a:latin typeface="+mn-lt"/>
              </a:rPr>
              <a:t>the DriverManager class loads and configures a database driver on the database</a:t>
            </a:r>
          </a:p>
          <a:p>
            <a:pPr marL="1257300" lvl="2" indent="-342900" defTabSz="969963" eaLnBrk="1" hangingPunct="1">
              <a:spcBef>
                <a:spcPct val="20000"/>
              </a:spcBef>
              <a:buSzPct val="125000"/>
              <a:buBlip>
                <a:blip r:embed="rId3"/>
              </a:buBlip>
              <a:defRPr/>
            </a:pPr>
            <a:r>
              <a:rPr lang="en-US" sz="2000" dirty="0" smtClean="0">
                <a:latin typeface="+mn-lt"/>
              </a:rPr>
              <a:t>Connection: </a:t>
            </a:r>
          </a:p>
          <a:p>
            <a:pPr marL="1714500" lvl="3" indent="-342900" defTabSz="969963" eaLnBrk="1" hangingPunct="1">
              <a:spcBef>
                <a:spcPct val="20000"/>
              </a:spcBef>
              <a:buSzPct val="125000"/>
              <a:buBlip>
                <a:blip r:embed="rId3"/>
              </a:buBlip>
              <a:defRPr/>
            </a:pPr>
            <a:r>
              <a:rPr lang="en-US" sz="1800" dirty="0" smtClean="0">
                <a:latin typeface="+mn-lt"/>
              </a:rPr>
              <a:t>The Connection class performs confectioning and authentication to a database </a:t>
            </a:r>
          </a:p>
          <a:p>
            <a:pPr marL="1257300" lvl="2" indent="-342900" defTabSz="969963" eaLnBrk="1" hangingPunct="1">
              <a:spcBef>
                <a:spcPct val="20000"/>
              </a:spcBef>
              <a:buSzPct val="125000"/>
              <a:buBlip>
                <a:blip r:embed="rId3"/>
              </a:buBlip>
              <a:defRPr/>
            </a:pPr>
            <a:r>
              <a:rPr lang="en-US" sz="2000" dirty="0" smtClean="0">
                <a:latin typeface="+mn-lt"/>
              </a:rPr>
              <a:t>Statement / PreparedStatement: </a:t>
            </a:r>
          </a:p>
          <a:p>
            <a:pPr marL="1714500" lvl="3" indent="-342900" defTabSz="969963" eaLnBrk="1" hangingPunct="1">
              <a:spcBef>
                <a:spcPct val="20000"/>
              </a:spcBef>
              <a:buSzPct val="125000"/>
              <a:buBlip>
                <a:blip r:embed="rId3"/>
              </a:buBlip>
              <a:defRPr/>
            </a:pPr>
            <a:r>
              <a:rPr lang="en-US" sz="1800" dirty="0" smtClean="0">
                <a:latin typeface="+mn-lt"/>
              </a:rPr>
              <a:t>The Statement and PreparedStatement classes send SQL statements to the database engine for preprocessing and eventually execution</a:t>
            </a:r>
          </a:p>
          <a:p>
            <a:pPr marL="1257300" lvl="2" indent="-342900" defTabSz="969963" eaLnBrk="1" hangingPunct="1">
              <a:spcBef>
                <a:spcPct val="20000"/>
              </a:spcBef>
              <a:buSzPct val="125000"/>
              <a:buBlip>
                <a:blip r:embed="rId3"/>
              </a:buBlip>
              <a:defRPr/>
            </a:pPr>
            <a:r>
              <a:rPr lang="en-US" sz="2000" dirty="0" smtClean="0">
                <a:latin typeface="+mn-lt"/>
              </a:rPr>
              <a:t>ResultSet: </a:t>
            </a:r>
            <a:endParaRPr lang="en-US" sz="2800" dirty="0" smtClean="0">
              <a:latin typeface="+mn-lt"/>
            </a:endParaRPr>
          </a:p>
          <a:p>
            <a:pPr marL="1714500" lvl="3" indent="-342900" defTabSz="969963" eaLnBrk="1" hangingPunct="1">
              <a:spcBef>
                <a:spcPct val="20000"/>
              </a:spcBef>
              <a:buSzPct val="125000"/>
              <a:buBlip>
                <a:blip r:embed="rId3"/>
              </a:buBlip>
              <a:defRPr/>
            </a:pPr>
            <a:r>
              <a:rPr lang="en-US" sz="1800" dirty="0" smtClean="0">
                <a:latin typeface="+mn-lt"/>
              </a:rPr>
              <a:t>the ResultSet class allows for the inspection of results from executions</a:t>
            </a:r>
            <a:br>
              <a:rPr lang="en-US" sz="1800" dirty="0" smtClean="0">
                <a:latin typeface="+mn-lt"/>
              </a:rPr>
            </a:br>
            <a:r>
              <a:rPr lang="en-US" sz="1800" dirty="0" smtClean="0">
                <a:latin typeface="+mn-lt"/>
              </a:rPr>
              <a:t> </a:t>
            </a:r>
            <a:br>
              <a:rPr lang="en-US" sz="1800" dirty="0" smtClean="0">
                <a:latin typeface="+mn-lt"/>
              </a:rPr>
            </a:br>
            <a:r>
              <a:rPr lang="en-US" sz="1800" dirty="0" smtClean="0">
                <a:latin typeface="+mn-lt"/>
              </a:rPr>
              <a:t> </a:t>
            </a:r>
            <a:r>
              <a:rPr lang="en-US" dirty="0" smtClean="0">
                <a:latin typeface="+mn-lt"/>
              </a:rPr>
              <a:t/>
            </a:r>
            <a:br>
              <a:rPr lang="en-US" dirty="0" smtClean="0">
                <a:latin typeface="+mn-lt"/>
              </a:rPr>
            </a:br>
            <a:r>
              <a:rPr lang="en-US" dirty="0" smtClean="0">
                <a:latin typeface="+mn-lt"/>
              </a:rPr>
              <a:t>  </a:t>
            </a:r>
            <a:endParaRPr lang="en-US" kern="0" dirty="0" smtClean="0">
              <a:latin typeface="+mn-lt"/>
            </a:endParaRPr>
          </a:p>
        </p:txBody>
      </p:sp>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28575"/>
            <a:ext cx="8308975" cy="8286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Java Database Connectivity</a:t>
            </a:r>
          </a:p>
        </p:txBody>
      </p:sp>
      <p:sp>
        <p:nvSpPr>
          <p:cNvPr id="18435" name="Rectangle 3"/>
          <p:cNvSpPr>
            <a:spLocks noGrp="1" noChangeArrowheads="1"/>
          </p:cNvSpPr>
          <p:nvPr>
            <p:ph idx="1"/>
          </p:nvPr>
        </p:nvSpPr>
        <p:spPr>
          <a:xfrm>
            <a:off x="228600" y="1143000"/>
            <a:ext cx="8534400" cy="4876800"/>
          </a:xfrm>
        </p:spPr>
        <p:txBody>
          <a:bodyPr/>
          <a:lstStyle/>
          <a:p>
            <a:pPr eaLnBrk="1" hangingPunct="1"/>
            <a:r>
              <a:rPr lang="en-US" sz="2400" b="0" dirty="0" smtClean="0"/>
              <a:t>Dealing with Databases</a:t>
            </a:r>
          </a:p>
          <a:p>
            <a:pPr lvl="1" eaLnBrk="1" hangingPunct="1"/>
            <a:r>
              <a:rPr lang="en-US" sz="2000" b="0" dirty="0" smtClean="0"/>
              <a:t>Steps Involved</a:t>
            </a:r>
          </a:p>
          <a:p>
            <a:pPr marL="1262063" lvl="2" indent="-342900">
              <a:buFont typeface="+mj-lt"/>
              <a:buAutoNum type="arabicPeriod"/>
            </a:pPr>
            <a:r>
              <a:rPr lang="en-US" sz="1800" dirty="0" smtClean="0"/>
              <a:t>Load or register the driver with </a:t>
            </a:r>
            <a:r>
              <a:rPr lang="en-US" sz="1800" dirty="0" err="1" smtClean="0"/>
              <a:t>Class.forName</a:t>
            </a:r>
            <a:r>
              <a:rPr lang="en-US" sz="1800" dirty="0" smtClean="0"/>
              <a:t>(). </a:t>
            </a:r>
          </a:p>
          <a:p>
            <a:pPr marL="1262063" lvl="2" indent="-342900">
              <a:buFont typeface="+mj-lt"/>
              <a:buAutoNum type="arabicPeriod"/>
            </a:pPr>
            <a:r>
              <a:rPr lang="en-US" sz="1800" dirty="0" smtClean="0"/>
              <a:t>Establish Connection with the database with Connection Interface. </a:t>
            </a:r>
          </a:p>
          <a:p>
            <a:pPr marL="1262063" lvl="2" indent="-342900">
              <a:buFont typeface="+mj-lt"/>
              <a:buAutoNum type="arabicPeriod"/>
            </a:pPr>
            <a:r>
              <a:rPr lang="en-US" sz="1800" dirty="0" smtClean="0"/>
              <a:t>Create Statement objects for Queries. </a:t>
            </a:r>
          </a:p>
          <a:p>
            <a:pPr marL="1262063" lvl="2" indent="-342900">
              <a:buFont typeface="+mj-lt"/>
              <a:buAutoNum type="arabicPeriod"/>
            </a:pPr>
            <a:r>
              <a:rPr lang="en-US" sz="1800" dirty="0" smtClean="0"/>
              <a:t>Execute the statements which may or may not return ResultSet. </a:t>
            </a:r>
          </a:p>
          <a:p>
            <a:pPr marL="1262063" lvl="2" indent="-342900">
              <a:buFont typeface="+mj-lt"/>
              <a:buAutoNum type="arabicPeriod"/>
            </a:pPr>
            <a:r>
              <a:rPr lang="en-US" sz="1800" dirty="0" smtClean="0"/>
              <a:t>Manipulate the ResultSet. </a:t>
            </a:r>
          </a:p>
          <a:p>
            <a:pPr marL="1262063" lvl="2" indent="-342900">
              <a:buFont typeface="+mj-lt"/>
              <a:buAutoNum type="arabicPeriod"/>
            </a:pPr>
            <a:r>
              <a:rPr lang="en-US" sz="1800" dirty="0" smtClean="0"/>
              <a:t>Close the Statements and Connection objects.</a:t>
            </a:r>
          </a:p>
          <a:p>
            <a:pPr lvl="2" eaLnBrk="1" hangingPunct="1"/>
            <a:endParaRPr lang="en-US" b="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–I Driver</a:t>
            </a:r>
            <a:endParaRPr lang="en-US" dirty="0"/>
          </a:p>
        </p:txBody>
      </p:sp>
      <p:sp>
        <p:nvSpPr>
          <p:cNvPr id="5" name="Rectangle 3"/>
          <p:cNvSpPr txBox="1">
            <a:spLocks noChangeArrowheads="1"/>
          </p:cNvSpPr>
          <p:nvPr/>
        </p:nvSpPr>
        <p:spPr bwMode="auto">
          <a:xfrm>
            <a:off x="296466" y="10668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90563" lvl="1" indent="-228600" defTabSz="969963" eaLnBrk="1" hangingPunct="1">
              <a:spcBef>
                <a:spcPct val="20000"/>
              </a:spcBef>
              <a:buFontTx/>
              <a:buChar char="•"/>
              <a:defRPr/>
            </a:pPr>
            <a:r>
              <a:rPr lang="en-US" sz="1800" b="1" u="sng" dirty="0" smtClean="0">
                <a:latin typeface="+mn-lt"/>
              </a:rPr>
              <a:t>JDBC-ODBC Bridge driver</a:t>
            </a:r>
          </a:p>
          <a:p>
            <a:pPr marL="1147763" lvl="2" indent="-228600" defTabSz="969963" eaLnBrk="1" hangingPunct="1">
              <a:spcBef>
                <a:spcPct val="20000"/>
              </a:spcBef>
              <a:buFontTx/>
              <a:buChar char="•"/>
              <a:defRPr/>
            </a:pPr>
            <a:r>
              <a:rPr lang="en-US" sz="1600" dirty="0" smtClean="0">
                <a:latin typeface="+mn-lt"/>
              </a:rPr>
              <a:t>The Type 1 driver translates all JDBC calls into ODBC calls and sends them to the ODBC driver. ODBC is a generic API. </a:t>
            </a:r>
          </a:p>
          <a:p>
            <a:pPr marL="1147763" lvl="2" indent="-228600" defTabSz="969963" eaLnBrk="1" hangingPunct="1">
              <a:spcBef>
                <a:spcPct val="20000"/>
              </a:spcBef>
              <a:buFontTx/>
              <a:buChar char="•"/>
              <a:defRPr/>
            </a:pPr>
            <a:r>
              <a:rPr lang="en-US" sz="1600" dirty="0" smtClean="0">
                <a:latin typeface="+mn-lt"/>
              </a:rPr>
              <a:t>The JDBC-ODBC Bridge driver is recommended only for experimental use or when no other alternative is available. </a:t>
            </a:r>
          </a:p>
          <a:p>
            <a:pPr marL="1147763" lvl="2" indent="-228600" defTabSz="969963" eaLnBrk="1" hangingPunct="1">
              <a:spcBef>
                <a:spcPct val="20000"/>
              </a:spcBef>
              <a:buFontTx/>
              <a:buChar char="•"/>
              <a:defRPr/>
            </a:pPr>
            <a:r>
              <a:rPr lang="en-US" sz="1800" b="1" u="sng" dirty="0" smtClean="0">
                <a:latin typeface="+mn-lt"/>
              </a:rPr>
              <a:t>Advantage </a:t>
            </a:r>
          </a:p>
          <a:p>
            <a:pPr marL="1604963" lvl="3" indent="-228600" defTabSz="969963" eaLnBrk="1" hangingPunct="1">
              <a:spcBef>
                <a:spcPct val="20000"/>
              </a:spcBef>
              <a:buFontTx/>
              <a:buChar char="•"/>
              <a:defRPr/>
            </a:pPr>
            <a:r>
              <a:rPr lang="en-US" sz="1600" dirty="0" smtClean="0">
                <a:latin typeface="+mn-lt"/>
              </a:rPr>
              <a:t>The JDBC-ODBC Bridge allows access to almost any database, since the database's ODBC drivers are already available.</a:t>
            </a:r>
          </a:p>
          <a:p>
            <a:pPr marL="1147763" lvl="2" indent="-228600" defTabSz="969963" eaLnBrk="1" hangingPunct="1">
              <a:spcBef>
                <a:spcPct val="20000"/>
              </a:spcBef>
              <a:buFontTx/>
              <a:buChar char="•"/>
              <a:defRPr/>
            </a:pPr>
            <a:r>
              <a:rPr lang="en-US" sz="1800" b="1" u="sng" dirty="0" smtClean="0">
                <a:latin typeface="+mn-lt"/>
              </a:rPr>
              <a:t>Disadvantages</a:t>
            </a:r>
          </a:p>
          <a:p>
            <a:pPr marL="1604963" lvl="3" indent="-228600" defTabSz="969963" eaLnBrk="1" hangingPunct="1">
              <a:spcBef>
                <a:spcPct val="20000"/>
              </a:spcBef>
              <a:buFontTx/>
              <a:buChar char="•"/>
              <a:defRPr/>
            </a:pPr>
            <a:r>
              <a:rPr lang="en-US" sz="1600" dirty="0" smtClean="0">
                <a:latin typeface="+mn-lt"/>
              </a:rPr>
              <a:t>1. Since the Bridge driver is not written fully in Java, Type 1 drivers are not portable.</a:t>
            </a:r>
          </a:p>
          <a:p>
            <a:pPr marL="1604963" lvl="3" indent="-228600" defTabSz="969963" eaLnBrk="1" hangingPunct="1">
              <a:spcBef>
                <a:spcPct val="20000"/>
              </a:spcBef>
              <a:buFontTx/>
              <a:buChar char="•"/>
              <a:defRPr/>
            </a:pPr>
            <a:r>
              <a:rPr lang="en-US" sz="1600" dirty="0" smtClean="0">
                <a:latin typeface="+mn-lt"/>
              </a:rPr>
              <a:t>2. A performance issue is seen as a JDBC call goes through the bridge to the ODBC driver, then to the database, and this applies even in the reverse process. They are the slowest of all driver types.</a:t>
            </a:r>
          </a:p>
          <a:p>
            <a:pPr marL="1604963" lvl="3" indent="-228600" defTabSz="969963" eaLnBrk="1" hangingPunct="1">
              <a:spcBef>
                <a:spcPct val="20000"/>
              </a:spcBef>
              <a:buFontTx/>
              <a:buChar char="•"/>
              <a:defRPr/>
            </a:pPr>
            <a:r>
              <a:rPr lang="en-US" sz="1600" dirty="0" smtClean="0">
                <a:latin typeface="+mn-lt"/>
              </a:rPr>
              <a:t>3. The client system requires the ODBC Installation to use the driver.</a:t>
            </a:r>
          </a:p>
          <a:p>
            <a:pPr marL="1604963" lvl="3" indent="-228600" defTabSz="969963" eaLnBrk="1" hangingPunct="1">
              <a:spcBef>
                <a:spcPct val="20000"/>
              </a:spcBef>
              <a:buFontTx/>
              <a:buChar char="•"/>
              <a:defRPr/>
            </a:pPr>
            <a:r>
              <a:rPr lang="en-US" sz="1600" dirty="0" smtClean="0">
                <a:latin typeface="+mn-lt"/>
              </a:rPr>
              <a:t>4. Not good for the Web.</a:t>
            </a:r>
            <a:r>
              <a:rPr lang="en-US" sz="2000" dirty="0" smtClean="0">
                <a:latin typeface="+mn-lt"/>
              </a:rPr>
              <a:t/>
            </a:r>
            <a:br>
              <a:rPr lang="en-US" sz="2000" dirty="0" smtClean="0">
                <a:latin typeface="+mn-lt"/>
              </a:rPr>
            </a:br>
            <a:r>
              <a:rPr lang="en-US" dirty="0" smtClean="0">
                <a:latin typeface="+mn-lt"/>
              </a:rPr>
              <a:t/>
            </a:r>
            <a:br>
              <a:rPr lang="en-US" dirty="0" smtClean="0">
                <a:latin typeface="+mn-lt"/>
              </a:rPr>
            </a:br>
            <a:endParaRPr lang="en-US" dirty="0" smtClean="0">
              <a:latin typeface="+mn-lt"/>
            </a:endParaRPr>
          </a:p>
          <a:p>
            <a:pPr marL="1147763" lvl="2" indent="-228600" defTabSz="969963" eaLnBrk="1" hangingPunct="1">
              <a:spcBef>
                <a:spcPct val="20000"/>
              </a:spcBef>
              <a:buFontTx/>
              <a:buChar char="•"/>
              <a:defRPr/>
            </a:pPr>
            <a:endParaRPr lang="en-US" dirty="0" smtClean="0">
              <a:latin typeface="+mn-lt"/>
            </a:endParaRPr>
          </a:p>
          <a:p>
            <a:pPr marL="1147763" marR="0" lvl="2" indent="-228600" algn="l" defTabSz="969963"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 2 Driver</a:t>
            </a:r>
            <a:endParaRPr lang="en-US" dirty="0"/>
          </a:p>
        </p:txBody>
      </p:sp>
      <p:sp>
        <p:nvSpPr>
          <p:cNvPr id="5" name="Rectangle 3"/>
          <p:cNvSpPr txBox="1">
            <a:spLocks noChangeArrowheads="1"/>
          </p:cNvSpPr>
          <p:nvPr/>
        </p:nvSpPr>
        <p:spPr bwMode="auto">
          <a:xfrm>
            <a:off x="296466" y="10668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defTabSz="969963" eaLnBrk="1" hangingPunct="1">
              <a:spcBef>
                <a:spcPct val="20000"/>
              </a:spcBef>
              <a:buFont typeface="Wingdings" pitchFamily="2" charset="2"/>
              <a:buChar char="§"/>
              <a:defRPr/>
            </a:pPr>
            <a:endParaRPr lang="en-US" sz="1800" b="1" u="sng" dirty="0" smtClean="0">
              <a:latin typeface="+mn-lt"/>
            </a:endParaRPr>
          </a:p>
          <a:p>
            <a:pPr marL="742950" lvl="1" indent="-285750" defTabSz="969963" eaLnBrk="1" hangingPunct="1">
              <a:spcBef>
                <a:spcPct val="20000"/>
              </a:spcBef>
              <a:buFont typeface="Wingdings" pitchFamily="2" charset="2"/>
              <a:buChar char="§"/>
              <a:defRPr/>
            </a:pPr>
            <a:r>
              <a:rPr lang="en-US" sz="1800" b="1" u="sng" dirty="0" smtClean="0">
                <a:latin typeface="+mn-lt"/>
              </a:rPr>
              <a:t>JDBC </a:t>
            </a:r>
            <a:r>
              <a:rPr lang="en-US" sz="1800" b="1" u="sng" dirty="0" smtClean="0">
                <a:latin typeface="+mn-lt"/>
              </a:rPr>
              <a:t>Driver :Native-API/partly Java driver</a:t>
            </a:r>
          </a:p>
          <a:p>
            <a:pPr marL="1200150" lvl="2" indent="-285750" defTabSz="969963" eaLnBrk="1" hangingPunct="1">
              <a:spcBef>
                <a:spcPct val="20000"/>
              </a:spcBef>
              <a:buFont typeface="Wingdings" pitchFamily="2" charset="2"/>
              <a:buChar char="§"/>
              <a:defRPr/>
            </a:pPr>
            <a:r>
              <a:rPr lang="en-US" sz="1800" dirty="0" smtClean="0">
                <a:latin typeface="+mn-lt"/>
              </a:rPr>
              <a:t>The distinctive characteristic of type 2 </a:t>
            </a:r>
            <a:r>
              <a:rPr lang="en-US" sz="1800" dirty="0" err="1" smtClean="0">
                <a:latin typeface="+mn-lt"/>
              </a:rPr>
              <a:t>jdbc</a:t>
            </a:r>
            <a:r>
              <a:rPr lang="en-US" sz="1800" dirty="0" smtClean="0">
                <a:latin typeface="+mn-lt"/>
              </a:rPr>
              <a:t> drivers are that Type 2 drivers convert JDBC calls into database-specific calls i.e. this driver is specific to a particular database. </a:t>
            </a:r>
          </a:p>
          <a:p>
            <a:pPr marL="1200150" lvl="2" indent="-285750" defTabSz="969963" eaLnBrk="1" hangingPunct="1">
              <a:spcBef>
                <a:spcPct val="20000"/>
              </a:spcBef>
              <a:buFont typeface="Wingdings" pitchFamily="2" charset="2"/>
              <a:buChar char="§"/>
              <a:defRPr/>
            </a:pPr>
            <a:r>
              <a:rPr lang="en-US" sz="1800" dirty="0" smtClean="0">
                <a:latin typeface="+mn-lt"/>
              </a:rPr>
              <a:t>Example: Oracle will have oracle native </a:t>
            </a:r>
            <a:r>
              <a:rPr lang="en-US" sz="1800" dirty="0" err="1" smtClean="0">
                <a:latin typeface="+mn-lt"/>
              </a:rPr>
              <a:t>api</a:t>
            </a:r>
            <a:r>
              <a:rPr lang="en-US" sz="1800" dirty="0" smtClean="0">
                <a:latin typeface="+mn-lt"/>
              </a:rPr>
              <a:t>. </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They offer better performance than the JDBC-ODBC Bridge as the layers of communication (tiers) are less and also it uses Native </a:t>
            </a:r>
            <a:r>
              <a:rPr lang="en-US" sz="1600" dirty="0" err="1" smtClean="0">
                <a:latin typeface="+mn-lt"/>
              </a:rPr>
              <a:t>api</a:t>
            </a:r>
            <a:r>
              <a:rPr lang="en-US" sz="1600" dirty="0" smtClean="0">
                <a:latin typeface="+mn-lt"/>
              </a:rPr>
              <a:t> which is Database specific. </a:t>
            </a:r>
          </a:p>
          <a:p>
            <a:pPr marL="1200150" lvl="2" indent="-285750" defTabSz="969963" eaLnBrk="1" hangingPunct="1">
              <a:spcBef>
                <a:spcPct val="20000"/>
              </a:spcBef>
              <a:buFont typeface="Wingdings" pitchFamily="2" charset="2"/>
              <a:buChar char="§"/>
              <a:defRPr/>
            </a:pPr>
            <a:r>
              <a:rPr lang="en-US" sz="1800" b="1" u="sng" dirty="0" smtClean="0">
                <a:latin typeface="+mn-lt"/>
              </a:rPr>
              <a:t>Disadvantage</a:t>
            </a:r>
          </a:p>
          <a:p>
            <a:pPr marL="1657350" lvl="3" indent="-285750" defTabSz="969963" eaLnBrk="1" hangingPunct="1">
              <a:spcBef>
                <a:spcPct val="20000"/>
              </a:spcBef>
              <a:buFont typeface="Wingdings" pitchFamily="2" charset="2"/>
              <a:buChar char="§"/>
              <a:defRPr/>
            </a:pPr>
            <a:r>
              <a:rPr lang="en-US" sz="1600" dirty="0" smtClean="0">
                <a:latin typeface="+mn-lt"/>
              </a:rPr>
              <a:t>1. Native API must be installed in the Client System and hence cannot be used for the Internet. </a:t>
            </a:r>
          </a:p>
          <a:p>
            <a:pPr marL="1657350" lvl="3" indent="-285750" defTabSz="969963" eaLnBrk="1" hangingPunct="1">
              <a:spcBef>
                <a:spcPct val="20000"/>
              </a:spcBef>
              <a:buFont typeface="Wingdings" pitchFamily="2" charset="2"/>
              <a:buChar char="§"/>
              <a:defRPr/>
            </a:pPr>
            <a:r>
              <a:rPr lang="en-US" sz="1600" dirty="0" smtClean="0">
                <a:latin typeface="+mn-lt"/>
              </a:rPr>
              <a:t>2. It’s not written in Java Language which forms a portability issue. </a:t>
            </a:r>
          </a:p>
          <a:p>
            <a:pPr marL="1657350" lvl="3" indent="-285750" defTabSz="969963" eaLnBrk="1" hangingPunct="1">
              <a:spcBef>
                <a:spcPct val="20000"/>
              </a:spcBef>
              <a:buFont typeface="Wingdings" pitchFamily="2" charset="2"/>
              <a:buChar char="§"/>
              <a:defRPr/>
            </a:pPr>
            <a:r>
              <a:rPr lang="en-US" sz="1600" dirty="0" smtClean="0">
                <a:latin typeface="+mn-lt"/>
              </a:rPr>
              <a:t>3. If we change the Database we have to change the native </a:t>
            </a:r>
            <a:r>
              <a:rPr lang="en-US" sz="1600" dirty="0" err="1" smtClean="0">
                <a:latin typeface="+mn-lt"/>
              </a:rPr>
              <a:t>api</a:t>
            </a:r>
            <a:r>
              <a:rPr lang="en-US" sz="1600" dirty="0" smtClean="0">
                <a:latin typeface="+mn-lt"/>
              </a:rPr>
              <a:t> as it is specific to a database</a:t>
            </a:r>
          </a:p>
          <a:p>
            <a:pPr marL="1657350" lvl="3" indent="-285750" defTabSz="969963" eaLnBrk="1" hangingPunct="1">
              <a:spcBef>
                <a:spcPct val="20000"/>
              </a:spcBef>
              <a:buFont typeface="Wingdings" pitchFamily="2" charset="2"/>
              <a:buChar char="§"/>
              <a:defRPr/>
            </a:pPr>
            <a:r>
              <a:rPr lang="en-US" sz="1600" dirty="0" smtClean="0">
                <a:latin typeface="+mn-lt"/>
              </a:rPr>
              <a:t>4. 5. Usually not thread safe. And is mostly obsolete now.</a:t>
            </a:r>
          </a:p>
          <a:p>
            <a:pPr marL="742950" lvl="1" indent="-285750" defTabSz="969963" eaLnBrk="1" hangingPunct="1">
              <a:spcBef>
                <a:spcPct val="20000"/>
              </a:spcBef>
              <a:buFont typeface="Wingdings" pitchFamily="2" charset="2"/>
              <a:buChar char="§"/>
              <a:defRPr/>
            </a:pPr>
            <a:endParaRPr lang="en-US" sz="1800" dirty="0" smtClean="0">
              <a:latin typeface="+mn-lt"/>
            </a:endParaRPr>
          </a:p>
          <a:p>
            <a:pPr marL="690563" lvl="1" indent="-228600" defTabSz="969963" eaLnBrk="1" hangingPunct="1">
              <a:spcBef>
                <a:spcPct val="20000"/>
              </a:spcBef>
              <a:buFontTx/>
              <a:buChar char="•"/>
              <a:defRPr/>
            </a:pPr>
            <a:endParaRPr lang="en-US" sz="1800" b="1" u="sng" dirty="0" smtClean="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 3 Driver</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endParaRPr lang="en-US" sz="1800" b="1" u="sng" kern="0" dirty="0" smtClean="0">
              <a:latin typeface="+mn-lt"/>
            </a:endParaRP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Type3 </a:t>
            </a:r>
            <a:r>
              <a:rPr lang="en-US" sz="1800" b="1" u="sng" kern="0" dirty="0" smtClean="0">
                <a:latin typeface="+mn-lt"/>
              </a:rPr>
              <a:t>:</a:t>
            </a:r>
            <a:r>
              <a:rPr lang="en-US" sz="2000" b="1" u="sng" kern="0" dirty="0" smtClean="0">
                <a:latin typeface="+mn-lt"/>
              </a:rPr>
              <a:t> </a:t>
            </a:r>
            <a:r>
              <a:rPr lang="en-US" sz="1800" b="1" u="sng" dirty="0" smtClean="0">
                <a:latin typeface="+mn-lt"/>
              </a:rPr>
              <a:t>All Java/Net-protocol driver</a:t>
            </a:r>
          </a:p>
          <a:p>
            <a:pPr marL="1200150" lvl="2" indent="-285750" defTabSz="969963" eaLnBrk="1" hangingPunct="1">
              <a:spcBef>
                <a:spcPct val="20000"/>
              </a:spcBef>
              <a:buFont typeface="Wingdings" pitchFamily="2" charset="2"/>
              <a:buChar char="§"/>
              <a:defRPr/>
            </a:pPr>
            <a:r>
              <a:rPr lang="en-US" sz="1800" dirty="0" smtClean="0">
                <a:latin typeface="+mn-lt"/>
              </a:rPr>
              <a:t>Type 3 database requests are passed through the network to the middle-tier server which then translates the request to the database. If the middle-tier server can in turn use Type1, Type 2 or Type 4 drivers. </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1. This driver is server-based, so there is no need for any vendor database library to be present on client machines.</a:t>
            </a:r>
          </a:p>
          <a:p>
            <a:pPr marL="1657350" lvl="3" indent="-285750" defTabSz="969963" eaLnBrk="1" hangingPunct="1">
              <a:spcBef>
                <a:spcPct val="20000"/>
              </a:spcBef>
              <a:buFont typeface="Wingdings" pitchFamily="2" charset="2"/>
              <a:buChar char="§"/>
              <a:defRPr/>
            </a:pPr>
            <a:r>
              <a:rPr lang="en-US" sz="1600" dirty="0" smtClean="0">
                <a:latin typeface="+mn-lt"/>
              </a:rPr>
              <a:t>2. This driver is fully written in Java and hence Portable. It is suitable for the web.</a:t>
            </a:r>
          </a:p>
          <a:p>
            <a:pPr marL="1657350" lvl="3" indent="-285750" defTabSz="969963" eaLnBrk="1" hangingPunct="1">
              <a:spcBef>
                <a:spcPct val="20000"/>
              </a:spcBef>
              <a:buFont typeface="Wingdings" pitchFamily="2" charset="2"/>
              <a:buChar char="§"/>
              <a:defRPr/>
            </a:pPr>
            <a:r>
              <a:rPr lang="en-US" sz="1600" dirty="0" smtClean="0">
                <a:latin typeface="+mn-lt"/>
              </a:rPr>
              <a:t>4. The net protocol can be designed to make the client JDBC driver very small and fast to load. </a:t>
            </a:r>
          </a:p>
          <a:p>
            <a:pPr marL="1657350" lvl="3" indent="-285750" defTabSz="969963" eaLnBrk="1" hangingPunct="1">
              <a:spcBef>
                <a:spcPct val="20000"/>
              </a:spcBef>
              <a:buFont typeface="Wingdings" pitchFamily="2" charset="2"/>
              <a:buChar char="§"/>
              <a:defRPr/>
            </a:pPr>
            <a:r>
              <a:rPr lang="en-US" sz="1600" dirty="0" smtClean="0">
                <a:latin typeface="+mn-lt"/>
              </a:rPr>
              <a:t>5. The type 3 driver typically provides support for features such as caching (connections, query results, and so on), load balancing, and advanced  system administration such as logging and auditing.</a:t>
            </a:r>
          </a:p>
          <a:p>
            <a:pPr marL="1657350" lvl="3" indent="-285750" defTabSz="969963" eaLnBrk="1" hangingPunct="1">
              <a:spcBef>
                <a:spcPct val="20000"/>
              </a:spcBef>
              <a:buFont typeface="Wingdings" pitchFamily="2" charset="2"/>
              <a:buChar char="§"/>
              <a:defRPr/>
            </a:pPr>
            <a:r>
              <a:rPr lang="en-US" sz="1600" dirty="0" smtClean="0">
                <a:latin typeface="+mn-lt"/>
              </a:rPr>
              <a:t>6. This driver is very flexible allows access to multiple databases using one driver.</a:t>
            </a:r>
          </a:p>
          <a:p>
            <a:pPr marL="1657350" lvl="3" indent="-285750" defTabSz="969963" eaLnBrk="1" hangingPunct="1">
              <a:spcBef>
                <a:spcPct val="20000"/>
              </a:spcBef>
              <a:buFont typeface="Wingdings" pitchFamily="2" charset="2"/>
              <a:buChar char="§"/>
              <a:defRPr/>
            </a:pPr>
            <a:r>
              <a:rPr lang="en-US" sz="1600" dirty="0" smtClean="0">
                <a:latin typeface="+mn-lt"/>
              </a:rPr>
              <a:t>7. They are the most efficient amongst all driver types.</a:t>
            </a:r>
            <a:r>
              <a:rPr lang="en-US" sz="1800" dirty="0" smtClean="0">
                <a:latin typeface="+mn-lt"/>
              </a:rPr>
              <a:t/>
            </a:r>
            <a:br>
              <a:rPr lang="en-US" sz="1800" dirty="0" smtClean="0">
                <a:latin typeface="+mn-lt"/>
              </a:rPr>
            </a:br>
            <a:r>
              <a:rPr lang="en-US" sz="1800" dirty="0" smtClean="0">
                <a:latin typeface="+mn-lt"/>
              </a:rPr>
              <a:t/>
            </a:r>
            <a:br>
              <a:rPr lang="en-US" sz="1800" dirty="0" smtClean="0">
                <a:latin typeface="+mn-lt"/>
              </a:rPr>
            </a:br>
            <a:endParaRPr lang="en-US" sz="1800" b="1" u="sng" dirty="0" smtClean="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 4 Driver</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endParaRPr lang="en-US" sz="1800" b="1" u="sng" kern="0" dirty="0" smtClean="0">
              <a:latin typeface="+mn-lt"/>
            </a:endParaRPr>
          </a:p>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Type4</a:t>
            </a:r>
            <a:r>
              <a:rPr lang="en-US" sz="1800" b="1" u="sng" kern="0" dirty="0" smtClean="0">
                <a:latin typeface="+mn-lt"/>
              </a:rPr>
              <a:t>: </a:t>
            </a:r>
            <a:r>
              <a:rPr lang="en-US" sz="2000" b="1" u="sng" dirty="0" smtClean="0">
                <a:latin typeface="+mn-lt"/>
              </a:rPr>
              <a:t>Native-protocol/all-Java driver</a:t>
            </a:r>
          </a:p>
          <a:p>
            <a:pPr marL="1200150" lvl="2" indent="-285750" defTabSz="969963" eaLnBrk="1" hangingPunct="1">
              <a:spcBef>
                <a:spcPct val="20000"/>
              </a:spcBef>
              <a:buFont typeface="Wingdings" pitchFamily="2" charset="2"/>
              <a:buChar char="§"/>
              <a:defRPr/>
            </a:pPr>
            <a:r>
              <a:rPr lang="en-US" sz="1800" dirty="0" smtClean="0">
                <a:latin typeface="+mn-lt"/>
              </a:rPr>
              <a:t>The Type 4 uses java networking libraries to communicate directly with the database server.</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1. They are completely written in Java to achieve platform independence and eliminate deployment administration issues. It is most suitable for the web. </a:t>
            </a:r>
          </a:p>
          <a:p>
            <a:pPr marL="1657350" lvl="3" indent="-285750" defTabSz="969963" eaLnBrk="1" hangingPunct="1">
              <a:spcBef>
                <a:spcPct val="20000"/>
              </a:spcBef>
              <a:buFont typeface="Wingdings" pitchFamily="2" charset="2"/>
              <a:buChar char="§"/>
              <a:defRPr/>
            </a:pPr>
            <a:r>
              <a:rPr lang="en-US" sz="1600" dirty="0" smtClean="0">
                <a:latin typeface="+mn-lt"/>
              </a:rPr>
              <a:t>2. Number of translation layers is very less i.e. type 4 JDBC drivers don't have to translate database requests to ODBC or a native connectivity interface or to pass the request on to another server, performance is typically quite good. </a:t>
            </a:r>
          </a:p>
          <a:p>
            <a:pPr marL="1657350" lvl="3" indent="-285750" defTabSz="969963" eaLnBrk="1" hangingPunct="1">
              <a:spcBef>
                <a:spcPct val="20000"/>
              </a:spcBef>
              <a:buFont typeface="Wingdings" pitchFamily="2" charset="2"/>
              <a:buChar char="§"/>
              <a:defRPr/>
            </a:pPr>
            <a:r>
              <a:rPr lang="en-US" sz="1600" dirty="0" smtClean="0">
                <a:latin typeface="+mn-lt"/>
              </a:rPr>
              <a:t>3. You don’t need to install special software on the client or server. Further, these drivers can be downloaded dynamically.</a:t>
            </a:r>
          </a:p>
          <a:p>
            <a:pPr marL="1200150" lvl="2" indent="-285750" defTabSz="969963" eaLnBrk="1" hangingPunct="1">
              <a:spcBef>
                <a:spcPct val="20000"/>
              </a:spcBef>
              <a:buFont typeface="Wingdings" pitchFamily="2" charset="2"/>
              <a:buChar char="§"/>
              <a:defRPr/>
            </a:pPr>
            <a:r>
              <a:rPr lang="en-US" sz="1800" b="1" u="sng" dirty="0" smtClean="0">
                <a:latin typeface="+mn-lt"/>
              </a:rPr>
              <a:t>Disadvantage</a:t>
            </a:r>
          </a:p>
          <a:p>
            <a:pPr marL="1657350" lvl="3" indent="-285750" defTabSz="969963" eaLnBrk="1" hangingPunct="1">
              <a:spcBef>
                <a:spcPct val="20000"/>
              </a:spcBef>
              <a:buFont typeface="Wingdings" pitchFamily="2" charset="2"/>
              <a:buChar char="§"/>
              <a:defRPr/>
            </a:pPr>
            <a:r>
              <a:rPr lang="en-US" sz="1600" dirty="0" smtClean="0">
                <a:latin typeface="+mn-lt"/>
              </a:rPr>
              <a:t>With type 4 drivers, the user needs a different driver for each database. </a:t>
            </a:r>
          </a:p>
          <a:p>
            <a:pPr marL="1200150" lvl="2" indent="-285750" defTabSz="969963" eaLnBrk="1" hangingPunct="1">
              <a:spcBef>
                <a:spcPct val="20000"/>
              </a:spcBef>
              <a:buFont typeface="Wingdings" pitchFamily="2" charset="2"/>
              <a:buChar char="§"/>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xmlns="" val="20000"/>
                    </a:ext>
                  </a:extLst>
                </a:gridCol>
                <a:gridCol w="2683005">
                  <a:extLst>
                    <a:ext uri="{9D8B030D-6E8A-4147-A177-3AD203B41FA5}">
                      <a16:colId xmlns:a16="http://schemas.microsoft.com/office/drawing/2014/main" xmlns="" val="20001"/>
                    </a:ext>
                  </a:extLst>
                </a:gridCol>
                <a:gridCol w="2683005">
                  <a:extLst>
                    <a:ext uri="{9D8B030D-6E8A-4147-A177-3AD203B41FA5}">
                      <a16:colId xmlns:a16="http://schemas.microsoft.com/office/drawing/2014/main" xmlns=""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xmlns=""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xmlns=""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xmlns=""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xmlns=""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xmlns="" val="20000"/>
                    </a:ext>
                  </a:extLst>
                </a:gridCol>
                <a:gridCol w="2004519">
                  <a:extLst>
                    <a:ext uri="{9D8B030D-6E8A-4147-A177-3AD203B41FA5}">
                      <a16:colId xmlns:a16="http://schemas.microsoft.com/office/drawing/2014/main" xmlns="" val="20001"/>
                    </a:ext>
                  </a:extLst>
                </a:gridCol>
                <a:gridCol w="2004519">
                  <a:extLst>
                    <a:ext uri="{9D8B030D-6E8A-4147-A177-3AD203B41FA5}">
                      <a16:colId xmlns:a16="http://schemas.microsoft.com/office/drawing/2014/main" xmlns="" val="20002"/>
                    </a:ext>
                  </a:extLst>
                </a:gridCol>
                <a:gridCol w="2004519">
                  <a:extLst>
                    <a:ext uri="{9D8B030D-6E8A-4147-A177-3AD203B41FA5}">
                      <a16:colId xmlns:a16="http://schemas.microsoft.com/office/drawing/2014/main" xmlns=""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xmlns=""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882098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lvl="2">
              <a:lnSpc>
                <a:spcPct val="90000"/>
              </a:lnSpc>
            </a:pPr>
            <a:endParaRPr lang="en-US" sz="1800" dirty="0" smtClean="0"/>
          </a:p>
          <a:p>
            <a:pPr lvl="2">
              <a:lnSpc>
                <a:spcPct val="90000"/>
              </a:lnSpc>
            </a:pPr>
            <a:r>
              <a:rPr lang="en-US" sz="1800" dirty="0" smtClean="0"/>
              <a:t>Step  </a:t>
            </a:r>
            <a:r>
              <a:rPr lang="en-US" sz="1800" dirty="0"/>
              <a:t>2: Establish Connection with the database with Connection Interface. </a:t>
            </a:r>
          </a:p>
          <a:p>
            <a:pPr lvl="2" eaLnBrk="1" hangingPunct="1">
              <a:lnSpc>
                <a:spcPct val="90000"/>
              </a:lnSpc>
            </a:pPr>
            <a:r>
              <a:rPr lang="en-US" sz="1800" b="1" u="sng" dirty="0" err="1" smtClean="0"/>
              <a:t>DriverManager</a:t>
            </a:r>
            <a:r>
              <a:rPr lang="en-US" sz="1800" b="1" u="sng" dirty="0" smtClean="0"/>
              <a:t>:</a:t>
            </a:r>
          </a:p>
          <a:p>
            <a:pPr lvl="3" eaLnBrk="1" hangingPunct="1">
              <a:lnSpc>
                <a:spcPct val="90000"/>
              </a:lnSpc>
            </a:pPr>
            <a:r>
              <a:rPr lang="en-US" sz="1600" dirty="0" smtClean="0"/>
              <a:t>DriverManager is considered the backbone of JDBC architecture. It manages the JDBC drivers that are installed on the system.</a:t>
            </a:r>
          </a:p>
          <a:p>
            <a:pPr lvl="3" eaLnBrk="1" hangingPunct="1">
              <a:lnSpc>
                <a:spcPct val="90000"/>
              </a:lnSpc>
            </a:pPr>
            <a:r>
              <a:rPr lang="en-US" sz="1600" dirty="0" smtClean="0"/>
              <a:t>Its </a:t>
            </a:r>
            <a:r>
              <a:rPr lang="en-US" sz="1600" dirty="0" err="1" smtClean="0"/>
              <a:t>getConnection</a:t>
            </a:r>
            <a:r>
              <a:rPr lang="en-US" sz="1600" dirty="0" smtClean="0"/>
              <a:t>() method is used to establish a connection to a database.</a:t>
            </a:r>
          </a:p>
          <a:p>
            <a:pPr lvl="3" eaLnBrk="1" hangingPunct="1">
              <a:lnSpc>
                <a:spcPct val="90000"/>
              </a:lnSpc>
            </a:pPr>
            <a:r>
              <a:rPr lang="en-US" sz="1600" dirty="0" smtClean="0"/>
              <a:t>A </a:t>
            </a:r>
            <a:r>
              <a:rPr lang="en-US" sz="1600" dirty="0" err="1" smtClean="0"/>
              <a:t>jdbc</a:t>
            </a:r>
            <a:r>
              <a:rPr lang="en-US" sz="1600" dirty="0" smtClean="0"/>
              <a:t> Connection represents a session/connection with a specific database. Within the context of a Connection, SQL, PL/SQL statements are executed and results are returned. </a:t>
            </a:r>
          </a:p>
          <a:p>
            <a:pPr lvl="3" eaLnBrk="1" hangingPunct="1">
              <a:lnSpc>
                <a:spcPct val="90000"/>
              </a:lnSpc>
            </a:pPr>
            <a:endParaRPr lang="en-US" sz="1800" b="0" dirty="0" smtClean="0"/>
          </a:p>
          <a:p>
            <a:pPr lvl="3" eaLnBrk="1" hangingPunct="1">
              <a:lnSpc>
                <a:spcPct val="90000"/>
              </a:lnSpc>
            </a:pPr>
            <a:endParaRPr lang="en-US" sz="1400" b="1" dirty="0" smtClean="0">
              <a:solidFill>
                <a:srgbClr val="FF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886200"/>
            <a:ext cx="6935168" cy="2057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lvl="1" eaLnBrk="1" hangingPunct="1"/>
            <a:endParaRPr lang="en-US" sz="2000" b="0" dirty="0" smtClean="0"/>
          </a:p>
          <a:p>
            <a:pPr lvl="1" eaLnBrk="1" hangingPunct="1"/>
            <a:r>
              <a:rPr lang="en-US" sz="2000" b="0" dirty="0" smtClean="0"/>
              <a:t>Step  </a:t>
            </a:r>
            <a:r>
              <a:rPr lang="en-US" sz="2000" b="0" dirty="0" smtClean="0"/>
              <a:t>3: Create Statement objects for Queries.</a:t>
            </a:r>
          </a:p>
          <a:p>
            <a:pPr lvl="2" eaLnBrk="1" hangingPunct="1"/>
            <a:r>
              <a:rPr lang="en-US" dirty="0" smtClean="0"/>
              <a:t>Once a connection is obtained we can interact with the database. Connection interface defines methods for interacting with the database via the established connection. </a:t>
            </a:r>
          </a:p>
          <a:p>
            <a:pPr lvl="2" eaLnBrk="1" hangingPunct="1"/>
            <a:r>
              <a:rPr lang="en-US" dirty="0" smtClean="0"/>
              <a:t>To execute SQL statements, you need to instantiate a Statement object from your connection object by using the </a:t>
            </a:r>
            <a:r>
              <a:rPr lang="en-US" dirty="0" err="1" smtClean="0"/>
              <a:t>createStatement</a:t>
            </a:r>
            <a:r>
              <a:rPr lang="en-US" dirty="0" smtClean="0"/>
              <a:t>() method.</a:t>
            </a:r>
          </a:p>
          <a:p>
            <a:pPr lvl="2" eaLnBrk="1" hangingPunct="1"/>
            <a:endParaRPr lang="en-US" dirty="0" smtClean="0"/>
          </a:p>
          <a:p>
            <a:pPr lvl="2" eaLnBrk="1" hangingPunct="1"/>
            <a:endParaRPr lang="en-US" dirty="0" smtClean="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57" y="3013152"/>
            <a:ext cx="8330148" cy="1076475"/>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5" y="4572000"/>
            <a:ext cx="8297433" cy="132416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76200"/>
            <a:ext cx="5334000" cy="762000"/>
          </a:xfrm>
        </p:spPr>
        <p:txBody>
          <a:bodyPr/>
          <a:lstStyle/>
          <a:p>
            <a:pPr eaLnBrk="1" hangingPunct="1"/>
            <a:r>
              <a:rPr lang="en-US" sz="3200" b="0" dirty="0" smtClean="0"/>
              <a:t>Java Database Connectivity</a:t>
            </a:r>
          </a:p>
        </p:txBody>
      </p:sp>
      <p:sp>
        <p:nvSpPr>
          <p:cNvPr id="22531" name="Rectangle 3"/>
          <p:cNvSpPr>
            <a:spLocks noGrp="1" noChangeArrowheads="1"/>
          </p:cNvSpPr>
          <p:nvPr>
            <p:ph idx="1"/>
          </p:nvPr>
        </p:nvSpPr>
        <p:spPr>
          <a:xfrm>
            <a:off x="152400" y="1143000"/>
            <a:ext cx="8763000" cy="4800600"/>
          </a:xfrm>
        </p:spPr>
        <p:txBody>
          <a:bodyPr/>
          <a:lstStyle/>
          <a:p>
            <a:pPr lvl="1" eaLnBrk="1" hangingPunct="1"/>
            <a:endParaRPr lang="en-US" sz="2000" b="0" dirty="0" smtClean="0"/>
          </a:p>
          <a:p>
            <a:pPr lvl="1" eaLnBrk="1" hangingPunct="1"/>
            <a:r>
              <a:rPr lang="en-US" sz="2000" b="0" dirty="0" smtClean="0"/>
              <a:t>Step  </a:t>
            </a:r>
            <a:r>
              <a:rPr lang="en-US" sz="2000" b="0" dirty="0" smtClean="0"/>
              <a:t>4: Execute the statements which may or may not return ResultSet.</a:t>
            </a:r>
          </a:p>
          <a:p>
            <a:pPr lvl="2" eaLnBrk="1" hangingPunct="1"/>
            <a:r>
              <a:rPr lang="en-US" sz="1800" dirty="0" smtClean="0"/>
              <a:t>The Statement class has three methods for executing statements:</a:t>
            </a:r>
          </a:p>
          <a:p>
            <a:pPr lvl="3" eaLnBrk="1" hangingPunct="1"/>
            <a:r>
              <a:rPr lang="en-US" sz="1600" b="1" u="sng" dirty="0" err="1" smtClean="0"/>
              <a:t>executeQuery</a:t>
            </a:r>
            <a:r>
              <a:rPr lang="en-US" sz="1600" b="1" u="sng" dirty="0" smtClean="0"/>
              <a:t>(): </a:t>
            </a:r>
            <a:r>
              <a:rPr lang="en-US" sz="1600" dirty="0" smtClean="0"/>
              <a:t>For a SELECT statement, the method to use is </a:t>
            </a:r>
            <a:r>
              <a:rPr lang="en-US" sz="1600" dirty="0" err="1" smtClean="0"/>
              <a:t>executeQuery</a:t>
            </a:r>
            <a:r>
              <a:rPr lang="en-US" sz="1600" dirty="0" smtClean="0"/>
              <a:t> . </a:t>
            </a:r>
          </a:p>
          <a:p>
            <a:pPr lvl="3" eaLnBrk="1" hangingPunct="1"/>
            <a:r>
              <a:rPr lang="en-US" sz="1600" b="1" u="sng" dirty="0" err="1" smtClean="0"/>
              <a:t>executeUpdate</a:t>
            </a:r>
            <a:r>
              <a:rPr lang="en-US" sz="1600" b="1" u="sng" dirty="0" smtClean="0"/>
              <a:t>(): </a:t>
            </a:r>
            <a:r>
              <a:rPr lang="en-US" sz="1600" dirty="0" smtClean="0"/>
              <a:t>For statements that create or modify tables, the method to use is </a:t>
            </a:r>
            <a:r>
              <a:rPr lang="en-US" sz="1600" dirty="0" err="1" smtClean="0"/>
              <a:t>executeUpdate</a:t>
            </a:r>
            <a:r>
              <a:rPr lang="en-US" sz="1600" dirty="0" smtClean="0"/>
              <a:t>. Note: Statements that create a table, alter a table, or drop a table are all examples of DDL statements and are executed with the method </a:t>
            </a:r>
            <a:r>
              <a:rPr lang="en-US" sz="1600" dirty="0" err="1" smtClean="0"/>
              <a:t>executeUpdate</a:t>
            </a:r>
            <a:r>
              <a:rPr lang="en-US" sz="1600" dirty="0" smtClean="0"/>
              <a:t>.</a:t>
            </a:r>
          </a:p>
          <a:p>
            <a:pPr lvl="3"/>
            <a:r>
              <a:rPr lang="en-US" sz="1600" b="1" u="sng" dirty="0" smtClean="0"/>
              <a:t>execute</a:t>
            </a:r>
            <a:r>
              <a:rPr lang="en-US" sz="1600" b="1" u="sng" dirty="0"/>
              <a:t>() : executes an SQL  statement that is written as String object.</a:t>
            </a:r>
          </a:p>
          <a:p>
            <a:pPr lvl="1" eaLnBrk="1" hangingPunct="1"/>
            <a:endParaRPr lang="en-US" sz="2000" b="0" dirty="0" smtClean="0"/>
          </a:p>
          <a:p>
            <a:pPr lvl="2" eaLnBrk="1" hangingPunct="1"/>
            <a:endParaRPr lang="en-US" sz="1600" b="1" dirty="0" smtClean="0">
              <a:solidFill>
                <a:srgbClr val="FF0000"/>
              </a:solidFill>
            </a:endParaRPr>
          </a:p>
          <a:p>
            <a:pPr lvl="1" eaLnBrk="1" hangingPunct="1"/>
            <a:endParaRPr lang="en-US" sz="2000" b="0" dirty="0" smtClean="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671527"/>
            <a:ext cx="6019800" cy="1295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76200"/>
            <a:ext cx="5334000" cy="762000"/>
          </a:xfrm>
        </p:spPr>
        <p:txBody>
          <a:bodyPr/>
          <a:lstStyle/>
          <a:p>
            <a:pPr eaLnBrk="1" hangingPunct="1"/>
            <a:r>
              <a:rPr lang="en-US" sz="3200" b="0" dirty="0" smtClean="0"/>
              <a:t>Java Database Connectivity</a:t>
            </a:r>
          </a:p>
        </p:txBody>
      </p:sp>
      <p:sp>
        <p:nvSpPr>
          <p:cNvPr id="22531" name="Rectangle 3"/>
          <p:cNvSpPr>
            <a:spLocks noGrp="1" noChangeArrowheads="1"/>
          </p:cNvSpPr>
          <p:nvPr>
            <p:ph idx="1"/>
          </p:nvPr>
        </p:nvSpPr>
        <p:spPr>
          <a:xfrm>
            <a:off x="152400" y="1143000"/>
            <a:ext cx="8763000" cy="4800600"/>
          </a:xfrm>
        </p:spPr>
        <p:txBody>
          <a:bodyPr/>
          <a:lstStyle/>
          <a:p>
            <a:pPr lvl="1" eaLnBrk="1" hangingPunct="1"/>
            <a:endParaRPr lang="en-US" sz="2000" b="0" dirty="0" smtClean="0"/>
          </a:p>
          <a:p>
            <a:pPr lvl="1" eaLnBrk="1" hangingPunct="1"/>
            <a:r>
              <a:rPr lang="en-US" sz="2000" b="0" dirty="0" smtClean="0"/>
              <a:t>Step  </a:t>
            </a:r>
            <a:r>
              <a:rPr lang="en-US" sz="2000" b="0" dirty="0" smtClean="0"/>
              <a:t>5: Manipulate the ResultSet:</a:t>
            </a:r>
          </a:p>
          <a:p>
            <a:pPr lvl="2" eaLnBrk="1" hangingPunct="1"/>
            <a:r>
              <a:rPr lang="en-US" sz="1800" b="1" dirty="0" smtClean="0"/>
              <a:t>ResultSet</a:t>
            </a:r>
            <a:r>
              <a:rPr lang="en-US" sz="1800" dirty="0" smtClean="0"/>
              <a:t> provides access to a table of data generated by executing a Statement. </a:t>
            </a:r>
          </a:p>
          <a:p>
            <a:pPr lvl="2" eaLnBrk="1" hangingPunct="1"/>
            <a:r>
              <a:rPr lang="en-US" sz="1800" dirty="0" smtClean="0"/>
              <a:t>The table rows are retrieved in sequence. A ResultSet maintains a cursor pointing to its current row of data.</a:t>
            </a:r>
            <a:endParaRPr lang="en-US" sz="1800" b="0" dirty="0" smtClean="0"/>
          </a:p>
          <a:p>
            <a:pPr lvl="1" eaLnBrk="1" hangingPunct="1"/>
            <a:endParaRPr lang="en-US" sz="2000" b="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4191000"/>
            <a:ext cx="6019800" cy="1752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363" y="188913"/>
            <a:ext cx="8308975" cy="420687"/>
          </a:xfrm>
        </p:spPr>
        <p:txBody>
          <a:bodyPr>
            <a:normAutofit fontScale="90000"/>
          </a:bodyPr>
          <a:lstStyle/>
          <a:p>
            <a:pPr eaLnBrk="1" hangingPunct="1"/>
            <a:r>
              <a:rPr lang="en-US" sz="3600" b="0" dirty="0" smtClean="0"/>
              <a:t>Java Database Connectivity</a:t>
            </a:r>
          </a:p>
        </p:txBody>
      </p:sp>
      <p:sp>
        <p:nvSpPr>
          <p:cNvPr id="23555" name="Rectangle 3"/>
          <p:cNvSpPr>
            <a:spLocks noGrp="1" noChangeArrowheads="1"/>
          </p:cNvSpPr>
          <p:nvPr>
            <p:ph idx="1"/>
          </p:nvPr>
        </p:nvSpPr>
        <p:spPr>
          <a:xfrm>
            <a:off x="152400" y="1066800"/>
            <a:ext cx="8763000" cy="5105400"/>
          </a:xfrm>
        </p:spPr>
        <p:txBody>
          <a:bodyPr/>
          <a:lstStyle/>
          <a:p>
            <a:pPr lvl="1" eaLnBrk="1" hangingPunct="1"/>
            <a:endParaRPr lang="en-US" sz="2000" b="0" dirty="0" smtClean="0"/>
          </a:p>
          <a:p>
            <a:pPr lvl="1" eaLnBrk="1" hangingPunct="1"/>
            <a:r>
              <a:rPr lang="en-US" sz="2000" b="0" dirty="0" smtClean="0"/>
              <a:t>Step  </a:t>
            </a:r>
            <a:r>
              <a:rPr lang="en-US" sz="2000" b="0" dirty="0" smtClean="0"/>
              <a:t>6: Closing the Connections</a:t>
            </a:r>
          </a:p>
          <a:p>
            <a:pPr lvl="2" eaLnBrk="1" hangingPunct="1"/>
            <a:r>
              <a:rPr lang="en-US" sz="1800" dirty="0" smtClean="0"/>
              <a:t>close() is used with different interfaces </a:t>
            </a:r>
          </a:p>
          <a:p>
            <a:pPr lvl="2" eaLnBrk="1" hangingPunct="1"/>
            <a:endParaRPr lang="en-US" sz="1800" dirty="0" smtClean="0"/>
          </a:p>
          <a:p>
            <a:pPr lvl="1" eaLnBrk="1" hangingPunct="1"/>
            <a:endParaRPr lang="en-US" sz="1400" dirty="0" smtClean="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223" y="3581400"/>
            <a:ext cx="8078327" cy="205749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152400"/>
            <a:ext cx="7239000" cy="609600"/>
          </a:xfrm>
        </p:spPr>
        <p:txBody>
          <a:bodyPr/>
          <a:lstStyle/>
          <a:p>
            <a:pPr eaLnBrk="1" hangingPunct="1"/>
            <a:r>
              <a:rPr lang="en-US" sz="3200" b="0" dirty="0" smtClean="0"/>
              <a:t> Transaction Management</a:t>
            </a:r>
          </a:p>
        </p:txBody>
      </p:sp>
      <p:sp>
        <p:nvSpPr>
          <p:cNvPr id="4" name="Rectangle 3"/>
          <p:cNvSpPr txBox="1">
            <a:spLocks noChangeArrowheads="1"/>
          </p:cNvSpPr>
          <p:nvPr/>
        </p:nvSpPr>
        <p:spPr bwMode="auto">
          <a:xfrm>
            <a:off x="299224" y="1143000"/>
            <a:ext cx="88392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defTabSz="969963" eaLnBrk="1" hangingPunct="1">
              <a:spcBef>
                <a:spcPct val="20000"/>
              </a:spcBef>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Transaction</a:t>
            </a:r>
            <a:r>
              <a:rPr kumimoji="0" lang="en-US" sz="2000" b="0" i="0" u="none" strike="noStrike" kern="0" cap="none" spc="0" normalizeH="0" noProof="0" dirty="0" smtClean="0">
                <a:ln>
                  <a:noFill/>
                </a:ln>
                <a:solidFill>
                  <a:schemeClr val="tx1"/>
                </a:solidFill>
                <a:effectLst/>
                <a:uLnTx/>
                <a:uFillTx/>
                <a:latin typeface="+mn-lt"/>
              </a:rPr>
              <a:t> </a:t>
            </a:r>
            <a:r>
              <a:rPr kumimoji="0" lang="en-US" sz="2000" b="0" i="0" u="none" strike="noStrike" kern="0" cap="none" spc="0" normalizeH="0" noProof="0" dirty="0" smtClean="0">
                <a:ln>
                  <a:noFill/>
                </a:ln>
                <a:solidFill>
                  <a:schemeClr val="tx1"/>
                </a:solidFill>
                <a:effectLst/>
                <a:uLnTx/>
                <a:uFillTx/>
                <a:latin typeface="+mn-lt"/>
              </a:rPr>
              <a:t>Management:</a:t>
            </a:r>
          </a:p>
          <a:p>
            <a:pPr marL="1200150" lvl="2" indent="-285750" defTabSz="969963" eaLnBrk="1" hangingPunct="1">
              <a:spcBef>
                <a:spcPct val="20000"/>
              </a:spcBef>
              <a:buFont typeface="Wingdings" pitchFamily="2" charset="2"/>
              <a:buChar char="§"/>
              <a:defRPr/>
            </a:pPr>
            <a:r>
              <a:rPr lang="en-US" sz="1800" dirty="0" smtClean="0">
                <a:latin typeface="+mn-lt"/>
              </a:rPr>
              <a:t>Transactions are not explicitly opened and closed, Instead, the connection has a state called </a:t>
            </a:r>
            <a:r>
              <a:rPr lang="en-US" sz="1800" i="1" dirty="0" err="1" smtClean="0">
                <a:latin typeface="+mn-lt"/>
              </a:rPr>
              <a:t>AutoCommit</a:t>
            </a:r>
            <a:r>
              <a:rPr lang="en-US" sz="1800" dirty="0" smtClean="0">
                <a:latin typeface="+mn-lt"/>
              </a:rPr>
              <a:t> mode</a:t>
            </a:r>
          </a:p>
          <a:p>
            <a:pPr marL="1200150" lvl="2" indent="-285750" defTabSz="969963" eaLnBrk="1" hangingPunct="1">
              <a:spcBef>
                <a:spcPct val="20000"/>
              </a:spcBef>
              <a:buFont typeface="Wingdings" pitchFamily="2" charset="2"/>
              <a:buChar char="§"/>
              <a:defRPr/>
            </a:pPr>
            <a:r>
              <a:rPr lang="en-US" sz="1800" dirty="0" smtClean="0">
                <a:latin typeface="+mn-lt"/>
              </a:rPr>
              <a:t>if </a:t>
            </a:r>
            <a:r>
              <a:rPr lang="en-US" sz="1800" i="1" dirty="0" err="1" smtClean="0">
                <a:latin typeface="+mn-lt"/>
              </a:rPr>
              <a:t>AutoCommit</a:t>
            </a:r>
            <a:r>
              <a:rPr lang="en-US" sz="1800" dirty="0" smtClean="0">
                <a:latin typeface="+mn-lt"/>
              </a:rPr>
              <a:t> is true, then every statement is automatically committed. </a:t>
            </a:r>
          </a:p>
          <a:p>
            <a:pPr marL="1200150" lvl="2" indent="-285750" defTabSz="969963" eaLnBrk="1" hangingPunct="1">
              <a:spcBef>
                <a:spcPct val="20000"/>
              </a:spcBef>
              <a:buFont typeface="Wingdings" pitchFamily="2" charset="2"/>
              <a:buChar char="§"/>
              <a:defRPr/>
            </a:pPr>
            <a:r>
              <a:rPr lang="en-US" sz="1800" dirty="0" err="1" smtClean="0">
                <a:latin typeface="+mn-lt"/>
              </a:rPr>
              <a:t>Connection.setAutoCommit</a:t>
            </a:r>
            <a:r>
              <a:rPr lang="en-US" sz="1800" dirty="0" smtClean="0">
                <a:latin typeface="+mn-lt"/>
              </a:rPr>
              <a:t>(</a:t>
            </a:r>
            <a:r>
              <a:rPr lang="en-US" sz="1800" dirty="0" err="1" smtClean="0">
                <a:latin typeface="+mn-lt"/>
              </a:rPr>
              <a:t>boolean</a:t>
            </a:r>
            <a:r>
              <a:rPr lang="en-US" sz="1800" dirty="0" smtClean="0">
                <a:latin typeface="+mn-lt"/>
              </a:rPr>
              <a:t>)</a:t>
            </a:r>
          </a:p>
          <a:p>
            <a:pPr marL="1200150" lvl="2" indent="-285750" defTabSz="969963" eaLnBrk="1" hangingPunct="1">
              <a:spcBef>
                <a:spcPct val="20000"/>
              </a:spcBef>
              <a:buFont typeface="Wingdings" pitchFamily="2" charset="2"/>
              <a:buChar char="§"/>
              <a:defRPr/>
            </a:pPr>
            <a:r>
              <a:rPr lang="en-US" sz="1800" dirty="0" smtClean="0">
                <a:latin typeface="+mn-lt"/>
              </a:rPr>
              <a:t>You must </a:t>
            </a:r>
            <a:r>
              <a:rPr lang="en-US" sz="1800" dirty="0" smtClean="0">
                <a:latin typeface="+mn-lt"/>
              </a:rPr>
              <a:t>explicitly commit or rollback the transaction</a:t>
            </a:r>
          </a:p>
          <a:p>
            <a:pPr marL="1200150" lvl="2" indent="-285750" defTabSz="969963" eaLnBrk="1" hangingPunct="1">
              <a:spcBef>
                <a:spcPct val="20000"/>
              </a:spcBef>
              <a:buFont typeface="Wingdings" pitchFamily="2" charset="2"/>
              <a:buChar char="§"/>
              <a:defRPr/>
            </a:pPr>
            <a:endParaRPr lang="en-US" dirty="0" smtClean="0"/>
          </a:p>
          <a:p>
            <a:pPr marL="1200150" lvl="2" indent="-285750" defTabSz="969963" eaLnBrk="1" hangingPunct="1">
              <a:spcBef>
                <a:spcPct val="20000"/>
              </a:spcBef>
              <a:buFont typeface="Wingdings" pitchFamily="2" charset="2"/>
              <a:buChar char="§"/>
              <a:defRPr/>
            </a:pPr>
            <a:endParaRPr kumimoji="0" lang="en-US" sz="2000" b="0" i="0" u="none" strike="noStrike" kern="0" cap="none" spc="0" normalizeH="0" baseline="0" noProof="0" dirty="0" smtClean="0">
              <a:ln>
                <a:noFill/>
              </a:ln>
              <a:solidFill>
                <a:schemeClr val="tx1"/>
              </a:solidFill>
              <a:effectLst/>
              <a:uLnTx/>
              <a:uFillTx/>
              <a:latin typeface="+mn-lt"/>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46" y="3733799"/>
            <a:ext cx="8840434" cy="224631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611188" y="1109663"/>
            <a:ext cx="8228012" cy="4835525"/>
          </a:xfrm>
        </p:spPr>
        <p:txBody>
          <a:bodyPr>
            <a:normAutofit fontScale="92500" lnSpcReduction="10000"/>
          </a:bodyPr>
          <a:lstStyle/>
          <a:p>
            <a:pPr lvl="1" eaLnBrk="1" hangingPunct="1"/>
            <a:endParaRPr lang="en-US" sz="2000" b="0" dirty="0" smtClean="0"/>
          </a:p>
          <a:p>
            <a:pPr lvl="1" eaLnBrk="1" hangingPunct="1"/>
            <a:r>
              <a:rPr lang="en-US" sz="2000" b="0" dirty="0" smtClean="0"/>
              <a:t>There </a:t>
            </a:r>
            <a:r>
              <a:rPr lang="en-US" sz="2000" b="0" dirty="0" smtClean="0"/>
              <a:t>are two metadata available in the JDBC API – </a:t>
            </a:r>
          </a:p>
          <a:p>
            <a:pPr lvl="2" eaLnBrk="1" hangingPunct="1"/>
            <a:r>
              <a:rPr lang="en-US" sz="1800" dirty="0" err="1" smtClean="0"/>
              <a:t>ResultSetMetaData</a:t>
            </a:r>
            <a:r>
              <a:rPr lang="en-US" sz="1800" dirty="0" smtClean="0"/>
              <a:t> and </a:t>
            </a:r>
            <a:r>
              <a:rPr lang="en-US" sz="1800" dirty="0" err="1" smtClean="0"/>
              <a:t>DatabaseMetaData</a:t>
            </a:r>
            <a:r>
              <a:rPr lang="en-US" sz="1800" dirty="0" smtClean="0"/>
              <a:t>.</a:t>
            </a:r>
          </a:p>
          <a:p>
            <a:pPr lvl="1" eaLnBrk="1" hangingPunct="1"/>
            <a:r>
              <a:rPr lang="en-US" sz="2000" u="sng" dirty="0" err="1" smtClean="0"/>
              <a:t>ResultSetMetaData</a:t>
            </a:r>
            <a:r>
              <a:rPr lang="en-US" sz="2000" u="sng" dirty="0" smtClean="0"/>
              <a:t>:</a:t>
            </a:r>
          </a:p>
          <a:p>
            <a:pPr lvl="2" eaLnBrk="1" hangingPunct="1"/>
            <a:r>
              <a:rPr lang="en-US" sz="1800" dirty="0" smtClean="0"/>
              <a:t>It is used to make descriptive information about object, like; number of columns, name of columns and datatype of columns.</a:t>
            </a:r>
          </a:p>
          <a:p>
            <a:pPr lvl="2" eaLnBrk="1" hangingPunct="1"/>
            <a:r>
              <a:rPr lang="en-US" sz="1800" dirty="0" smtClean="0"/>
              <a:t>It does not provide any information regarding database and how many rows are available in the ResultSet object. Whether ResultSet is read only, updatable or scrollable. </a:t>
            </a:r>
          </a:p>
          <a:p>
            <a:pPr lvl="2"/>
            <a:r>
              <a:rPr lang="en-US" sz="1800" dirty="0" smtClean="0"/>
              <a:t>To create object of </a:t>
            </a:r>
            <a:r>
              <a:rPr lang="en-US" sz="1800" dirty="0" err="1" smtClean="0"/>
              <a:t>ResultSetMetadata</a:t>
            </a:r>
            <a:r>
              <a:rPr lang="en-US" sz="1800" dirty="0" smtClean="0"/>
              <a:t> by calling </a:t>
            </a:r>
            <a:r>
              <a:rPr lang="en-US" sz="1800" dirty="0" err="1" smtClean="0"/>
              <a:t>getMetaData</a:t>
            </a:r>
            <a:r>
              <a:rPr lang="en-US" sz="1800" dirty="0" smtClean="0"/>
              <a:t>() method from </a:t>
            </a:r>
            <a:r>
              <a:rPr lang="en-US" sz="1800" b="1" u="sng" dirty="0" smtClean="0"/>
              <a:t>ResultSet</a:t>
            </a:r>
            <a:r>
              <a:rPr lang="en-US" sz="1800" dirty="0" smtClean="0"/>
              <a:t> object. </a:t>
            </a:r>
          </a:p>
          <a:p>
            <a:pPr lvl="1"/>
            <a:r>
              <a:rPr lang="en-US" sz="2000" u="sng" dirty="0" err="1"/>
              <a:t>DatabaseMetaData</a:t>
            </a:r>
            <a:r>
              <a:rPr lang="en-US" sz="2000" u="sng" dirty="0"/>
              <a:t>:</a:t>
            </a:r>
          </a:p>
          <a:p>
            <a:pPr lvl="2"/>
            <a:r>
              <a:rPr lang="en-US" sz="1800" dirty="0"/>
              <a:t>This interface provide comprehensive information about the database. It contains the information about Database Management System (DBMS) and all the objects in the database, like; all the tables, </a:t>
            </a:r>
            <a:r>
              <a:rPr lang="en-US" sz="1800" dirty="0" err="1"/>
              <a:t>cataloge</a:t>
            </a:r>
            <a:r>
              <a:rPr lang="en-US" sz="1800" dirty="0"/>
              <a:t> name, view, stored procedure etc. </a:t>
            </a:r>
          </a:p>
          <a:p>
            <a:pPr lvl="2"/>
            <a:r>
              <a:rPr lang="en-US" sz="1800" dirty="0"/>
              <a:t>To create </a:t>
            </a:r>
            <a:r>
              <a:rPr lang="en-US" sz="1800" dirty="0" err="1"/>
              <a:t>DatabaseMetaData</a:t>
            </a:r>
            <a:r>
              <a:rPr lang="en-US" sz="1800" dirty="0"/>
              <a:t> object by calling </a:t>
            </a:r>
            <a:r>
              <a:rPr lang="en-US" sz="1800" dirty="0" err="1"/>
              <a:t>getMetaData</a:t>
            </a:r>
            <a:r>
              <a:rPr lang="en-US" sz="1800" dirty="0"/>
              <a:t>() from </a:t>
            </a:r>
            <a:r>
              <a:rPr lang="en-US" sz="1800" b="1" u="sng" dirty="0"/>
              <a:t>Connection</a:t>
            </a:r>
            <a:r>
              <a:rPr lang="en-US" sz="1800" dirty="0"/>
              <a:t> interface.</a:t>
            </a:r>
          </a:p>
          <a:p>
            <a:pPr lvl="2">
              <a:buNone/>
            </a:pPr>
            <a:endParaRPr lang="en-US" sz="1600" b="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JDBC META DATA</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2" y="1304628"/>
            <a:ext cx="8992855" cy="494377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2"/>
            <a:ext cx="8610600" cy="5214937"/>
          </a:xfrm>
        </p:spPr>
        <p:txBody>
          <a:bodyPr/>
          <a:lstStyle/>
          <a:p>
            <a:pPr eaLnBrk="1" hangingPunct="1"/>
            <a:endParaRPr lang="en-US" sz="2400" b="0" dirty="0" smtClean="0"/>
          </a:p>
          <a:p>
            <a:pPr eaLnBrk="1" hangingPunct="1"/>
            <a:r>
              <a:rPr lang="en-US" sz="2400" b="0" dirty="0" err="1" smtClean="0"/>
              <a:t>DataSource</a:t>
            </a:r>
            <a:r>
              <a:rPr lang="en-US" sz="2400" b="0" dirty="0" smtClean="0"/>
              <a:t> </a:t>
            </a:r>
            <a:r>
              <a:rPr lang="en-US" sz="2400" b="0" dirty="0" smtClean="0"/>
              <a:t>and Connection Pooling</a:t>
            </a:r>
          </a:p>
          <a:p>
            <a:pPr lvl="1" eaLnBrk="1" hangingPunct="1"/>
            <a:r>
              <a:rPr lang="en-US" sz="2000" b="0" dirty="0" smtClean="0"/>
              <a:t>In a native SQL environment the most of the response time is used in creating and managing the connections in the database.</a:t>
            </a:r>
          </a:p>
          <a:p>
            <a:pPr lvl="1" eaLnBrk="1" hangingPunct="1"/>
            <a:endParaRPr lang="en-US" sz="2200" b="0" dirty="0" smtClean="0"/>
          </a:p>
          <a:p>
            <a:pPr lvl="1" eaLnBrk="1" hangingPunct="1"/>
            <a:r>
              <a:rPr lang="en-US" sz="2200" b="0" dirty="0" smtClean="0"/>
              <a:t>DataSource:</a:t>
            </a:r>
          </a:p>
          <a:p>
            <a:pPr lvl="2" eaLnBrk="1" hangingPunct="1"/>
            <a:r>
              <a:rPr lang="en-US" sz="2000" dirty="0" smtClean="0">
                <a:cs typeface="Times New Roman" pitchFamily="18" charset="0"/>
              </a:rPr>
              <a:t>Introduced by </a:t>
            </a:r>
            <a:r>
              <a:rPr lang="en-US" sz="2000" b="0" dirty="0" smtClean="0">
                <a:cs typeface="Times New Roman" pitchFamily="18" charset="0"/>
              </a:rPr>
              <a:t>JDBC 2.0 extension API </a:t>
            </a:r>
          </a:p>
          <a:p>
            <a:pPr lvl="2" eaLnBrk="1" hangingPunct="1"/>
            <a:r>
              <a:rPr lang="en-US" sz="2000" dirty="0" smtClean="0">
                <a:cs typeface="Times New Roman" pitchFamily="18" charset="0"/>
              </a:rPr>
              <a:t>They </a:t>
            </a:r>
            <a:r>
              <a:rPr lang="en-US" sz="2000" b="0" dirty="0" smtClean="0">
                <a:cs typeface="Times New Roman" pitchFamily="18" charset="0"/>
              </a:rPr>
              <a:t>are standard, general-use objects for specifying databases or other resources to use</a:t>
            </a:r>
            <a:r>
              <a:rPr lang="en-US" sz="2000" b="0" dirty="0" smtClean="0"/>
              <a:t> </a:t>
            </a:r>
          </a:p>
          <a:p>
            <a:pPr lvl="2" eaLnBrk="1" hangingPunct="1"/>
            <a:r>
              <a:rPr lang="en-US" sz="2000" dirty="0" smtClean="0">
                <a:cs typeface="Times New Roman" pitchFamily="18" charset="0"/>
              </a:rPr>
              <a:t>It can reside on a remote server, or it can be on a local desktop machine</a:t>
            </a:r>
          </a:p>
          <a:p>
            <a:pPr lvl="2" eaLnBrk="1" hangingPunct="1"/>
            <a:r>
              <a:rPr lang="en-US" sz="2000" dirty="0" smtClean="0">
                <a:cs typeface="Times New Roman" pitchFamily="18" charset="0"/>
              </a:rPr>
              <a:t>It can be thought of as a factory for connections to the particular data source that the </a:t>
            </a:r>
            <a:r>
              <a:rPr lang="en-US" sz="2000" dirty="0" smtClean="0">
                <a:latin typeface="Times New Roman" pitchFamily="18" charset="0"/>
                <a:cs typeface="Times New Roman" pitchFamily="18" charset="0"/>
              </a:rPr>
              <a:t>DataSource</a:t>
            </a:r>
            <a:r>
              <a:rPr lang="en-US" sz="2000" dirty="0" smtClean="0">
                <a:cs typeface="Times New Roman" pitchFamily="18" charset="0"/>
              </a:rPr>
              <a:t> instance represents</a:t>
            </a:r>
          </a:p>
          <a:p>
            <a:pPr lvl="2" eaLnBrk="1" hangingPunct="1"/>
            <a:r>
              <a:rPr lang="en-US" sz="2000" dirty="0" smtClean="0"/>
              <a:t>The DataSource interface is implemented by a driver vendor.</a:t>
            </a:r>
            <a:endParaRPr lang="en-US" sz="2000" b="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295399"/>
            <a:ext cx="8610600" cy="5257801"/>
          </a:xfrm>
        </p:spPr>
        <p:txBody>
          <a:bodyPr/>
          <a:lstStyle/>
          <a:p>
            <a:pPr eaLnBrk="1" hangingPunct="1"/>
            <a:r>
              <a:rPr lang="en-US" sz="2400" b="0" dirty="0" smtClean="0"/>
              <a:t>DataSource and Connection Pooling</a:t>
            </a:r>
          </a:p>
          <a:p>
            <a:pPr lvl="1" eaLnBrk="1" hangingPunct="1"/>
            <a:r>
              <a:rPr lang="en-US" sz="2000" b="0" dirty="0" smtClean="0"/>
              <a:t>DataSource(Contd..):</a:t>
            </a:r>
          </a:p>
          <a:p>
            <a:pPr lvl="2"/>
            <a:r>
              <a:rPr lang="en-US" sz="1800" dirty="0" smtClean="0"/>
              <a:t>There are three types of implementations: </a:t>
            </a:r>
          </a:p>
          <a:p>
            <a:pPr lvl="3"/>
            <a:r>
              <a:rPr lang="en-US" sz="1600" b="1" u="sng" dirty="0" smtClean="0"/>
              <a:t>Basic implementation </a:t>
            </a:r>
            <a:r>
              <a:rPr lang="en-US" sz="1600" dirty="0" smtClean="0"/>
              <a:t>-- produces a standard Connection object </a:t>
            </a:r>
          </a:p>
          <a:p>
            <a:pPr lvl="3"/>
            <a:r>
              <a:rPr lang="en-US" sz="1600" b="1" u="sng" dirty="0" smtClean="0"/>
              <a:t>Connection pooling implementation </a:t>
            </a:r>
            <a:r>
              <a:rPr lang="en-US" sz="1600" dirty="0" smtClean="0"/>
              <a:t>-- produces a Connection object that will automatically participate in connection pooling. This implementation works with a middle-tier connection pooling manager. </a:t>
            </a:r>
          </a:p>
          <a:p>
            <a:pPr lvl="3"/>
            <a:r>
              <a:rPr lang="en-US" sz="1600" b="1" u="sng" dirty="0" smtClean="0"/>
              <a:t>Distributed transaction implementation </a:t>
            </a:r>
            <a:r>
              <a:rPr lang="en-US" sz="1600" dirty="0" smtClean="0"/>
              <a:t>-- produces a Connection object that may be used for distributed transactions and almost always participates in connection pooling. This implementation works with a middle-tier transaction manager and almost always with a connection pooling manager</a:t>
            </a:r>
            <a:r>
              <a:rPr lang="en-US" sz="1600" dirty="0" smtClean="0"/>
              <a:t>.</a:t>
            </a:r>
            <a:endParaRPr lang="en-US" sz="1600" dirty="0" smtClean="0"/>
          </a:p>
          <a:p>
            <a:pPr lvl="1"/>
            <a:r>
              <a:rPr lang="en-US" sz="2000" b="0" dirty="0" smtClean="0"/>
              <a:t>A driver that is accessed via a DataSource object does not register itself with the </a:t>
            </a:r>
            <a:r>
              <a:rPr lang="en-US" sz="2000" b="0" dirty="0" err="1" smtClean="0"/>
              <a:t>DriverManager</a:t>
            </a:r>
            <a:r>
              <a:rPr lang="en-US" sz="2000" b="0" dirty="0" smtClean="0"/>
              <a:t>. Rather an object that implements the DataSource interface will typically be registered with a naming service based on the Java Naming and Directory (JNDI) API. </a:t>
            </a:r>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389120" y="9144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
            </a:r>
            <a:br>
              <a:rPr lang="en-US" sz="3200" b="0" dirty="0" smtClean="0"/>
            </a:br>
            <a:r>
              <a:rPr lang="en-US" sz="3200" b="0" dirty="0" smtClean="0"/>
              <a:t>Objective</a:t>
            </a:r>
          </a:p>
        </p:txBody>
      </p:sp>
      <p:sp>
        <p:nvSpPr>
          <p:cNvPr id="4100" name="Rectangle 3"/>
          <p:cNvSpPr>
            <a:spLocks noGrp="1" noChangeArrowheads="1"/>
          </p:cNvSpPr>
          <p:nvPr>
            <p:ph idx="1"/>
          </p:nvPr>
        </p:nvSpPr>
        <p:spPr>
          <a:xfrm>
            <a:off x="228600" y="1112838"/>
            <a:ext cx="7391400" cy="5059362"/>
          </a:xfrm>
        </p:spPr>
        <p:txBody>
          <a:bodyPr/>
          <a:lstStyle/>
          <a:p>
            <a:pPr eaLnBrk="1" hangingPunct="1"/>
            <a:r>
              <a:rPr lang="en-US" sz="2400" b="0" dirty="0" smtClean="0"/>
              <a:t>To understand JDBC API</a:t>
            </a:r>
          </a:p>
          <a:p>
            <a:pPr eaLnBrk="1" hangingPunct="1"/>
            <a:r>
              <a:rPr lang="en-US" sz="2400" b="0" dirty="0" smtClean="0"/>
              <a:t>To know types of drivers</a:t>
            </a:r>
          </a:p>
          <a:p>
            <a:pPr eaLnBrk="1" hangingPunct="1"/>
            <a:r>
              <a:rPr lang="en-US" sz="2400" b="0" dirty="0" smtClean="0"/>
              <a:t>To implement database connectivity to different databases using JDBC</a:t>
            </a:r>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F9F4CB8F-0F4B-43F8-A57F-BE35CA4DE06F}" type="slidenum">
              <a:rPr lang="en-US" altLang="en-US"/>
              <a:pPr>
                <a:defRPr/>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295400"/>
            <a:ext cx="8610600" cy="4749800"/>
          </a:xfrm>
        </p:spPr>
        <p:txBody>
          <a:bodyPr/>
          <a:lstStyle/>
          <a:p>
            <a:pPr eaLnBrk="1" hangingPunct="1"/>
            <a:r>
              <a:rPr lang="en-US" sz="2400" b="0" dirty="0" smtClean="0"/>
              <a:t>DataSource and Connection Pooling</a:t>
            </a:r>
          </a:p>
          <a:p>
            <a:pPr lvl="1" eaLnBrk="1" hangingPunct="1"/>
            <a:r>
              <a:rPr lang="en-US" sz="2200" b="0" dirty="0" smtClean="0"/>
              <a:t>Connection Pooling:</a:t>
            </a:r>
          </a:p>
          <a:p>
            <a:pPr lvl="2" eaLnBrk="1" hangingPunct="1"/>
            <a:r>
              <a:rPr lang="en-US" sz="2000" dirty="0" smtClean="0"/>
              <a:t>There are many scenarios in software architecture where some type of object pooling is employed as a technique to improve application performance.</a:t>
            </a:r>
          </a:p>
          <a:p>
            <a:pPr lvl="2" eaLnBrk="1" hangingPunct="1"/>
            <a:r>
              <a:rPr lang="en-US" sz="2000" dirty="0" smtClean="0"/>
              <a:t>Object pooling is effective for two simple reasons. </a:t>
            </a:r>
          </a:p>
          <a:p>
            <a:pPr lvl="3" eaLnBrk="1" hangingPunct="1"/>
            <a:r>
              <a:rPr lang="en-US" sz="1800" dirty="0" smtClean="0"/>
              <a:t>First, the run time creation of new software objects is often more expensive in terms of performance and memory than the reuse of previously created objects. </a:t>
            </a:r>
          </a:p>
          <a:p>
            <a:pPr lvl="3" eaLnBrk="1" hangingPunct="1"/>
            <a:r>
              <a:rPr lang="en-US" sz="1800" dirty="0" smtClean="0"/>
              <a:t>Second, garbage collection is an expensive process so when we reduce the number of objects to clean up we generally reduce the garbage collection load.</a:t>
            </a:r>
            <a:endParaRPr lang="en-US" sz="1800" b="0" dirty="0" smtClean="0"/>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nectionPool1.jpg"/>
          <p:cNvPicPr>
            <a:picLocks noChangeAspect="1"/>
          </p:cNvPicPr>
          <p:nvPr/>
        </p:nvPicPr>
        <p:blipFill>
          <a:blip r:embed="rId3"/>
          <a:stretch>
            <a:fillRect/>
          </a:stretch>
        </p:blipFill>
        <p:spPr>
          <a:xfrm>
            <a:off x="1600200" y="1570482"/>
            <a:ext cx="6477000" cy="4754118"/>
          </a:xfrm>
          <a:prstGeom prst="rect">
            <a:avLst/>
          </a:prstGeom>
        </p:spPr>
      </p:pic>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914400"/>
            <a:ext cx="8915400" cy="4749800"/>
          </a:xfrm>
        </p:spPr>
        <p:txBody>
          <a:bodyPr/>
          <a:lstStyle/>
          <a:p>
            <a:pPr eaLnBrk="1" hangingPunct="1"/>
            <a:r>
              <a:rPr lang="en-US" sz="2400" b="0" dirty="0" smtClean="0"/>
              <a:t>DataSource and Connection Pooling</a:t>
            </a:r>
          </a:p>
          <a:p>
            <a:pPr lvl="1" eaLnBrk="1" hangingPunct="1"/>
            <a:r>
              <a:rPr lang="en-US" sz="2000" b="0" dirty="0" smtClean="0"/>
              <a:t>Connection Pooling(Contd..):</a:t>
            </a:r>
          </a:p>
          <a:p>
            <a:pPr lvl="2"/>
            <a:r>
              <a:rPr lang="en-US" sz="2000" dirty="0" smtClean="0"/>
              <a:t>JDBC connection pooling is conceptually similar to any other form of object pooling.</a:t>
            </a:r>
          </a:p>
          <a:p>
            <a:pPr lvl="2"/>
            <a:r>
              <a:rPr lang="en-US" sz="1800" dirty="0" smtClean="0"/>
              <a:t> Database connections are often expensive to create because of the overhead of </a:t>
            </a:r>
          </a:p>
          <a:p>
            <a:pPr lvl="3"/>
            <a:r>
              <a:rPr lang="en-US" sz="1600" dirty="0" smtClean="0"/>
              <a:t>establishing a network </a:t>
            </a:r>
          </a:p>
          <a:p>
            <a:pPr lvl="3"/>
            <a:r>
              <a:rPr lang="en-US" sz="1600" dirty="0" smtClean="0"/>
              <a:t>connection and initializing a database connection session in the back end database. </a:t>
            </a:r>
          </a:p>
          <a:p>
            <a:pPr lvl="3"/>
            <a:r>
              <a:rPr lang="en-US" sz="1600" dirty="0" smtClean="0"/>
              <a:t> connection session initialization often requires </a:t>
            </a:r>
          </a:p>
          <a:p>
            <a:pPr lvl="4"/>
            <a:r>
              <a:rPr lang="en-US" sz="1400" dirty="0" smtClean="0"/>
              <a:t>time consuming processing to perform user authentication, establish transactional contexts and establish other aspects of the session that are required for subsequent database usage. </a:t>
            </a:r>
          </a:p>
          <a:p>
            <a:pPr lvl="3"/>
            <a:r>
              <a:rPr lang="en-US" sz="1600" dirty="0" smtClean="0"/>
              <a:t>Managing all of its connection sessions can impose a major limiting factor on the scalability of the application. </a:t>
            </a:r>
          </a:p>
          <a:p>
            <a:pPr lvl="4"/>
            <a:r>
              <a:rPr lang="en-US" sz="1400" dirty="0" smtClean="0"/>
              <a:t>Valuable database resources such as locks, memory, cursors, transaction logs, statement handles and temporary tables all tend to increase based on the number of concurrent connection sessions.</a:t>
            </a:r>
          </a:p>
          <a:p>
            <a:pPr lvl="3"/>
            <a:endParaRPr lang="en-US" dirty="0" smtClean="0"/>
          </a:p>
          <a:p>
            <a:pPr lvl="3" eaLnBrk="1" hangingPunct="1"/>
            <a:endParaRPr lang="en-US" sz="1800" b="0" dirty="0" smtClean="0"/>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122238"/>
            <a:ext cx="8839200" cy="563562"/>
          </a:xfrm>
        </p:spPr>
        <p:txBody>
          <a:bodyPr/>
          <a:lstStyle/>
          <a:p>
            <a:pPr eaLnBrk="1" hangingPunct="1"/>
            <a:r>
              <a:rPr lang="en-US" sz="2800" b="0" dirty="0" smtClean="0"/>
              <a:t>Java Database Connectivity</a:t>
            </a:r>
            <a:endParaRPr lang="en-US" b="0" dirty="0" smtClean="0">
              <a:cs typeface="Times New Roman" pitchFamily="18" charset="0"/>
            </a:endParaRPr>
          </a:p>
        </p:txBody>
      </p:sp>
      <p:sp>
        <p:nvSpPr>
          <p:cNvPr id="34819" name="Rectangle 3"/>
          <p:cNvSpPr>
            <a:spLocks noGrp="1" noChangeArrowheads="1"/>
          </p:cNvSpPr>
          <p:nvPr>
            <p:ph idx="1"/>
          </p:nvPr>
        </p:nvSpPr>
        <p:spPr>
          <a:xfrm>
            <a:off x="228600" y="1109663"/>
            <a:ext cx="8610600" cy="5062537"/>
          </a:xfrm>
        </p:spPr>
        <p:txBody>
          <a:bodyPr/>
          <a:lstStyle/>
          <a:p>
            <a:pPr marL="457200" indent="-457200" eaLnBrk="1" hangingPunct="1"/>
            <a:r>
              <a:rPr lang="en-US" sz="2400" b="0" dirty="0" smtClean="0">
                <a:solidFill>
                  <a:srgbClr val="333333"/>
                </a:solidFill>
                <a:cs typeface="Times New Roman" pitchFamily="18" charset="0"/>
              </a:rPr>
              <a:t>DriverManager Vs DataSource</a:t>
            </a:r>
          </a:p>
          <a:p>
            <a:pPr marL="857250" lvl="1" indent="-457200" eaLnBrk="1" hangingPunct="1"/>
            <a:r>
              <a:rPr lang="en-US" sz="2000" b="0" dirty="0" smtClean="0">
                <a:solidFill>
                  <a:srgbClr val="333333"/>
                </a:solidFill>
                <a:cs typeface="Times New Roman" pitchFamily="18" charset="0"/>
              </a:rPr>
              <a:t>Connection is Retained in the pool in DataSource</a:t>
            </a:r>
          </a:p>
          <a:p>
            <a:pPr marL="1262063" lvl="2" indent="-457200" eaLnBrk="1" hangingPunct="1"/>
            <a:r>
              <a:rPr lang="en-US" sz="1800" b="0" dirty="0" smtClean="0">
                <a:solidFill>
                  <a:srgbClr val="333333"/>
                </a:solidFill>
                <a:cs typeface="Times New Roman" pitchFamily="18" charset="0"/>
              </a:rPr>
              <a:t>While directly creating a connection by calling </a:t>
            </a:r>
            <a:r>
              <a:rPr lang="en-US" sz="1800" b="0" dirty="0" err="1" smtClean="0">
                <a:solidFill>
                  <a:srgbClr val="333333"/>
                </a:solidFill>
                <a:cs typeface="Times New Roman" pitchFamily="18" charset="0"/>
              </a:rPr>
              <a:t>DriverManager.getConnection</a:t>
            </a:r>
            <a:r>
              <a:rPr lang="en-US" sz="1800" b="0" dirty="0" smtClean="0">
                <a:solidFill>
                  <a:srgbClr val="333333"/>
                </a:solidFill>
                <a:cs typeface="Times New Roman" pitchFamily="18" charset="0"/>
              </a:rPr>
              <a:t>(..) , you are creating a connection by yourself and when closing close() on it, the link to database is lost. </a:t>
            </a:r>
          </a:p>
          <a:p>
            <a:pPr marL="1262063" lvl="2" indent="-457200" eaLnBrk="1" hangingPunct="1"/>
            <a:r>
              <a:rPr lang="en-US" sz="1800" b="0" dirty="0" smtClean="0">
                <a:solidFill>
                  <a:srgbClr val="333333"/>
                </a:solidFill>
                <a:cs typeface="Times New Roman" pitchFamily="18" charset="0"/>
              </a:rPr>
              <a:t>On the other hand we get a connection from a datasource, when you call the close() on it, it will not close the link to database, but will return to a connection pool where it can be reused by some other classes</a:t>
            </a:r>
          </a:p>
          <a:p>
            <a:pPr marL="857250" lvl="1" indent="-457200" eaLnBrk="1" hangingPunct="1"/>
            <a:r>
              <a:rPr lang="en-US" sz="2000" b="0" dirty="0" smtClean="0">
                <a:solidFill>
                  <a:srgbClr val="333333"/>
                </a:solidFill>
                <a:cs typeface="Times New Roman" pitchFamily="18" charset="0"/>
              </a:rPr>
              <a:t>It is always better to use a connection pool because creating connections are expensive. DataSource has its usability in the distributed computing environment, as it can be used  with JNDI lookups</a:t>
            </a:r>
          </a:p>
          <a:p>
            <a:pPr marL="857250" lvl="1" indent="-457200" eaLnBrk="1" hangingPunct="1"/>
            <a:r>
              <a:rPr lang="en-US" sz="2000" b="0" dirty="0" smtClean="0">
                <a:cs typeface="Times New Roman" pitchFamily="18" charset="0"/>
              </a:rPr>
              <a:t>allows developers to implement a </a:t>
            </a:r>
            <a:r>
              <a:rPr lang="en-US" sz="2000" b="0" dirty="0" smtClean="0">
                <a:latin typeface="Courier New" pitchFamily="49" charset="0"/>
                <a:cs typeface="Courier New" pitchFamily="49" charset="0"/>
              </a:rPr>
              <a:t>DataSource</a:t>
            </a:r>
            <a:r>
              <a:rPr lang="en-US" sz="2000" b="0" dirty="0" smtClean="0">
                <a:cs typeface="Times New Roman" pitchFamily="18" charset="0"/>
              </a:rPr>
              <a:t> class to take advantage of features like connection pooling and distributed transactions</a:t>
            </a:r>
            <a:endParaRPr lang="en-US" sz="2000" b="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normAutofit fontScale="92500" lnSpcReduction="10000"/>
          </a:bodyPr>
          <a:lstStyle/>
          <a:p>
            <a:pPr eaLnBrk="1" hangingPunct="1"/>
            <a:r>
              <a:rPr lang="en-US" sz="2400" b="0" dirty="0" smtClean="0"/>
              <a:t>Rowsets</a:t>
            </a:r>
            <a:endParaRPr lang="en-US" sz="2000" b="0" dirty="0" smtClean="0"/>
          </a:p>
          <a:p>
            <a:pPr lvl="1" eaLnBrk="1" hangingPunct="1"/>
            <a:r>
              <a:rPr lang="en-US" sz="2000" b="0" dirty="0" err="1" smtClean="0"/>
              <a:t>RowSets</a:t>
            </a:r>
            <a:r>
              <a:rPr lang="en-US" sz="2000" b="0" dirty="0" smtClean="0"/>
              <a:t> are a JDBC 2.0 extension to the </a:t>
            </a:r>
            <a:r>
              <a:rPr lang="en-US" sz="2000" b="0" dirty="0" err="1" smtClean="0"/>
              <a:t>java.sql.ResultSet</a:t>
            </a:r>
            <a:r>
              <a:rPr lang="en-US" sz="2000" b="0" dirty="0" smtClean="0"/>
              <a:t> interface. </a:t>
            </a:r>
          </a:p>
          <a:p>
            <a:pPr lvl="1" eaLnBrk="1" hangingPunct="1"/>
            <a:r>
              <a:rPr lang="en-US" sz="2000" b="0" dirty="0" smtClean="0">
                <a:cs typeface="Times New Roman" pitchFamily="18" charset="0"/>
              </a:rPr>
              <a:t>Included within the package javax.sql.*</a:t>
            </a:r>
          </a:p>
          <a:p>
            <a:pPr lvl="1" eaLnBrk="1" hangingPunct="1"/>
            <a:r>
              <a:rPr lang="en-US" sz="2000" b="0" dirty="0" smtClean="0">
                <a:cs typeface="Times New Roman" pitchFamily="18" charset="0"/>
              </a:rPr>
              <a:t>A </a:t>
            </a:r>
            <a:r>
              <a:rPr lang="en-US" sz="2000" b="0" dirty="0" err="1" smtClean="0">
                <a:cs typeface="Times New Roman" pitchFamily="18" charset="0"/>
              </a:rPr>
              <a:t>RowSet</a:t>
            </a:r>
            <a:r>
              <a:rPr lang="en-US" sz="2000" b="0" dirty="0" smtClean="0">
                <a:cs typeface="Times New Roman" pitchFamily="18" charset="0"/>
              </a:rPr>
              <a:t> object contains a set of rows from a result set or some other source of tabular data, like a file or spreadsheet. </a:t>
            </a:r>
          </a:p>
          <a:p>
            <a:pPr lvl="1" eaLnBrk="1" hangingPunct="1"/>
            <a:r>
              <a:rPr lang="en-US" sz="2000" b="0" dirty="0" err="1" smtClean="0"/>
              <a:t>Rowsets</a:t>
            </a:r>
            <a:r>
              <a:rPr lang="en-US" sz="2000" b="0" dirty="0" smtClean="0"/>
              <a:t> may have many different implementations to fill different needs. These implementations fall into two broad categories:</a:t>
            </a:r>
          </a:p>
          <a:p>
            <a:pPr lvl="2" eaLnBrk="1" hangingPunct="1"/>
            <a:r>
              <a:rPr lang="en-US" sz="1800" dirty="0" smtClean="0"/>
              <a:t>Connected  </a:t>
            </a:r>
            <a:r>
              <a:rPr lang="en-US" sz="1800" dirty="0" err="1" smtClean="0"/>
              <a:t>RowSets</a:t>
            </a:r>
            <a:r>
              <a:rPr lang="en-US" sz="1800" dirty="0" smtClean="0"/>
              <a:t> </a:t>
            </a:r>
          </a:p>
          <a:p>
            <a:pPr lvl="2" eaLnBrk="1" hangingPunct="1"/>
            <a:r>
              <a:rPr lang="en-US" sz="1800" dirty="0" smtClean="0"/>
              <a:t>Disconnected. </a:t>
            </a:r>
            <a:r>
              <a:rPr lang="en-US" sz="1800" dirty="0" err="1" smtClean="0"/>
              <a:t>RowSets</a:t>
            </a:r>
            <a:endParaRPr lang="en-US" sz="1800" dirty="0" smtClean="0"/>
          </a:p>
          <a:p>
            <a:pPr lvl="1" eaLnBrk="1" hangingPunct="1"/>
            <a:r>
              <a:rPr lang="en-US" sz="2000" b="0" dirty="0" err="1" smtClean="0"/>
              <a:t>Rowsets</a:t>
            </a:r>
            <a:r>
              <a:rPr lang="en-US" sz="2000" b="0" dirty="0" smtClean="0"/>
              <a:t> make it easy to send tabular data over a network. </a:t>
            </a:r>
          </a:p>
          <a:p>
            <a:pPr lvl="1" eaLnBrk="1" hangingPunct="1"/>
            <a:r>
              <a:rPr lang="en-US" sz="2000" b="0" dirty="0" smtClean="0"/>
              <a:t>They can also be used to provide scrollable result sets or updatable result sets when the underlying JDBC driver does not support them.</a:t>
            </a:r>
            <a:r>
              <a:rPr lang="en-US" sz="2000" dirty="0" smtClean="0"/>
              <a:t/>
            </a:r>
            <a:br>
              <a:rPr lang="en-US" sz="2000" dirty="0" smtClean="0"/>
            </a:br>
            <a:r>
              <a:rPr lang="en-US" sz="2000" dirty="0" smtClean="0"/>
              <a:t/>
            </a:r>
            <a:br>
              <a:rPr lang="en-US" sz="2000" dirty="0" smtClean="0"/>
            </a:br>
            <a:endParaRPr lang="en-US" sz="2000"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686800" cy="4835525"/>
          </a:xfrm>
        </p:spPr>
        <p:txBody>
          <a:bodyPr>
            <a:normAutofit fontScale="92500" lnSpcReduction="20000"/>
          </a:bodyPr>
          <a:lstStyle/>
          <a:p>
            <a:pPr eaLnBrk="1" hangingPunct="1"/>
            <a:r>
              <a:rPr lang="en-US" sz="2400" b="0" dirty="0" smtClean="0"/>
              <a:t>Rowsets</a:t>
            </a:r>
            <a:endParaRPr lang="en-US" sz="2000" b="0" dirty="0" smtClean="0"/>
          </a:p>
          <a:p>
            <a:pPr lvl="1" eaLnBrk="1" hangingPunct="1"/>
            <a:r>
              <a:rPr lang="en-US" sz="2000" u="sng" dirty="0" smtClean="0"/>
              <a:t>Disconnected </a:t>
            </a:r>
            <a:r>
              <a:rPr lang="en-US" sz="2000" u="sng" dirty="0" err="1" smtClean="0"/>
              <a:t>RowSets</a:t>
            </a:r>
            <a:r>
              <a:rPr lang="en-US" sz="2000" u="sng" dirty="0" smtClean="0"/>
              <a:t>:</a:t>
            </a:r>
          </a:p>
          <a:p>
            <a:pPr lvl="2" eaLnBrk="1" hangingPunct="1"/>
            <a:r>
              <a:rPr lang="en-US" sz="1800" dirty="0" smtClean="0"/>
              <a:t>It gets a connection to a data source in order to fill itself with data or to propagate changes in data back to the data source, but most of the time it does not have a connection open. </a:t>
            </a:r>
          </a:p>
          <a:p>
            <a:pPr lvl="2" eaLnBrk="1" hangingPunct="1"/>
            <a:r>
              <a:rPr lang="en-US" sz="1800" dirty="0" smtClean="0"/>
              <a:t>Does not need a JDBC driver or the full JDBC API, so its footprint is very small. </a:t>
            </a:r>
          </a:p>
          <a:p>
            <a:pPr lvl="2" eaLnBrk="1" hangingPunct="1"/>
            <a:r>
              <a:rPr lang="en-US" sz="1800" dirty="0" smtClean="0"/>
              <a:t>Is an ideal format for sending data over a network to a thin client. </a:t>
            </a:r>
          </a:p>
          <a:p>
            <a:pPr lvl="2" eaLnBrk="1" hangingPunct="1"/>
            <a:r>
              <a:rPr lang="en-US" sz="1800" dirty="0" smtClean="0"/>
              <a:t>It stores its data in memory. It needs to maintain metadata about the columns it contains and information about its internal state.</a:t>
            </a:r>
          </a:p>
          <a:p>
            <a:pPr lvl="2" eaLnBrk="1" hangingPunct="1"/>
            <a:r>
              <a:rPr lang="en-US" sz="1800" dirty="0" smtClean="0"/>
              <a:t> It also needs a facility for making connections, for executing commands, and for reading and writing data to and from the data source </a:t>
            </a:r>
          </a:p>
          <a:p>
            <a:pPr lvl="2" eaLnBrk="1" hangingPunct="1"/>
            <a:r>
              <a:rPr lang="en-US" sz="1800" dirty="0" smtClean="0"/>
              <a:t>Example: </a:t>
            </a:r>
            <a:r>
              <a:rPr lang="en-US" b="1" u="sng" dirty="0" err="1" smtClean="0"/>
              <a:t>CachedRowSet</a:t>
            </a:r>
            <a:r>
              <a:rPr lang="en-US" b="1" u="sng" dirty="0" smtClean="0"/>
              <a:t>:</a:t>
            </a:r>
          </a:p>
          <a:p>
            <a:pPr lvl="3" eaLnBrk="1" hangingPunct="1"/>
            <a:r>
              <a:rPr lang="en-US" sz="1600" dirty="0" smtClean="0"/>
              <a:t>a disconnected </a:t>
            </a:r>
            <a:r>
              <a:rPr lang="en-US" sz="1600" dirty="0" err="1" smtClean="0"/>
              <a:t>rowset</a:t>
            </a:r>
            <a:r>
              <a:rPr lang="en-US" sz="1600" dirty="0" smtClean="0"/>
              <a:t> that caches its data in memory; </a:t>
            </a:r>
          </a:p>
          <a:p>
            <a:pPr lvl="3" eaLnBrk="1" hangingPunct="1"/>
            <a:r>
              <a:rPr lang="en-US" sz="1600" dirty="0" smtClean="0"/>
              <a:t>not suitable for very large data sets, but an ideal way to provide thin Java clients, such as a Personal Digital Assistant (PDA) or Network Computer (NC), with tabular data </a:t>
            </a:r>
            <a:r>
              <a:rPr lang="en-US" dirty="0" smtClean="0"/>
              <a:t/>
            </a:r>
            <a:br>
              <a:rPr lang="en-US" dirty="0" smtClean="0"/>
            </a:br>
            <a:r>
              <a:rPr lang="en-US" dirty="0" smtClean="0"/>
              <a:t/>
            </a:r>
            <a:br>
              <a:rPr lang="en-US" dirty="0" smtClean="0"/>
            </a:br>
            <a:r>
              <a:rPr lang="en-US" dirty="0" smtClean="0"/>
              <a:t>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smtClean="0"/>
              <a:t>Rowsets</a:t>
            </a:r>
            <a:endParaRPr lang="en-US" sz="2000" b="0" dirty="0" smtClean="0"/>
          </a:p>
          <a:p>
            <a:pPr lvl="1" eaLnBrk="1" hangingPunct="1"/>
            <a:r>
              <a:rPr lang="en-US" sz="2000" u="sng" dirty="0" smtClean="0"/>
              <a:t>Connected </a:t>
            </a:r>
            <a:r>
              <a:rPr lang="en-US" sz="2000" u="sng" dirty="0" err="1" smtClean="0"/>
              <a:t>RowSets</a:t>
            </a:r>
            <a:r>
              <a:rPr lang="en-US" sz="2000" u="sng" dirty="0" smtClean="0"/>
              <a:t>:</a:t>
            </a:r>
          </a:p>
          <a:p>
            <a:pPr lvl="2" eaLnBrk="1" hangingPunct="1"/>
            <a:r>
              <a:rPr lang="en-US" sz="1800" dirty="0" smtClean="0"/>
              <a:t>A connected </a:t>
            </a:r>
            <a:r>
              <a:rPr lang="en-US" sz="1800" dirty="0" err="1" smtClean="0"/>
              <a:t>rowset</a:t>
            </a:r>
            <a:r>
              <a:rPr lang="en-US" sz="1800" dirty="0" smtClean="0"/>
              <a:t>, by contrast, opens a connection and keeps it open for as long as the </a:t>
            </a:r>
            <a:r>
              <a:rPr lang="en-US" sz="1800" dirty="0" err="1" smtClean="0"/>
              <a:t>rowset</a:t>
            </a:r>
            <a:r>
              <a:rPr lang="en-US" sz="1800" dirty="0" smtClean="0"/>
              <a:t> is in use. </a:t>
            </a:r>
          </a:p>
          <a:p>
            <a:pPr lvl="2" eaLnBrk="1" hangingPunct="1"/>
            <a:r>
              <a:rPr lang="en-US" sz="1800" dirty="0" smtClean="0"/>
              <a:t> Example: </a:t>
            </a:r>
          </a:p>
          <a:p>
            <a:pPr lvl="3" eaLnBrk="1" hangingPunct="1"/>
            <a:r>
              <a:rPr lang="en-US" sz="1600" b="1" u="sng" dirty="0" smtClean="0"/>
              <a:t>A </a:t>
            </a:r>
            <a:r>
              <a:rPr lang="en-US" sz="1600" b="1" u="sng" dirty="0" err="1" smtClean="0"/>
              <a:t>JDBCRowSet</a:t>
            </a:r>
            <a:r>
              <a:rPr lang="en-US" sz="1600" dirty="0" smtClean="0"/>
              <a:t> class—a connected </a:t>
            </a:r>
            <a:r>
              <a:rPr lang="en-US" sz="1600" dirty="0" err="1" smtClean="0"/>
              <a:t>rowset</a:t>
            </a:r>
            <a:r>
              <a:rPr lang="en-US" sz="1600" dirty="0" smtClean="0"/>
              <a:t> that serves mainly as a thin wrapper around a </a:t>
            </a:r>
            <a:r>
              <a:rPr lang="en-US" sz="1600" dirty="0" err="1" smtClean="0"/>
              <a:t>ResultSet</a:t>
            </a:r>
            <a:r>
              <a:rPr lang="en-US" sz="1600" dirty="0" smtClean="0"/>
              <a:t> object to make a JDBC driver look like a JavaBeans component </a:t>
            </a:r>
          </a:p>
          <a:p>
            <a:pPr lvl="3" eaLnBrk="1" hangingPunct="1"/>
            <a:endParaRPr lang="en-US" sz="1600" dirty="0" smtClean="0"/>
          </a:p>
          <a:p>
            <a:pPr lvl="3" eaLnBrk="1" hangingPunct="1"/>
            <a:r>
              <a:rPr lang="en-US" sz="1600" b="1" u="sng" dirty="0" smtClean="0"/>
              <a:t> A </a:t>
            </a:r>
            <a:r>
              <a:rPr lang="en-US" sz="1600" b="1" u="sng" dirty="0" err="1" smtClean="0"/>
              <a:t>WebRowSet</a:t>
            </a:r>
            <a:r>
              <a:rPr lang="en-US" sz="1600" b="1" u="sng" dirty="0" smtClean="0"/>
              <a:t> </a:t>
            </a:r>
            <a:r>
              <a:rPr lang="en-US" sz="1600" dirty="0" smtClean="0"/>
              <a:t>class—a connected </a:t>
            </a:r>
            <a:r>
              <a:rPr lang="en-US" sz="1600" dirty="0" err="1" smtClean="0"/>
              <a:t>rowset</a:t>
            </a:r>
            <a:r>
              <a:rPr lang="en-US" sz="1600" dirty="0" smtClean="0"/>
              <a:t> that uses the HTTP protocol internally to talk to a Java </a:t>
            </a:r>
            <a:r>
              <a:rPr lang="en-US" sz="1600" dirty="0" err="1" smtClean="0"/>
              <a:t>servlet</a:t>
            </a:r>
            <a:r>
              <a:rPr lang="en-US" sz="1600" dirty="0" smtClean="0"/>
              <a:t> that provides data access; used to make it possible for thin web clients to retrieve and possibly update a set of rows </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err="1" smtClean="0"/>
              <a:t>ResultSet</a:t>
            </a:r>
            <a:r>
              <a:rPr lang="en-US" sz="2400" b="0" dirty="0" smtClean="0"/>
              <a:t> </a:t>
            </a:r>
            <a:r>
              <a:rPr lang="en-US" sz="2400" b="0" dirty="0" smtClean="0"/>
              <a:t>Vs </a:t>
            </a:r>
            <a:r>
              <a:rPr lang="en-US" sz="2400" b="0" dirty="0" err="1" smtClean="0"/>
              <a:t>Rowset</a:t>
            </a:r>
            <a:endParaRPr lang="en-US" sz="2000" b="0" dirty="0" smtClean="0"/>
          </a:p>
          <a:p>
            <a:pPr lvl="1" eaLnBrk="1" hangingPunct="1"/>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graphicFrame>
        <p:nvGraphicFramePr>
          <p:cNvPr id="4" name="Table 3"/>
          <p:cNvGraphicFramePr>
            <a:graphicFrameLocks noGrp="1"/>
          </p:cNvGraphicFramePr>
          <p:nvPr/>
        </p:nvGraphicFramePr>
        <p:xfrm>
          <a:off x="457200" y="1584960"/>
          <a:ext cx="8382000" cy="425196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xmlns="" val="20000"/>
                    </a:ext>
                  </a:extLst>
                </a:gridCol>
                <a:gridCol w="4191000">
                  <a:extLst>
                    <a:ext uri="{9D8B030D-6E8A-4147-A177-3AD203B41FA5}">
                      <a16:colId xmlns:a16="http://schemas.microsoft.com/office/drawing/2014/main" xmlns="" val="20001"/>
                    </a:ext>
                  </a:extLst>
                </a:gridCol>
              </a:tblGrid>
              <a:tr h="378372">
                <a:tc>
                  <a:txBody>
                    <a:bodyPr/>
                    <a:lstStyle/>
                    <a:p>
                      <a:r>
                        <a:rPr lang="en-US" dirty="0" err="1" smtClean="0"/>
                        <a:t>ResultSet</a:t>
                      </a:r>
                      <a:endParaRPr lang="en-US" dirty="0"/>
                    </a:p>
                  </a:txBody>
                  <a:tcPr/>
                </a:tc>
                <a:tc>
                  <a:txBody>
                    <a:bodyPr/>
                    <a:lstStyle/>
                    <a:p>
                      <a:r>
                        <a:rPr lang="en-US" dirty="0" err="1" smtClean="0"/>
                        <a:t>RowSet</a:t>
                      </a:r>
                      <a:endParaRPr lang="en-US" dirty="0"/>
                    </a:p>
                  </a:txBody>
                  <a:tcPr/>
                </a:tc>
                <a:extLst>
                  <a:ext uri="{0D108BD9-81ED-4DB2-BD59-A6C34878D82A}">
                    <a16:rowId xmlns:a16="http://schemas.microsoft.com/office/drawing/2014/main" xmlns="" val="10000"/>
                  </a:ext>
                </a:extLst>
              </a:tr>
              <a:tr h="383628">
                <a:tc>
                  <a:txBody>
                    <a:bodyPr/>
                    <a:lstStyle/>
                    <a:p>
                      <a:r>
                        <a:rPr lang="en-US" b="1" dirty="0" smtClean="0"/>
                        <a:t>A </a:t>
                      </a:r>
                      <a:r>
                        <a:rPr lang="en-US" b="1" dirty="0" err="1" smtClean="0"/>
                        <a:t>ResultSet</a:t>
                      </a:r>
                      <a:r>
                        <a:rPr lang="en-US" dirty="0" smtClean="0"/>
                        <a:t> maintains a connection to a database and because of that it can’t be serialized and also we cant pass the </a:t>
                      </a:r>
                      <a:r>
                        <a:rPr lang="en-US" dirty="0" err="1" smtClean="0"/>
                        <a:t>Resultset</a:t>
                      </a:r>
                      <a:r>
                        <a:rPr lang="en-US" dirty="0" smtClean="0"/>
                        <a:t> object from one class to other class across the network</a:t>
                      </a:r>
                      <a:endParaRPr lang="en-US" dirty="0"/>
                    </a:p>
                  </a:txBody>
                  <a:tcPr/>
                </a:tc>
                <a:tc>
                  <a:txBody>
                    <a:bodyPr/>
                    <a:lstStyle/>
                    <a:p>
                      <a:r>
                        <a:rPr lang="en-US" b="1" dirty="0" err="1" smtClean="0"/>
                        <a:t>RowSet</a:t>
                      </a:r>
                      <a:r>
                        <a:rPr lang="en-US" dirty="0" smtClean="0"/>
                        <a:t> is a disconnected, </a:t>
                      </a:r>
                      <a:r>
                        <a:rPr lang="en-US" dirty="0" err="1" smtClean="0"/>
                        <a:t>serializable</a:t>
                      </a:r>
                      <a:r>
                        <a:rPr lang="en-US" dirty="0" smtClean="0"/>
                        <a:t> version of a JDBC </a:t>
                      </a:r>
                      <a:r>
                        <a:rPr lang="en-US" dirty="0" err="1" smtClean="0"/>
                        <a:t>ResultSet</a:t>
                      </a:r>
                      <a:r>
                        <a:rPr lang="en-US" dirty="0" smtClean="0"/>
                        <a:t> and also it can be sent from one class to another across the network</a:t>
                      </a:r>
                      <a:endParaRPr lang="en-US" dirty="0"/>
                    </a:p>
                  </a:txBody>
                  <a:tcPr/>
                </a:tc>
                <a:extLst>
                  <a:ext uri="{0D108BD9-81ED-4DB2-BD59-A6C34878D82A}">
                    <a16:rowId xmlns:a16="http://schemas.microsoft.com/office/drawing/2014/main" xmlns="" val="10001"/>
                  </a:ext>
                </a:extLst>
              </a:tr>
              <a:tr h="1358988">
                <a:tc>
                  <a:txBody>
                    <a:bodyPr/>
                    <a:lstStyle/>
                    <a:p>
                      <a:r>
                        <a:rPr lang="en-US" dirty="0" smtClean="0"/>
                        <a:t>Since the</a:t>
                      </a:r>
                      <a:r>
                        <a:rPr lang="en-US" baseline="0" dirty="0" smtClean="0"/>
                        <a:t> data is fetched directly from the database Connection there is problem even if the query returns a huge set of rows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err="1" smtClean="0">
                          <a:solidFill>
                            <a:schemeClr val="dk1"/>
                          </a:solidFill>
                          <a:latin typeface="+mn-lt"/>
                          <a:ea typeface="+mn-ea"/>
                          <a:cs typeface="+mn-cs"/>
                        </a:rPr>
                        <a:t>Rowset</a:t>
                      </a:r>
                      <a:r>
                        <a:rPr lang="en-US" sz="1800" i="0" kern="1200" dirty="0" smtClean="0">
                          <a:solidFill>
                            <a:schemeClr val="dk1"/>
                          </a:solidFill>
                          <a:latin typeface="+mn-lt"/>
                          <a:ea typeface="+mn-ea"/>
                          <a:cs typeface="+mn-cs"/>
                        </a:rPr>
                        <a:t> keeps all the data from the query result in-memory. This is very in-efficient with queries that return huge data.</a:t>
                      </a:r>
                      <a:endParaRPr lang="en-US" dirty="0"/>
                    </a:p>
                  </a:txBody>
                  <a:tcPr/>
                </a:tc>
                <a:extLst>
                  <a:ext uri="{0D108BD9-81ED-4DB2-BD59-A6C34878D82A}">
                    <a16:rowId xmlns:a16="http://schemas.microsoft.com/office/drawing/2014/main" xmlns="" val="10002"/>
                  </a:ext>
                </a:extLst>
              </a:tr>
              <a:tr h="38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dk1"/>
                          </a:solidFill>
                          <a:latin typeface="+mn-lt"/>
                          <a:ea typeface="+mn-ea"/>
                          <a:cs typeface="+mn-cs"/>
                        </a:rPr>
                        <a:t>When using a </a:t>
                      </a:r>
                      <a:r>
                        <a:rPr lang="en-US" sz="1800" i="0" kern="1200" dirty="0" err="1" smtClean="0">
                          <a:solidFill>
                            <a:schemeClr val="dk1"/>
                          </a:solidFill>
                          <a:latin typeface="+mn-lt"/>
                          <a:ea typeface="+mn-ea"/>
                          <a:cs typeface="+mn-cs"/>
                        </a:rPr>
                        <a:t>ResultSet</a:t>
                      </a:r>
                      <a:r>
                        <a:rPr lang="en-US" sz="1800" i="0" kern="1200" dirty="0" smtClean="0">
                          <a:solidFill>
                            <a:schemeClr val="dk1"/>
                          </a:solidFill>
                          <a:latin typeface="+mn-lt"/>
                          <a:ea typeface="+mn-ea"/>
                          <a:cs typeface="+mn-cs"/>
                        </a:rPr>
                        <a:t>, we can </a:t>
                      </a:r>
                      <a:r>
                        <a:rPr lang="en-US" sz="1800" i="0" kern="1200" dirty="0" err="1" smtClean="0">
                          <a:solidFill>
                            <a:schemeClr val="dk1"/>
                          </a:solidFill>
                          <a:latin typeface="+mn-lt"/>
                          <a:ea typeface="+mn-ea"/>
                          <a:cs typeface="+mn-cs"/>
                        </a:rPr>
                        <a:t>requery</a:t>
                      </a:r>
                      <a:r>
                        <a:rPr lang="en-US" sz="1800" i="0" kern="1200" dirty="0" smtClean="0">
                          <a:solidFill>
                            <a:schemeClr val="dk1"/>
                          </a:solidFill>
                          <a:latin typeface="+mn-lt"/>
                          <a:ea typeface="+mn-ea"/>
                          <a:cs typeface="+mn-cs"/>
                        </a:rPr>
                        <a:t> the same column using </a:t>
                      </a:r>
                      <a:r>
                        <a:rPr lang="en-US" sz="1800" i="0" kern="1200" dirty="0" err="1" smtClean="0">
                          <a:solidFill>
                            <a:schemeClr val="dk1"/>
                          </a:solidFill>
                          <a:latin typeface="+mn-lt"/>
                          <a:ea typeface="+mn-ea"/>
                          <a:cs typeface="+mn-cs"/>
                        </a:rPr>
                        <a:t>getXX</a:t>
                      </a:r>
                      <a:r>
                        <a:rPr lang="en-US" sz="1800" i="0" kern="1200" dirty="0" smtClean="0">
                          <a:solidFill>
                            <a:schemeClr val="dk1"/>
                          </a:solidFill>
                          <a:latin typeface="+mn-lt"/>
                          <a:ea typeface="+mn-ea"/>
                          <a:cs typeface="+mn-cs"/>
                        </a:rPr>
                        <a:t> (...) method to retrieve the result as a different datum.</a:t>
                      </a:r>
                    </a:p>
                    <a:p>
                      <a:endParaRPr lang="en-US" dirty="0"/>
                    </a:p>
                  </a:txBody>
                  <a:tcPr/>
                </a:tc>
                <a:tc>
                  <a:txBody>
                    <a:bodyPr/>
                    <a:lstStyle/>
                    <a:p>
                      <a:r>
                        <a:rPr lang="en-US" sz="1800" i="0" kern="1200" dirty="0" smtClean="0">
                          <a:solidFill>
                            <a:schemeClr val="dk1"/>
                          </a:solidFill>
                          <a:latin typeface="+mn-lt"/>
                          <a:ea typeface="+mn-ea"/>
                          <a:cs typeface="+mn-cs"/>
                        </a:rPr>
                        <a:t>As the data from the </a:t>
                      </a:r>
                      <a:r>
                        <a:rPr lang="en-US" sz="1800" i="0" kern="1200" dirty="0" err="1" smtClean="0">
                          <a:solidFill>
                            <a:schemeClr val="dk1"/>
                          </a:solidFill>
                          <a:latin typeface="+mn-lt"/>
                          <a:ea typeface="+mn-ea"/>
                          <a:cs typeface="+mn-cs"/>
                        </a:rPr>
                        <a:t>resultset</a:t>
                      </a:r>
                      <a:r>
                        <a:rPr lang="en-US" sz="1800" i="0" kern="1200" dirty="0" smtClean="0">
                          <a:solidFill>
                            <a:schemeClr val="dk1"/>
                          </a:solidFill>
                          <a:latin typeface="+mn-lt"/>
                          <a:ea typeface="+mn-ea"/>
                          <a:cs typeface="+mn-cs"/>
                        </a:rPr>
                        <a:t> is preloaded into the </a:t>
                      </a:r>
                      <a:r>
                        <a:rPr lang="en-US" sz="1800" i="0" kern="1200" dirty="0" err="1" smtClean="0">
                          <a:solidFill>
                            <a:schemeClr val="dk1"/>
                          </a:solidFill>
                          <a:latin typeface="+mn-lt"/>
                          <a:ea typeface="+mn-ea"/>
                          <a:cs typeface="+mn-cs"/>
                        </a:rPr>
                        <a:t>Rowset</a:t>
                      </a:r>
                      <a:r>
                        <a:rPr lang="en-US" sz="1800" i="0" kern="1200" dirty="0" smtClean="0">
                          <a:solidFill>
                            <a:schemeClr val="dk1"/>
                          </a:solidFill>
                          <a:latin typeface="+mn-lt"/>
                          <a:ea typeface="+mn-ea"/>
                          <a:cs typeface="+mn-cs"/>
                        </a:rPr>
                        <a:t>, you cannot </a:t>
                      </a:r>
                      <a:r>
                        <a:rPr lang="en-US" sz="1800" i="0" kern="1200" dirty="0" err="1" smtClean="0">
                          <a:solidFill>
                            <a:schemeClr val="dk1"/>
                          </a:solidFill>
                          <a:latin typeface="+mn-lt"/>
                          <a:ea typeface="+mn-ea"/>
                          <a:cs typeface="+mn-cs"/>
                        </a:rPr>
                        <a:t>requery</a:t>
                      </a:r>
                      <a:r>
                        <a:rPr lang="en-US" sz="1800" i="0" kern="1200" dirty="0" smtClean="0">
                          <a:solidFill>
                            <a:schemeClr val="dk1"/>
                          </a:solidFill>
                          <a:latin typeface="+mn-lt"/>
                          <a:ea typeface="+mn-ea"/>
                          <a:cs typeface="+mn-cs"/>
                        </a:rPr>
                        <a:t> a particular column as a different datum.</a:t>
                      </a:r>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smtClean="0"/>
              <a:t>Rowsets</a:t>
            </a:r>
            <a:endParaRPr lang="en-US" sz="2000" b="0" dirty="0" smtClean="0"/>
          </a:p>
          <a:p>
            <a:pPr lvl="1" eaLnBrk="1" hangingPunct="1"/>
            <a:r>
              <a:rPr lang="en-US" sz="2000" b="0" dirty="0" smtClean="0"/>
              <a:t>Limitations </a:t>
            </a:r>
          </a:p>
          <a:p>
            <a:pPr lvl="2"/>
            <a:r>
              <a:rPr lang="en-US" dirty="0" smtClean="0"/>
              <a:t> </a:t>
            </a:r>
            <a:r>
              <a:rPr lang="en-US" sz="1800" dirty="0" smtClean="0"/>
              <a:t>As all the table rows are taken into memory, care should be taken with the query which retrieves the number of rows, as it will be very resourceful if huge set of rows is taken and the application will get very slow.</a:t>
            </a:r>
          </a:p>
          <a:p>
            <a:pPr lvl="2"/>
            <a:r>
              <a:rPr lang="en-US" sz="1800" dirty="0" smtClean="0"/>
              <a:t> As </a:t>
            </a:r>
            <a:r>
              <a:rPr lang="en-US" sz="1800" dirty="0" err="1" smtClean="0"/>
              <a:t>rowsets</a:t>
            </a:r>
            <a:r>
              <a:rPr lang="en-US" sz="1800" dirty="0" smtClean="0"/>
              <a:t> will keep a connection to itself , hence the connection object will be kept at the client which make the client heavy. As it can modify data at the client side inconsistency may arise with the server containing actual data. </a:t>
            </a:r>
          </a:p>
          <a:p>
            <a:pPr>
              <a:buNone/>
            </a:pP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tent.jpg"/>
          <p:cNvPicPr>
            <a:picLocks noChangeAspect="1"/>
          </p:cNvPicPr>
          <p:nvPr/>
        </p:nvPicPr>
        <p:blipFill>
          <a:blip r:embed="rId3" cstate="print"/>
          <a:stretch>
            <a:fillRect/>
          </a:stretch>
        </p:blipFill>
        <p:spPr>
          <a:xfrm>
            <a:off x="4712677" y="914400"/>
            <a:ext cx="4431323" cy="3657600"/>
          </a:xfrm>
          <a:prstGeom prst="rect">
            <a:avLst/>
          </a:prstGeom>
        </p:spPr>
      </p:pic>
      <p:sp>
        <p:nvSpPr>
          <p:cNvPr id="5123"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
            </a:r>
            <a:br>
              <a:rPr lang="en-US" sz="3200" b="0" dirty="0" smtClean="0"/>
            </a:br>
            <a:r>
              <a:rPr lang="en-US" sz="3200" b="0" dirty="0" smtClean="0"/>
              <a:t>Contents</a:t>
            </a:r>
          </a:p>
        </p:txBody>
      </p:sp>
      <p:sp>
        <p:nvSpPr>
          <p:cNvPr id="5124" name="Rectangle 3"/>
          <p:cNvSpPr>
            <a:spLocks noGrp="1" noChangeArrowheads="1"/>
          </p:cNvSpPr>
          <p:nvPr>
            <p:ph idx="1"/>
          </p:nvPr>
        </p:nvSpPr>
        <p:spPr>
          <a:xfrm>
            <a:off x="381000" y="1112838"/>
            <a:ext cx="8380413" cy="4960937"/>
          </a:xfrm>
        </p:spPr>
        <p:txBody>
          <a:bodyPr/>
          <a:lstStyle/>
          <a:p>
            <a:pPr eaLnBrk="1" hangingPunct="1"/>
            <a:r>
              <a:rPr lang="en-US" sz="2400" b="0" dirty="0" smtClean="0"/>
              <a:t>What is JDBC</a:t>
            </a:r>
          </a:p>
          <a:p>
            <a:pPr eaLnBrk="1" hangingPunct="1"/>
            <a:r>
              <a:rPr lang="en-US" sz="2400" b="0" dirty="0" smtClean="0"/>
              <a:t>Architecture of JDBC</a:t>
            </a:r>
          </a:p>
          <a:p>
            <a:pPr eaLnBrk="1" hangingPunct="1"/>
            <a:r>
              <a:rPr lang="en-US" sz="2400" b="0" dirty="0" smtClean="0"/>
              <a:t>Types of Divers</a:t>
            </a:r>
          </a:p>
          <a:p>
            <a:pPr eaLnBrk="1" hangingPunct="1"/>
            <a:r>
              <a:rPr lang="en-US" sz="2400" b="0" dirty="0" smtClean="0"/>
              <a:t>Implementing JDBC</a:t>
            </a:r>
          </a:p>
          <a:p>
            <a:pPr eaLnBrk="1" hangingPunct="1"/>
            <a:r>
              <a:rPr lang="en-US" sz="2400" b="0" dirty="0" smtClean="0"/>
              <a:t>Fetching the </a:t>
            </a:r>
            <a:r>
              <a:rPr lang="en-US" sz="2400" b="0" dirty="0" err="1" smtClean="0"/>
              <a:t>MetaData</a:t>
            </a:r>
            <a:endParaRPr lang="en-US" sz="2400" b="0" dirty="0" smtClean="0"/>
          </a:p>
          <a:p>
            <a:pPr eaLnBrk="1" hangingPunct="1"/>
            <a:r>
              <a:rPr lang="en-US" sz="2400" b="0" dirty="0" smtClean="0"/>
              <a:t>DataSource and Connection Pooling</a:t>
            </a:r>
          </a:p>
          <a:p>
            <a:pPr eaLnBrk="1" hangingPunct="1"/>
            <a:r>
              <a:rPr lang="en-US" sz="2400" b="0" dirty="0" smtClean="0"/>
              <a:t>Rowsets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6629400" cy="7620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a:t>
            </a:r>
          </a:p>
        </p:txBody>
      </p:sp>
      <p:sp>
        <p:nvSpPr>
          <p:cNvPr id="6147" name="Rectangle 3"/>
          <p:cNvSpPr>
            <a:spLocks noGrp="1" noChangeArrowheads="1"/>
          </p:cNvSpPr>
          <p:nvPr>
            <p:ph idx="1"/>
          </p:nvPr>
        </p:nvSpPr>
        <p:spPr>
          <a:xfrm>
            <a:off x="304800" y="1143000"/>
            <a:ext cx="8458200" cy="4724400"/>
          </a:xfrm>
        </p:spPr>
        <p:txBody>
          <a:bodyPr>
            <a:normAutofit fontScale="92500" lnSpcReduction="10000"/>
          </a:bodyPr>
          <a:lstStyle/>
          <a:p>
            <a:pPr eaLnBrk="1" hangingPunct="1"/>
            <a:r>
              <a:rPr lang="en-US" sz="2400" b="0" dirty="0" smtClean="0"/>
              <a:t>What is JDBC?</a:t>
            </a:r>
          </a:p>
          <a:p>
            <a:pPr lvl="1" eaLnBrk="1" hangingPunct="1"/>
            <a:r>
              <a:rPr lang="en-US" sz="2000" b="0" dirty="0" smtClean="0"/>
              <a:t>Defines how a java program can communicate with a database.</a:t>
            </a:r>
          </a:p>
          <a:p>
            <a:pPr lvl="1" eaLnBrk="1" hangingPunct="1"/>
            <a:r>
              <a:rPr lang="en-US" sz="2000" b="0" dirty="0" err="1" smtClean="0"/>
              <a:t>JavaSoft</a:t>
            </a:r>
            <a:r>
              <a:rPr lang="en-US" sz="2000" b="0" dirty="0" smtClean="0"/>
              <a:t> worked with  D/B tool vendors to provide DBMS independent mechanism to write client side applications</a:t>
            </a:r>
          </a:p>
          <a:p>
            <a:pPr lvl="1" eaLnBrk="1" hangingPunct="1"/>
            <a:r>
              <a:rPr lang="en-US" sz="2000" b="0" dirty="0" smtClean="0"/>
              <a:t>The result is JDBC API</a:t>
            </a:r>
          </a:p>
          <a:p>
            <a:pPr lvl="2" eaLnBrk="1" hangingPunct="1"/>
            <a:r>
              <a:rPr lang="en-US" sz="1800" b="0" dirty="0" smtClean="0"/>
              <a:t>JDBC API is designed to allow developers to create database front ends without having to continually rewrite the code</a:t>
            </a:r>
          </a:p>
          <a:p>
            <a:pPr lvl="2" eaLnBrk="1" hangingPunct="1"/>
            <a:r>
              <a:rPr lang="en-US" sz="1800" b="0" dirty="0" smtClean="0"/>
              <a:t>An API that is D/B independent and uniform across databases</a:t>
            </a:r>
          </a:p>
          <a:p>
            <a:pPr lvl="2" eaLnBrk="1" hangingPunct="1"/>
            <a:r>
              <a:rPr lang="en-US" sz="1800" dirty="0" smtClean="0"/>
              <a:t>It has through a set of interface that are implemented by the driver.</a:t>
            </a:r>
          </a:p>
          <a:p>
            <a:pPr lvl="2" eaLnBrk="1" hangingPunct="1"/>
            <a:r>
              <a:rPr lang="en-US" sz="1800" dirty="0" smtClean="0"/>
              <a:t>Driver is responsible for converting a standard JDBC call to a native call.</a:t>
            </a:r>
          </a:p>
          <a:p>
            <a:pPr lvl="1"/>
            <a:r>
              <a:rPr lang="en-US" sz="2000" b="0" dirty="0" smtClean="0"/>
              <a:t>JDBC API has two major packages</a:t>
            </a:r>
          </a:p>
          <a:p>
            <a:pPr lvl="2"/>
            <a:r>
              <a:rPr lang="en-US" b="0" dirty="0" smtClean="0"/>
              <a:t>java.sql and </a:t>
            </a:r>
          </a:p>
          <a:p>
            <a:pPr lvl="2"/>
            <a:r>
              <a:rPr lang="en-US" b="0" dirty="0" smtClean="0"/>
              <a:t>javax.sql. </a:t>
            </a:r>
          </a:p>
          <a:p>
            <a:pPr lvl="3"/>
            <a:r>
              <a:rPr lang="en-US" dirty="0" smtClean="0"/>
              <a:t>This new JDBC API moves Java applications into the world of heavy-duty database computing.</a:t>
            </a:r>
            <a:endParaRPr lang="en-US" b="0" dirty="0" smtClean="0"/>
          </a:p>
          <a:p>
            <a:r>
              <a:rPr lang="en-US" dirty="0" smtClean="0"/>
              <a:t/>
            </a:r>
            <a:br>
              <a:rPr lang="en-US" dirty="0" smtClean="0"/>
            </a:br>
            <a:endParaRPr lang="en-US" sz="2200" dirty="0" smtClean="0"/>
          </a:p>
          <a:p>
            <a:pPr lvl="2" eaLnBrk="1" hangingPunct="1"/>
            <a:endParaRPr lang="en-US" sz="20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a:t>
            </a:r>
          </a:p>
        </p:txBody>
      </p:sp>
      <p:pic>
        <p:nvPicPr>
          <p:cNvPr id="6146" name="Picture 2" descr="Image result for jdbc connection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1838491"/>
            <a:ext cx="6781800" cy="43197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295400"/>
            <a:ext cx="8386646" cy="707886"/>
          </a:xfrm>
          <a:prstGeom prst="rect">
            <a:avLst/>
          </a:prstGeom>
        </p:spPr>
        <p:txBody>
          <a:bodyPr wrap="square">
            <a:spAutoFit/>
          </a:bodyPr>
          <a:lstStyle/>
          <a:p>
            <a:pPr marL="800100" lvl="1" indent="-342900" defTabSz="969963" eaLnBrk="1" hangingPunct="1">
              <a:spcBef>
                <a:spcPct val="20000"/>
              </a:spcBef>
              <a:buSzPct val="125000"/>
              <a:buBlip>
                <a:blip r:embed="rId4"/>
              </a:buBlip>
              <a:defRPr/>
            </a:pPr>
            <a:r>
              <a:rPr lang="en-US" sz="2000" dirty="0" smtClean="0"/>
              <a:t>JDBC </a:t>
            </a:r>
            <a:r>
              <a:rPr lang="en-US" sz="2000" dirty="0"/>
              <a:t>architecture consist of different layers and drivers which are capable of working with any database </a:t>
            </a:r>
            <a:endParaRPr lang="en-US" dirty="0"/>
          </a:p>
        </p:txBody>
      </p:sp>
    </p:spTree>
    <p:extLst>
      <p:ext uri="{BB962C8B-B14F-4D97-AF65-F5344CB8AC3E}">
        <p14:creationId xmlns:p14="http://schemas.microsoft.com/office/powerpoint/2010/main" val="2218311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Driver and API</a:t>
            </a:r>
          </a:p>
        </p:txBody>
      </p:sp>
      <p:grpSp>
        <p:nvGrpSpPr>
          <p:cNvPr id="3" name="Group 2"/>
          <p:cNvGrpSpPr/>
          <p:nvPr/>
        </p:nvGrpSpPr>
        <p:grpSpPr>
          <a:xfrm>
            <a:off x="609600" y="1447800"/>
            <a:ext cx="8352263" cy="4114800"/>
            <a:chOff x="786161" y="1905000"/>
            <a:chExt cx="6735763" cy="4114800"/>
          </a:xfrm>
        </p:grpSpPr>
        <p:pic>
          <p:nvPicPr>
            <p:cNvPr id="8194" name="Picture 2" descr="Image result for jdbc API and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61" y="1905000"/>
              <a:ext cx="6735763"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667000"/>
              <a:ext cx="1838321" cy="484825"/>
            </a:xfrm>
            <a:prstGeom prst="rect">
              <a:avLst/>
            </a:prstGeom>
          </p:spPr>
        </p:pic>
      </p:grpSp>
    </p:spTree>
    <p:extLst>
      <p:ext uri="{BB962C8B-B14F-4D97-AF65-F5344CB8AC3E}">
        <p14:creationId xmlns:p14="http://schemas.microsoft.com/office/powerpoint/2010/main" val="1932835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 Steps</a:t>
            </a:r>
          </a:p>
        </p:txBody>
      </p:sp>
      <p:pic>
        <p:nvPicPr>
          <p:cNvPr id="1026" name="Picture 2" descr="Image result for jdbc connection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57400"/>
            <a:ext cx="75438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840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 Steps</a:t>
            </a:r>
          </a:p>
        </p:txBody>
      </p:sp>
      <p:pic>
        <p:nvPicPr>
          <p:cNvPr id="5122" name="Picture 2" descr="Image result for jdbc connection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2" y="1219200"/>
            <a:ext cx="7450137" cy="483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72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TotalTime>
  <Words>2834</Words>
  <Application>Microsoft Office PowerPoint</Application>
  <PresentationFormat>On-screen Show (4:3)</PresentationFormat>
  <Paragraphs>317</Paragraphs>
  <Slides>39</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GulimChe</vt:lpstr>
      <vt:lpstr>Arial</vt:lpstr>
      <vt:lpstr>Courier New</vt:lpstr>
      <vt:lpstr>Lucida Sans Unicode</vt:lpstr>
      <vt:lpstr>Stag Sans Light</vt:lpstr>
      <vt:lpstr>Times New Roman</vt:lpstr>
      <vt:lpstr>Trebuchet MS</vt:lpstr>
      <vt:lpstr>Verdana</vt:lpstr>
      <vt:lpstr>Wingdings</vt:lpstr>
      <vt:lpstr>Atos Syntel</vt:lpstr>
      <vt:lpstr>Java Database Connectivity </vt:lpstr>
      <vt:lpstr>Version Control and Revision History</vt:lpstr>
      <vt:lpstr> Objective</vt:lpstr>
      <vt:lpstr> Contents</vt:lpstr>
      <vt:lpstr>   Java Database Connectivity</vt:lpstr>
      <vt:lpstr>   Java Database Connectivity</vt:lpstr>
      <vt:lpstr>   Driver and API</vt:lpstr>
      <vt:lpstr>   Java Database Connectivity Steps</vt:lpstr>
      <vt:lpstr>   Java Database Connectivity Steps</vt:lpstr>
      <vt:lpstr>Java Database Connectivity</vt:lpstr>
      <vt:lpstr>   Type of JDBC Drivers</vt:lpstr>
      <vt:lpstr>   JDBC Connection Pooling</vt:lpstr>
      <vt:lpstr> Java Database Connectivity</vt:lpstr>
      <vt:lpstr>   Java Database Connectivity</vt:lpstr>
      <vt:lpstr>  Java Database Connectivity</vt:lpstr>
      <vt:lpstr>Type –I Driver</vt:lpstr>
      <vt:lpstr>Type – 2 Driver</vt:lpstr>
      <vt:lpstr>Type – 3 Driver</vt:lpstr>
      <vt:lpstr>Type – 4 Driver</vt:lpstr>
      <vt:lpstr>Java Database Connectivity</vt:lpstr>
      <vt:lpstr>Java Database Connectivity</vt:lpstr>
      <vt:lpstr>Java Database Connectivity</vt:lpstr>
      <vt:lpstr>Java Database Connectivity</vt:lpstr>
      <vt:lpstr>Java Database Connectivity</vt:lpstr>
      <vt:lpstr> Transaction Management</vt:lpstr>
      <vt:lpstr>Java Database Connectivity</vt:lpstr>
      <vt:lpstr>JDBC META DATA</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 Neharkar</dc:creator>
  <cp:lastModifiedBy>syntel</cp:lastModifiedBy>
  <cp:revision>220</cp:revision>
  <dcterms:created xsi:type="dcterms:W3CDTF">2009-11-11T06:03:58Z</dcterms:created>
  <dcterms:modified xsi:type="dcterms:W3CDTF">2019-11-26T05:18:30Z</dcterms:modified>
</cp:coreProperties>
</file>