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13" r:id="rId1"/>
  </p:sldMasterIdLst>
  <p:notesMasterIdLst>
    <p:notesMasterId r:id="rId23"/>
  </p:notesMasterIdLst>
  <p:handoutMasterIdLst>
    <p:handoutMasterId r:id="rId24"/>
  </p:handoutMasterIdLst>
  <p:sldIdLst>
    <p:sldId id="953" r:id="rId2"/>
    <p:sldId id="1162" r:id="rId3"/>
    <p:sldId id="1136" r:id="rId4"/>
    <p:sldId id="1149" r:id="rId5"/>
    <p:sldId id="1061" r:id="rId6"/>
    <p:sldId id="1064" r:id="rId7"/>
    <p:sldId id="1068" r:id="rId8"/>
    <p:sldId id="1062" r:id="rId9"/>
    <p:sldId id="1152" r:id="rId10"/>
    <p:sldId id="1153" r:id="rId11"/>
    <p:sldId id="1154" r:id="rId12"/>
    <p:sldId id="1156" r:id="rId13"/>
    <p:sldId id="1155" r:id="rId14"/>
    <p:sldId id="1069" r:id="rId15"/>
    <p:sldId id="1157" r:id="rId16"/>
    <p:sldId id="1158" r:id="rId17"/>
    <p:sldId id="1159" r:id="rId18"/>
    <p:sldId id="1160" r:id="rId19"/>
    <p:sldId id="1161" r:id="rId20"/>
    <p:sldId id="1133" r:id="rId21"/>
    <p:sldId id="1151" r:id="rId22"/>
  </p:sldIdLst>
  <p:sldSz cx="9144000" cy="6858000" type="screen4x3"/>
  <p:notesSz cx="6845300" cy="9396413"/>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83438" autoAdjust="0"/>
  </p:normalViewPr>
  <p:slideViewPr>
    <p:cSldViewPr>
      <p:cViewPr varScale="1">
        <p:scale>
          <a:sx n="73" d="100"/>
          <a:sy n="73" d="100"/>
        </p:scale>
        <p:origin x="12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786" y="1380"/>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charset="0"/>
                <a:cs typeface="+mn-cs"/>
              </a:defRPr>
            </a:lvl1pPr>
          </a:lstStyle>
          <a:p>
            <a:pPr>
              <a:defRPr/>
            </a:pPr>
            <a:endParaRPr lang="en-US" altLang="en-US"/>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charset="0"/>
                <a:cs typeface="+mn-cs"/>
              </a:defRPr>
            </a:lvl1pPr>
          </a:lstStyle>
          <a:p>
            <a:pPr>
              <a:defRPr/>
            </a:pPr>
            <a:fld id="{9EF4AC66-FFB6-4EB4-9529-098ACB27C4EC}" type="datetime1">
              <a:rPr lang="en-US"/>
              <a:pPr>
                <a:defRPr/>
              </a:pPr>
              <a:t>1/3/2020</a:t>
            </a:fld>
            <a:endParaRPr lang="en-US" altLang="en-US"/>
          </a:p>
        </p:txBody>
      </p:sp>
      <p:sp>
        <p:nvSpPr>
          <p:cNvPr id="13316" name="Rectangle 4"/>
          <p:cNvSpPr>
            <a:spLocks noGrp="1" noChangeArrowheads="1"/>
          </p:cNvSpPr>
          <p:nvPr>
            <p:ph type="ftr" sz="quarter" idx="2"/>
          </p:nvPr>
        </p:nvSpPr>
        <p:spPr bwMode="auto">
          <a:xfrm>
            <a:off x="0" y="8926513"/>
            <a:ext cx="3727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charset="0"/>
                <a:cs typeface="+mn-cs"/>
              </a:defRPr>
            </a:lvl1pPr>
          </a:lstStyle>
          <a:p>
            <a:pPr>
              <a:defRPr/>
            </a:pPr>
            <a:r>
              <a:rPr lang="en-US" altLang="en-US"/>
              <a:t>Apache Struts Lecture 1: Intro</a:t>
            </a:r>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charset="0"/>
                <a:cs typeface="+mn-cs"/>
              </a:defRPr>
            </a:lvl1pPr>
          </a:lstStyle>
          <a:p>
            <a:pPr>
              <a:defRPr/>
            </a:pPr>
            <a:fld id="{D2C8A6D9-2F37-4B5B-9DFD-5106FEE3D5D3}" type="slidenum">
              <a:rPr lang="en-US" altLang="en-US"/>
              <a:pPr>
                <a:defRPr/>
              </a:pPr>
              <a:t>‹#›</a:t>
            </a:fld>
            <a:endParaRPr lang="en-US" altLang="en-US"/>
          </a:p>
        </p:txBody>
      </p:sp>
    </p:spTree>
    <p:extLst>
      <p:ext uri="{BB962C8B-B14F-4D97-AF65-F5344CB8AC3E}">
        <p14:creationId xmlns:p14="http://schemas.microsoft.com/office/powerpoint/2010/main" val="1071498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New Roman" pitchFamily="18" charset="0"/>
                <a:cs typeface="+mn-cs"/>
              </a:defRPr>
            </a:lvl1pPr>
          </a:lstStyle>
          <a:p>
            <a:pPr>
              <a:defRPr/>
            </a:pPr>
            <a:endParaRPr lang="en-US"/>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A1E3A564-3023-4266-8C96-1120062E3736}" type="datetime1">
              <a:rPr lang="en-US"/>
              <a:pPr>
                <a:defRPr/>
              </a:pPr>
              <a:t>1/3/2020</a:t>
            </a:fld>
            <a:endParaRPr lang="en-US"/>
          </a:p>
        </p:txBody>
      </p:sp>
      <p:sp>
        <p:nvSpPr>
          <p:cNvPr id="26628"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dirty="0" smtClean="0"/>
          </a:p>
          <a:p>
            <a:pPr lvl="1"/>
            <a:endParaRPr lang="en-US" noProof="0" dirty="0" smtClean="0"/>
          </a:p>
          <a:p>
            <a:pPr lvl="2"/>
            <a:endParaRPr lang="en-US" noProof="0" dirty="0" smtClean="0"/>
          </a:p>
          <a:p>
            <a:pPr lvl="3"/>
            <a:endParaRPr lang="en-US" noProof="0" dirty="0" smtClean="0"/>
          </a:p>
        </p:txBody>
      </p:sp>
      <p:sp>
        <p:nvSpPr>
          <p:cNvPr id="135174" name="Rectangle 6"/>
          <p:cNvSpPr>
            <a:spLocks noGrp="1" noChangeArrowheads="1"/>
          </p:cNvSpPr>
          <p:nvPr>
            <p:ph type="ftr" sz="quarter" idx="4"/>
          </p:nvPr>
        </p:nvSpPr>
        <p:spPr bwMode="auto">
          <a:xfrm>
            <a:off x="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New Roman" pitchFamily="18" charset="0"/>
                <a:cs typeface="+mn-cs"/>
              </a:defRPr>
            </a:lvl1pPr>
          </a:lstStyle>
          <a:p>
            <a:pPr>
              <a:defRPr/>
            </a:pPr>
            <a:r>
              <a:rPr lang="en-US" dirty="0" smtClean="0"/>
              <a:t>Java Programming: Language Fundamentals</a:t>
            </a:r>
            <a:endParaRPr lang="en-US" dirty="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770AB2C6-C38F-468E-8237-B1F1A4CD33F8}" type="slidenum">
              <a:rPr lang="en-US"/>
              <a:pPr>
                <a:defRPr/>
              </a:pPr>
              <a:t>‹#›</a:t>
            </a:fld>
            <a:endParaRPr lang="en-US"/>
          </a:p>
        </p:txBody>
      </p:sp>
    </p:spTree>
    <p:extLst>
      <p:ext uri="{BB962C8B-B14F-4D97-AF65-F5344CB8AC3E}">
        <p14:creationId xmlns:p14="http://schemas.microsoft.com/office/powerpoint/2010/main" val="3784147611"/>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1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0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9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140E4F99-7F0D-4019-AAEF-C3E4AFE3250A}" type="slidenum">
              <a:rPr lang="en-US" smtClean="0">
                <a:latin typeface="Arial" pitchFamily="34" charset="0"/>
              </a:rPr>
              <a:pPr>
                <a:defRPr/>
              </a:pPr>
              <a:t>1</a:t>
            </a:fld>
            <a:endParaRPr lang="en-US" smtClean="0">
              <a:latin typeface="Arial" pitchFamily="34" charset="0"/>
            </a:endParaRPr>
          </a:p>
        </p:txBody>
      </p:sp>
      <p:sp>
        <p:nvSpPr>
          <p:cNvPr id="27651" name="Rectangle 2"/>
          <p:cNvSpPr>
            <a:spLocks noGrp="1" noRot="1" noChangeAspect="1" noChangeArrowheads="1" noTextEdit="1"/>
          </p:cNvSpPr>
          <p:nvPr>
            <p:ph type="sldImg"/>
          </p:nvPr>
        </p:nvSpPr>
        <p:spPr>
          <a:xfrm>
            <a:off x="1108075" y="727075"/>
            <a:ext cx="4656138" cy="3492500"/>
          </a:xfrm>
          <a:ln/>
        </p:spPr>
      </p:sp>
      <p:sp>
        <p:nvSpPr>
          <p:cNvPr id="27652"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262436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67D5483-0C9A-4E7B-A1FB-FABE01DB511F}" type="slidenum">
              <a:rPr lang="en-US" smtClean="0"/>
              <a:pPr/>
              <a:t>4</a:t>
            </a:fld>
            <a:endParaRPr lang="en-US" smtClean="0"/>
          </a:p>
        </p:txBody>
      </p:sp>
      <p:sp>
        <p:nvSpPr>
          <p:cNvPr id="43011" name="Rectangle 2"/>
          <p:cNvSpPr>
            <a:spLocks noGrp="1" noRot="1" noChangeAspect="1" noChangeArrowheads="1" noTextEdit="1"/>
          </p:cNvSpPr>
          <p:nvPr>
            <p:ph type="sldImg"/>
          </p:nvPr>
        </p:nvSpPr>
        <p:spPr>
          <a:xfrm>
            <a:off x="1074738" y="704850"/>
            <a:ext cx="4699000" cy="3524250"/>
          </a:xfrm>
          <a:ln/>
        </p:spPr>
      </p:sp>
      <p:sp>
        <p:nvSpPr>
          <p:cNvPr id="43012" name="Rectangle 3"/>
          <p:cNvSpPr>
            <a:spLocks noGrp="1" noChangeArrowheads="1"/>
          </p:cNvSpPr>
          <p:nvPr>
            <p:ph type="body" idx="1"/>
          </p:nvPr>
        </p:nvSpPr>
        <p:spPr>
          <a:noFill/>
          <a:ln/>
        </p:spPr>
        <p:txBody>
          <a:bodyPr/>
          <a:lstStyle/>
          <a:p>
            <a:r>
              <a:rPr lang="en-US" b="1" dirty="0" smtClean="0">
                <a:cs typeface="Arial" pitchFamily="34" charset="0"/>
              </a:rPr>
              <a:t>Variables:</a:t>
            </a:r>
          </a:p>
          <a:p>
            <a:pPr lvl="1"/>
            <a:r>
              <a:rPr lang="en-US" dirty="0" smtClean="0">
                <a:latin typeface="Arial" pitchFamily="34" charset="0"/>
                <a:cs typeface="Arial" pitchFamily="34" charset="0"/>
              </a:rPr>
              <a:t>A variable is a location in your computer's memory(Random Access Memory (RAM)) in which you can store a value and from which you can later retrieve that value. </a:t>
            </a:r>
          </a:p>
          <a:p>
            <a:pPr lvl="1"/>
            <a:r>
              <a:rPr lang="en-US" dirty="0" smtClean="0">
                <a:latin typeface="Arial" pitchFamily="34" charset="0"/>
                <a:cs typeface="Arial" pitchFamily="34" charset="0"/>
              </a:rPr>
              <a:t>A variable must always be defined inside a Java class. </a:t>
            </a:r>
          </a:p>
          <a:p>
            <a:pPr lvl="1"/>
            <a:r>
              <a:rPr lang="en-US" dirty="0" smtClean="0">
                <a:latin typeface="Arial" pitchFamily="34" charset="0"/>
                <a:cs typeface="Arial" pitchFamily="34" charset="0"/>
              </a:rPr>
              <a:t>When you define a variable in Java, you must tell the compiler what kind of variable it is. (this is usually referred to as variable type).</a:t>
            </a:r>
            <a:endParaRPr lang="en-US" b="1" dirty="0" smtClean="0">
              <a:cs typeface="Arial" pitchFamily="34" charset="0"/>
            </a:endParaRPr>
          </a:p>
          <a:p>
            <a:r>
              <a:rPr lang="en-US" b="1" dirty="0" smtClean="0">
                <a:cs typeface="Arial" pitchFamily="34" charset="0"/>
              </a:rPr>
              <a:t>Types of Variables :</a:t>
            </a:r>
          </a:p>
          <a:p>
            <a:pPr lvl="1"/>
            <a:r>
              <a:rPr lang="en-US" b="1" dirty="0" smtClean="0">
                <a:latin typeface="Arial" pitchFamily="34" charset="0"/>
                <a:cs typeface="Arial" pitchFamily="34" charset="0"/>
              </a:rPr>
              <a:t>Class Variable/Static  variable</a:t>
            </a:r>
          </a:p>
          <a:p>
            <a:pPr lvl="2"/>
            <a:r>
              <a:rPr lang="en-US" dirty="0" smtClean="0">
                <a:cs typeface="Arial" pitchFamily="34" charset="0"/>
              </a:rPr>
              <a:t>A java class variable is a field declared using the keyword static within a java class, or with or without the keyword static within a java interface declaration.</a:t>
            </a:r>
          </a:p>
          <a:p>
            <a:pPr lvl="2"/>
            <a:r>
              <a:rPr lang="en-US" dirty="0" smtClean="0">
                <a:cs typeface="Arial" pitchFamily="34" charset="0"/>
              </a:rPr>
              <a:t>These variables are declared at the top level. They begins their life when first class loaded into memory and ends when class is unloaded. As they remain in memory till class exist, so these variables often called Class variables. </a:t>
            </a:r>
          </a:p>
          <a:p>
            <a:pPr lvl="2"/>
            <a:r>
              <a:rPr lang="en-US" dirty="0" smtClean="0">
                <a:cs typeface="Arial" pitchFamily="34" charset="0"/>
              </a:rPr>
              <a:t>There only one copy of these variables exist</a:t>
            </a:r>
          </a:p>
          <a:p>
            <a:pPr lvl="2"/>
            <a:r>
              <a:rPr lang="en-US" dirty="0" smtClean="0"/>
              <a:t>These variables are having highest scope that is they can be accessed from any method/ block in a class</a:t>
            </a:r>
          </a:p>
          <a:p>
            <a:pPr lvl="2"/>
            <a:r>
              <a:rPr lang="en-US" dirty="0" smtClean="0"/>
              <a:t>When no explicit assignment made while declaration they are initialized to default values , depending on their type.</a:t>
            </a:r>
          </a:p>
          <a:p>
            <a:pPr lvl="2"/>
            <a:endParaRPr lang="en-US" dirty="0" smtClean="0">
              <a:cs typeface="Arial" pitchFamily="34" charset="0"/>
            </a:endParaRPr>
          </a:p>
        </p:txBody>
      </p:sp>
    </p:spTree>
    <p:extLst>
      <p:ext uri="{BB962C8B-B14F-4D97-AF65-F5344CB8AC3E}">
        <p14:creationId xmlns:p14="http://schemas.microsoft.com/office/powerpoint/2010/main" val="131322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Java Programming: Language Fundamentals</a:t>
            </a:r>
            <a:endParaRPr lang="en-US" dirty="0"/>
          </a:p>
        </p:txBody>
      </p:sp>
      <p:sp>
        <p:nvSpPr>
          <p:cNvPr id="5" name="Slide Number Placeholder 4"/>
          <p:cNvSpPr>
            <a:spLocks noGrp="1"/>
          </p:cNvSpPr>
          <p:nvPr>
            <p:ph type="sldNum" sz="quarter" idx="11"/>
          </p:nvPr>
        </p:nvSpPr>
        <p:spPr/>
        <p:txBody>
          <a:bodyPr/>
          <a:lstStyle/>
          <a:p>
            <a:pPr>
              <a:defRPr/>
            </a:pPr>
            <a:fld id="{770AB2C6-C38F-468E-8237-B1F1A4CD33F8}" type="slidenum">
              <a:rPr lang="en-US" smtClean="0"/>
              <a:pPr>
                <a:defRPr/>
              </a:pPr>
              <a:t>9</a:t>
            </a:fld>
            <a:endParaRPr lang="en-US"/>
          </a:p>
        </p:txBody>
      </p:sp>
    </p:spTree>
    <p:extLst>
      <p:ext uri="{BB962C8B-B14F-4D97-AF65-F5344CB8AC3E}">
        <p14:creationId xmlns:p14="http://schemas.microsoft.com/office/powerpoint/2010/main" val="400192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0D8FCF9-B32E-4C30-954D-869C492EF0E8}" type="slidenum">
              <a:rPr lang="en-US" smtClean="0"/>
              <a:pPr/>
              <a:t>20</a:t>
            </a:fld>
            <a:endParaRPr lang="en-US" smtClean="0"/>
          </a:p>
        </p:txBody>
      </p:sp>
      <p:sp>
        <p:nvSpPr>
          <p:cNvPr id="36867" name="Rectangle 2"/>
          <p:cNvSpPr>
            <a:spLocks noGrp="1" noRot="1" noChangeAspect="1" noChangeArrowheads="1" noTextEdit="1"/>
          </p:cNvSpPr>
          <p:nvPr>
            <p:ph type="sldImg"/>
          </p:nvPr>
        </p:nvSpPr>
        <p:spPr>
          <a:xfrm>
            <a:off x="1089025" y="715963"/>
            <a:ext cx="4670425" cy="3503612"/>
          </a:xfrm>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5904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2606533462"/>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9869478"/>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42579976"/>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9174745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992681"/>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26779973"/>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35535237"/>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96938099"/>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95246747"/>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88072735"/>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0614078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72334"/>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75678425"/>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90236345"/>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18743392"/>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59786677"/>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11942810"/>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34047536"/>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34319413"/>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313643171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93863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85127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6021"/>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169411"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309468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119125949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88131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4169411"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018426"/>
            <a:ext cx="485546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97608129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00101304"/>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28651687"/>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4409032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67937"/>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 id="2147483931" r:id="rId18"/>
    <p:sldLayoutId id="2147483932" r:id="rId19"/>
    <p:sldLayoutId id="2147483933" r:id="rId20"/>
    <p:sldLayoutId id="2147483934" r:id="rId21"/>
    <p:sldLayoutId id="2147483935" r:id="rId22"/>
    <p:sldLayoutId id="2147483936" r:id="rId23"/>
    <p:sldLayoutId id="2147483937" r:id="rId24"/>
    <p:sldLayoutId id="2147483938" r:id="rId25"/>
    <p:sldLayoutId id="2147483939" r:id="rId26"/>
    <p:sldLayoutId id="2147483940" r:id="rId27"/>
    <p:sldLayoutId id="2147483941" r:id="rId28"/>
    <p:sldLayoutId id="2147483942" r:id="rId29"/>
    <p:sldLayoutId id="2147483943" r:id="rId30"/>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tmp"/><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9.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3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pPr algn="l" eaLnBrk="1" hangingPunct="1"/>
            <a:r>
              <a:rPr lang="de-DE" sz="4400" dirty="0" smtClean="0"/>
              <a:t>OOPs Concepts</a:t>
            </a:r>
          </a:p>
        </p:txBody>
      </p:sp>
      <p:sp>
        <p:nvSpPr>
          <p:cNvPr id="3075" name="Rectangle 3"/>
          <p:cNvSpPr>
            <a:spLocks noGrp="1" noChangeArrowheads="1"/>
          </p:cNvSpPr>
          <p:nvPr>
            <p:ph type="subTitle" idx="1"/>
          </p:nvPr>
        </p:nvSpPr>
        <p:spPr/>
        <p:txBody>
          <a:bodyPr/>
          <a:lstStyle/>
          <a:p>
            <a:pPr eaLnBrk="1" hangingPunct="1"/>
            <a:endParaRPr lang="en-US" sz="3200" dirty="0" smtClean="0"/>
          </a:p>
          <a:p>
            <a:pPr eaLnBrk="1" hangingPunct="1"/>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pic>
        <p:nvPicPr>
          <p:cNvPr id="4" name="Content Placeholder 3"/>
          <p:cNvPicPr>
            <a:picLocks noGrp="1" noChangeAspect="1"/>
          </p:cNvPicPr>
          <p:nvPr>
            <p:ph idx="1"/>
          </p:nvPr>
        </p:nvPicPr>
        <p:blipFill>
          <a:blip r:embed="rId2"/>
          <a:stretch>
            <a:fillRect/>
          </a:stretch>
        </p:blipFill>
        <p:spPr>
          <a:xfrm>
            <a:off x="990600" y="950912"/>
            <a:ext cx="7198548" cy="4992688"/>
          </a:xfrm>
          <a:prstGeom prst="rect">
            <a:avLst/>
          </a:prstGeom>
        </p:spPr>
      </p:pic>
      <p:sp>
        <p:nvSpPr>
          <p:cNvPr id="5" name="TextBox 4"/>
          <p:cNvSpPr txBox="1"/>
          <p:nvPr/>
        </p:nvSpPr>
        <p:spPr>
          <a:xfrm>
            <a:off x="1116451" y="3093313"/>
            <a:ext cx="7315200" cy="707886"/>
          </a:xfrm>
          <a:prstGeom prst="rect">
            <a:avLst/>
          </a:prstGeom>
          <a:noFill/>
        </p:spPr>
        <p:txBody>
          <a:bodyPr wrap="square" rtlCol="0">
            <a:spAutoFit/>
          </a:bodyPr>
          <a:lstStyle/>
          <a:p>
            <a:r>
              <a:rPr lang="en-US" sz="4000" dirty="0" smtClean="0">
                <a:solidFill>
                  <a:srgbClr val="FF0000"/>
                </a:solidFill>
                <a:latin typeface="Cambria" panose="02040503050406030204" pitchFamily="18" charset="0"/>
              </a:rPr>
              <a:t>Dog</a:t>
            </a:r>
            <a:r>
              <a:rPr lang="en-US" sz="4000" dirty="0" smtClean="0">
                <a:latin typeface="Cambria" panose="02040503050406030204" pitchFamily="18" charset="0"/>
              </a:rPr>
              <a:t> </a:t>
            </a:r>
            <a:r>
              <a:rPr lang="en-US" sz="4000" dirty="0">
                <a:latin typeface="Cambria" panose="02040503050406030204" pitchFamily="18" charset="0"/>
              </a:rPr>
              <a:t> </a:t>
            </a:r>
            <a:r>
              <a:rPr lang="en-US" sz="4000" dirty="0" smtClean="0">
                <a:latin typeface="Cambria" panose="02040503050406030204" pitchFamily="18" charset="0"/>
              </a:rPr>
              <a:t>    </a:t>
            </a:r>
            <a:r>
              <a:rPr lang="en-US" sz="4000" dirty="0" smtClean="0">
                <a:solidFill>
                  <a:srgbClr val="00B050"/>
                </a:solidFill>
                <a:latin typeface="Cambria" panose="02040503050406030204" pitchFamily="18" charset="0"/>
              </a:rPr>
              <a:t>doggy</a:t>
            </a:r>
            <a:r>
              <a:rPr lang="en-US" sz="4000" dirty="0" smtClean="0">
                <a:latin typeface="Cambria" panose="02040503050406030204" pitchFamily="18" charset="0"/>
              </a:rPr>
              <a:t>=</a:t>
            </a:r>
            <a:r>
              <a:rPr lang="en-US" sz="4000" dirty="0" smtClean="0">
                <a:solidFill>
                  <a:srgbClr val="00B0F0"/>
                </a:solidFill>
                <a:latin typeface="Cambria" panose="02040503050406030204" pitchFamily="18" charset="0"/>
              </a:rPr>
              <a:t>new  </a:t>
            </a:r>
            <a:r>
              <a:rPr lang="en-US" sz="4000" dirty="0" smtClean="0">
                <a:latin typeface="Cambria" panose="02040503050406030204" pitchFamily="18" charset="0"/>
              </a:rPr>
              <a:t> </a:t>
            </a:r>
            <a:r>
              <a:rPr lang="en-US" sz="4000" dirty="0" smtClean="0">
                <a:solidFill>
                  <a:srgbClr val="FF0000"/>
                </a:solidFill>
                <a:latin typeface="Cambria" panose="02040503050406030204" pitchFamily="18" charset="0"/>
              </a:rPr>
              <a:t>Dog</a:t>
            </a:r>
            <a:r>
              <a:rPr lang="en-US" sz="4000" dirty="0" smtClean="0">
                <a:latin typeface="Cambria" panose="02040503050406030204" pitchFamily="18" charset="0"/>
              </a:rPr>
              <a:t>();</a:t>
            </a:r>
            <a:endParaRPr lang="en-US" sz="4000" dirty="0">
              <a:latin typeface="Cambria" panose="02040503050406030204" pitchFamily="18" charset="0"/>
            </a:endParaRPr>
          </a:p>
        </p:txBody>
      </p:sp>
    </p:spTree>
    <p:extLst>
      <p:ext uri="{BB962C8B-B14F-4D97-AF65-F5344CB8AC3E}">
        <p14:creationId xmlns:p14="http://schemas.microsoft.com/office/powerpoint/2010/main" val="1561698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Blocks in JAVA</a:t>
            </a:r>
            <a:endParaRPr lang="en-US" dirty="0"/>
          </a:p>
        </p:txBody>
      </p:sp>
      <p:pic>
        <p:nvPicPr>
          <p:cNvPr id="6" name="Picture 5"/>
          <p:cNvPicPr>
            <a:picLocks noChangeAspect="1"/>
          </p:cNvPicPr>
          <p:nvPr/>
        </p:nvPicPr>
        <p:blipFill>
          <a:blip r:embed="rId2"/>
          <a:stretch>
            <a:fillRect/>
          </a:stretch>
        </p:blipFill>
        <p:spPr>
          <a:xfrm>
            <a:off x="491582" y="1150278"/>
            <a:ext cx="8415484" cy="5014644"/>
          </a:xfrm>
          <a:prstGeom prst="rect">
            <a:avLst/>
          </a:prstGeom>
        </p:spPr>
      </p:pic>
      <p:sp>
        <p:nvSpPr>
          <p:cNvPr id="7" name="TextBox 6"/>
          <p:cNvSpPr txBox="1"/>
          <p:nvPr/>
        </p:nvSpPr>
        <p:spPr>
          <a:xfrm>
            <a:off x="491582" y="2971800"/>
            <a:ext cx="1219200" cy="400110"/>
          </a:xfrm>
          <a:prstGeom prst="rect">
            <a:avLst/>
          </a:prstGeom>
          <a:noFill/>
        </p:spPr>
        <p:txBody>
          <a:bodyPr wrap="square" rtlCol="0">
            <a:spAutoFit/>
          </a:bodyPr>
          <a:lstStyle/>
          <a:p>
            <a:r>
              <a:rPr lang="en-US" b="0" dirty="0" smtClean="0">
                <a:latin typeface="Times New Roman" panose="02020603050405020304" pitchFamily="18" charset="0"/>
                <a:cs typeface="Times New Roman" panose="02020603050405020304" pitchFamily="18" charset="0"/>
              </a:rPr>
              <a:t>Dog.class</a:t>
            </a: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881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Collection</a:t>
            </a:r>
          </a:p>
        </p:txBody>
      </p:sp>
      <p:sp>
        <p:nvSpPr>
          <p:cNvPr id="3" name="Content Placeholder 2"/>
          <p:cNvSpPr>
            <a:spLocks noGrp="1"/>
          </p:cNvSpPr>
          <p:nvPr>
            <p:ph idx="1"/>
          </p:nvPr>
        </p:nvSpPr>
        <p:spPr/>
        <p:txBody>
          <a:bodyPr/>
          <a:lstStyle/>
          <a:p>
            <a:r>
              <a:rPr lang="en-US" dirty="0"/>
              <a:t>Cleaning Up Unused </a:t>
            </a:r>
            <a:r>
              <a:rPr lang="en-US" dirty="0" smtClean="0"/>
              <a:t>Object</a:t>
            </a:r>
          </a:p>
          <a:p>
            <a:pPr lvl="1"/>
            <a:r>
              <a:rPr lang="en-US" dirty="0"/>
              <a:t>Before an object gets garbage-collected, the garbage collector gives the object an opportunity to clean up after itself through a call to the object's finalize method. This process is known as finalization. </a:t>
            </a:r>
            <a:endParaRPr lang="en-US" dirty="0" smtClean="0"/>
          </a:p>
          <a:p>
            <a:pPr lvl="1"/>
            <a:endParaRPr lang="en-US" dirty="0"/>
          </a:p>
          <a:p>
            <a:pPr lvl="1"/>
            <a:r>
              <a:rPr lang="en-US" dirty="0"/>
              <a:t>During finalization, an object may wish to free system resources such as files and sockets or to drop references to other objects so that they in turn become eligible for garbage collection. </a:t>
            </a:r>
            <a:endParaRPr lang="en-US" dirty="0" smtClean="0"/>
          </a:p>
          <a:p>
            <a:pPr lvl="1"/>
            <a:endParaRPr lang="en-US" dirty="0"/>
          </a:p>
          <a:p>
            <a:pPr lvl="1"/>
            <a:r>
              <a:rPr lang="en-US" dirty="0"/>
              <a:t>The finalize method is a member of the Object class. </a:t>
            </a:r>
          </a:p>
          <a:p>
            <a:pPr lvl="3"/>
            <a:r>
              <a:rPr lang="en-US" sz="1600" dirty="0"/>
              <a:t>Syntax:</a:t>
            </a:r>
          </a:p>
          <a:p>
            <a:pPr lvl="4">
              <a:buNone/>
            </a:pPr>
            <a:r>
              <a:rPr lang="en-US" sz="1600" b="1" dirty="0">
                <a:solidFill>
                  <a:schemeClr val="accent6">
                    <a:lumMod val="60000"/>
                    <a:lumOff val="40000"/>
                  </a:schemeClr>
                </a:solidFill>
              </a:rPr>
              <a:t>protected void finalize()</a:t>
            </a:r>
          </a:p>
          <a:p>
            <a:pPr lvl="4">
              <a:buNone/>
            </a:pPr>
            <a:r>
              <a:rPr lang="en-US" sz="1600" b="1" dirty="0">
                <a:solidFill>
                  <a:schemeClr val="accent6">
                    <a:lumMod val="60000"/>
                    <a:lumOff val="40000"/>
                  </a:schemeClr>
                </a:solidFill>
              </a:rPr>
              <a:t>	{</a:t>
            </a:r>
          </a:p>
          <a:p>
            <a:pPr lvl="4">
              <a:buNone/>
            </a:pPr>
            <a:r>
              <a:rPr lang="en-US" sz="1600" b="1" dirty="0">
                <a:solidFill>
                  <a:schemeClr val="accent6">
                    <a:lumMod val="60000"/>
                    <a:lumOff val="40000"/>
                  </a:schemeClr>
                </a:solidFill>
              </a:rPr>
              <a:t>	// finalization code here</a:t>
            </a:r>
          </a:p>
          <a:p>
            <a:pPr lvl="4">
              <a:buNone/>
            </a:pPr>
            <a:r>
              <a:rPr lang="en-US" sz="1600" b="1" dirty="0">
                <a:solidFill>
                  <a:schemeClr val="accent6">
                    <a:lumMod val="60000"/>
                    <a:lumOff val="40000"/>
                  </a:schemeClr>
                </a:solidFill>
              </a:rPr>
              <a:t>	}</a:t>
            </a:r>
          </a:p>
          <a:p>
            <a:pPr lvl="1"/>
            <a:endParaRPr lang="en-US" dirty="0" smtClean="0"/>
          </a:p>
          <a:p>
            <a:endParaRPr lang="en-US" dirty="0"/>
          </a:p>
        </p:txBody>
      </p:sp>
    </p:spTree>
    <p:extLst>
      <p:ext uri="{BB962C8B-B14F-4D97-AF65-F5344CB8AC3E}">
        <p14:creationId xmlns:p14="http://schemas.microsoft.com/office/powerpoint/2010/main" val="4047941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Life Time</a:t>
            </a:r>
            <a:endParaRPr lang="en-US" dirty="0"/>
          </a:p>
        </p:txBody>
      </p:sp>
      <p:pic>
        <p:nvPicPr>
          <p:cNvPr id="2050" name="Picture 2" descr="Image result for GC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7239000" cy="451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7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Objects(Contd..)</a:t>
            </a:r>
          </a:p>
          <a:p>
            <a:pPr lvl="1"/>
            <a:r>
              <a:rPr lang="en-US" dirty="0" smtClean="0"/>
              <a:t>Garbage Collector(Contd..)</a:t>
            </a:r>
          </a:p>
          <a:p>
            <a:pPr lvl="1"/>
            <a:endParaRPr lang="en-US" dirty="0"/>
          </a:p>
        </p:txBody>
      </p:sp>
      <p:grpSp>
        <p:nvGrpSpPr>
          <p:cNvPr id="4" name="Group 9"/>
          <p:cNvGrpSpPr/>
          <p:nvPr/>
        </p:nvGrpSpPr>
        <p:grpSpPr>
          <a:xfrm>
            <a:off x="2438400" y="2386734"/>
            <a:ext cx="4295780" cy="3175865"/>
            <a:chOff x="1828800" y="2171642"/>
            <a:chExt cx="5562600" cy="4152958"/>
          </a:xfrm>
        </p:grpSpPr>
        <p:pic>
          <p:nvPicPr>
            <p:cNvPr id="5" name="Picture 4" descr="mark-swwp.jpg"/>
            <p:cNvPicPr>
              <a:picLocks noChangeAspect="1"/>
            </p:cNvPicPr>
            <p:nvPr/>
          </p:nvPicPr>
          <p:blipFill>
            <a:blip r:embed="rId2" cstate="print"/>
            <a:stretch>
              <a:fillRect/>
            </a:stretch>
          </p:blipFill>
          <p:spPr>
            <a:xfrm>
              <a:off x="1833006" y="2286000"/>
              <a:ext cx="5558394" cy="4038600"/>
            </a:xfrm>
            <a:prstGeom prst="rect">
              <a:avLst/>
            </a:prstGeom>
          </p:spPr>
        </p:pic>
        <p:sp>
          <p:nvSpPr>
            <p:cNvPr id="6" name="TextBox 5"/>
            <p:cNvSpPr txBox="1"/>
            <p:nvPr/>
          </p:nvSpPr>
          <p:spPr>
            <a:xfrm>
              <a:off x="1828800" y="2171642"/>
              <a:ext cx="2819400" cy="338554"/>
            </a:xfrm>
            <a:prstGeom prst="rect">
              <a:avLst/>
            </a:prstGeom>
            <a:solidFill>
              <a:schemeClr val="bg1"/>
            </a:solidFill>
          </p:spPr>
          <p:txBody>
            <a:bodyPr wrap="square" rtlCol="0">
              <a:spAutoFit/>
            </a:bodyPr>
            <a:lstStyle/>
            <a:p>
              <a:r>
                <a:rPr lang="en-US" sz="1600" dirty="0" smtClean="0">
                  <a:latin typeface="+mn-lt"/>
                </a:rPr>
                <a:t>Allocation</a:t>
              </a:r>
              <a:endParaRPr lang="en-US" sz="1600" dirty="0">
                <a:latin typeface="+mn-lt"/>
              </a:endParaRPr>
            </a:p>
          </p:txBody>
        </p:sp>
        <p:sp>
          <p:nvSpPr>
            <p:cNvPr id="7" name="TextBox 6"/>
            <p:cNvSpPr txBox="1"/>
            <p:nvPr/>
          </p:nvSpPr>
          <p:spPr>
            <a:xfrm>
              <a:off x="1847840" y="3209928"/>
              <a:ext cx="2495560" cy="338554"/>
            </a:xfrm>
            <a:prstGeom prst="rect">
              <a:avLst/>
            </a:prstGeom>
            <a:solidFill>
              <a:schemeClr val="bg1"/>
            </a:solidFill>
          </p:spPr>
          <p:txBody>
            <a:bodyPr wrap="square" rtlCol="0">
              <a:spAutoFit/>
            </a:bodyPr>
            <a:lstStyle/>
            <a:p>
              <a:r>
                <a:rPr lang="en-US" sz="1600" dirty="0" smtClean="0">
                  <a:latin typeface="+mn-lt"/>
                </a:rPr>
                <a:t>Mark</a:t>
              </a:r>
              <a:endParaRPr lang="en-US" sz="1600" dirty="0">
                <a:latin typeface="+mn-lt"/>
              </a:endParaRPr>
            </a:p>
          </p:txBody>
        </p:sp>
        <p:sp>
          <p:nvSpPr>
            <p:cNvPr id="8" name="TextBox 7"/>
            <p:cNvSpPr txBox="1"/>
            <p:nvPr/>
          </p:nvSpPr>
          <p:spPr>
            <a:xfrm>
              <a:off x="1857360" y="4267200"/>
              <a:ext cx="2409840" cy="338554"/>
            </a:xfrm>
            <a:prstGeom prst="rect">
              <a:avLst/>
            </a:prstGeom>
            <a:solidFill>
              <a:schemeClr val="bg1"/>
            </a:solidFill>
          </p:spPr>
          <p:txBody>
            <a:bodyPr wrap="square" rtlCol="0">
              <a:spAutoFit/>
            </a:bodyPr>
            <a:lstStyle/>
            <a:p>
              <a:r>
                <a:rPr lang="en-US" sz="1600" dirty="0" smtClean="0">
                  <a:latin typeface="+mn-lt"/>
                </a:rPr>
                <a:t>Sweep</a:t>
              </a:r>
              <a:endParaRPr lang="en-US" sz="1600" dirty="0">
                <a:latin typeface="+mn-lt"/>
              </a:endParaRPr>
            </a:p>
          </p:txBody>
        </p:sp>
        <p:sp>
          <p:nvSpPr>
            <p:cNvPr id="9" name="TextBox 8"/>
            <p:cNvSpPr txBox="1"/>
            <p:nvPr/>
          </p:nvSpPr>
          <p:spPr>
            <a:xfrm>
              <a:off x="1828800" y="5291136"/>
              <a:ext cx="2362200" cy="338554"/>
            </a:xfrm>
            <a:prstGeom prst="rect">
              <a:avLst/>
            </a:prstGeom>
            <a:solidFill>
              <a:schemeClr val="bg1"/>
            </a:solidFill>
          </p:spPr>
          <p:txBody>
            <a:bodyPr wrap="square" rtlCol="0">
              <a:spAutoFit/>
            </a:bodyPr>
            <a:lstStyle/>
            <a:p>
              <a:r>
                <a:rPr lang="en-US" sz="1600" dirty="0" smtClean="0">
                  <a:latin typeface="+mn-lt"/>
                </a:rPr>
                <a:t>Compact</a:t>
              </a:r>
              <a:endParaRPr lang="en-US" sz="1600" dirty="0">
                <a:latin typeface="+mn-lt"/>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in Java</a:t>
            </a:r>
            <a:endParaRPr lang="en-US" dirty="0"/>
          </a:p>
        </p:txBody>
      </p:sp>
      <p:sp>
        <p:nvSpPr>
          <p:cNvPr id="3" name="Content Placeholder 2"/>
          <p:cNvSpPr>
            <a:spLocks noGrp="1"/>
          </p:cNvSpPr>
          <p:nvPr>
            <p:ph idx="1"/>
          </p:nvPr>
        </p:nvSpPr>
        <p:spPr/>
        <p:txBody>
          <a:bodyPr/>
          <a:lstStyle/>
          <a:p>
            <a:r>
              <a:rPr lang="en-US" dirty="0" smtClean="0"/>
              <a:t>Class contains Constructor which is a method that are invoked to create object</a:t>
            </a:r>
          </a:p>
          <a:p>
            <a:endParaRPr lang="en-US" dirty="0" smtClean="0"/>
          </a:p>
          <a:p>
            <a:r>
              <a:rPr lang="en-US" dirty="0" smtClean="0"/>
              <a:t>It is used to initialize  the instance members of the object</a:t>
            </a:r>
          </a:p>
          <a:p>
            <a:endParaRPr lang="en-US" dirty="0" smtClean="0"/>
          </a:p>
          <a:p>
            <a:r>
              <a:rPr lang="en-US" dirty="0" smtClean="0"/>
              <a:t>Name of the constructor is same name of the Class</a:t>
            </a:r>
          </a:p>
          <a:p>
            <a:endParaRPr lang="en-US" dirty="0" smtClean="0"/>
          </a:p>
          <a:p>
            <a:r>
              <a:rPr lang="en-US" dirty="0" smtClean="0"/>
              <a:t>Cannot have return type</a:t>
            </a:r>
          </a:p>
          <a:p>
            <a:endParaRPr lang="en-US" dirty="0" smtClean="0"/>
          </a:p>
          <a:p>
            <a:r>
              <a:rPr lang="en-US" dirty="0" smtClean="0"/>
              <a:t>Can be overloaded</a:t>
            </a:r>
          </a:p>
          <a:p>
            <a:endParaRPr lang="en-US" dirty="0"/>
          </a:p>
          <a:p>
            <a:r>
              <a:rPr lang="en-US" dirty="0" smtClean="0"/>
              <a:t>Constructor can call another constructor through this keyword.</a:t>
            </a:r>
          </a:p>
          <a:p>
            <a:endParaRPr lang="en-US" dirty="0" smtClean="0"/>
          </a:p>
          <a:p>
            <a:endParaRPr lang="en-US" dirty="0"/>
          </a:p>
        </p:txBody>
      </p:sp>
    </p:spTree>
    <p:extLst>
      <p:ext uri="{BB962C8B-B14F-4D97-AF65-F5344CB8AC3E}">
        <p14:creationId xmlns:p14="http://schemas.microsoft.com/office/powerpoint/2010/main" val="924359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a:t>
            </a:r>
            <a:endParaRPr lang="en-US" dirty="0"/>
          </a:p>
        </p:txBody>
      </p:sp>
      <p:sp>
        <p:nvSpPr>
          <p:cNvPr id="3" name="Content Placeholder 2"/>
          <p:cNvSpPr>
            <a:spLocks noGrp="1"/>
          </p:cNvSpPr>
          <p:nvPr>
            <p:ph idx="1"/>
          </p:nvPr>
        </p:nvSpPr>
        <p:spPr/>
        <p:txBody>
          <a:bodyPr/>
          <a:lstStyle/>
          <a:p>
            <a:r>
              <a:rPr lang="en-US" dirty="0" smtClean="0"/>
              <a:t>If class do not have any constructor explicitly, JVM will add the Default constructor in the class automatically.</a:t>
            </a:r>
          </a:p>
          <a:p>
            <a:endParaRPr lang="en-US" dirty="0"/>
          </a:p>
          <a:p>
            <a:endParaRPr lang="en-US" dirty="0" smtClean="0"/>
          </a:p>
          <a:p>
            <a:pPr marL="0" indent="0">
              <a:buNone/>
            </a:pPr>
            <a:r>
              <a:rPr lang="en-US" dirty="0" smtClean="0"/>
              <a:t>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90952"/>
            <a:ext cx="5468113" cy="440116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695453"/>
            <a:ext cx="3949256" cy="1457560"/>
          </a:xfrm>
          <a:prstGeom prst="rect">
            <a:avLst/>
          </a:prstGeom>
        </p:spPr>
      </p:pic>
    </p:spTree>
    <p:extLst>
      <p:ext uri="{BB962C8B-B14F-4D97-AF65-F5344CB8AC3E}">
        <p14:creationId xmlns:p14="http://schemas.microsoft.com/office/powerpoint/2010/main" val="2518483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Constructor		</a:t>
            </a:r>
            <a:endParaRPr lang="en-US" dirty="0"/>
          </a:p>
        </p:txBody>
      </p:sp>
      <p:pic>
        <p:nvPicPr>
          <p:cNvPr id="17" name="Content Placeholder 1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0"/>
            <a:ext cx="7706801"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334" y="1183445"/>
            <a:ext cx="5249466"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81939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Block and Static Block</a:t>
            </a:r>
            <a:endParaRPr lang="en-US" dirty="0"/>
          </a:p>
        </p:txBody>
      </p:sp>
      <p:sp>
        <p:nvSpPr>
          <p:cNvPr id="3" name="Content Placeholder 2"/>
          <p:cNvSpPr>
            <a:spLocks noGrp="1"/>
          </p:cNvSpPr>
          <p:nvPr>
            <p:ph idx="1"/>
          </p:nvPr>
        </p:nvSpPr>
        <p:spPr/>
        <p:txBody>
          <a:bodyPr/>
          <a:lstStyle/>
          <a:p>
            <a:r>
              <a:rPr lang="en-US" dirty="0"/>
              <a:t>A static initialization block is a normal block of code enclosed in braces, { }, and preceded by the </a:t>
            </a:r>
            <a:r>
              <a:rPr lang="en-US" dirty="0">
                <a:solidFill>
                  <a:srgbClr val="FF0000"/>
                </a:solidFill>
              </a:rPr>
              <a:t>static</a:t>
            </a:r>
            <a:r>
              <a:rPr lang="en-US" dirty="0"/>
              <a:t> </a:t>
            </a:r>
            <a:r>
              <a:rPr lang="en-US" dirty="0" smtClean="0"/>
              <a:t>keyword</a:t>
            </a:r>
          </a:p>
          <a:p>
            <a:r>
              <a:rPr lang="en-US" dirty="0" smtClean="0"/>
              <a:t>Executed only once after class is loaded</a:t>
            </a:r>
          </a:p>
          <a:p>
            <a:pPr marL="0" indent="0">
              <a:buNone/>
            </a:pPr>
            <a:endParaRPr lang="en-US" dirty="0" smtClean="0"/>
          </a:p>
          <a:p>
            <a:pPr lvl="1"/>
            <a:r>
              <a:rPr lang="en-US" dirty="0"/>
              <a:t>static {</a:t>
            </a:r>
          </a:p>
          <a:p>
            <a:pPr lvl="1"/>
            <a:r>
              <a:rPr lang="en-US" dirty="0"/>
              <a:t>    // whatever code is needed for initialization goes here</a:t>
            </a:r>
          </a:p>
          <a:p>
            <a:pPr lvl="1"/>
            <a:r>
              <a:rPr lang="en-US" dirty="0" smtClean="0"/>
              <a:t>}</a:t>
            </a:r>
          </a:p>
          <a:p>
            <a:pPr marL="178308" lvl="1" indent="0">
              <a:buNone/>
            </a:pPr>
            <a:endParaRPr lang="en-US" dirty="0"/>
          </a:p>
          <a:p>
            <a:pPr marL="178308" lvl="1" indent="-178308"/>
            <a:r>
              <a:rPr lang="en-US" sz="1500" b="1" dirty="0" smtClean="0"/>
              <a:t>Local Block or Initializer </a:t>
            </a:r>
            <a:r>
              <a:rPr lang="en-US" sz="1500" b="1" dirty="0"/>
              <a:t>blocks </a:t>
            </a:r>
            <a:r>
              <a:rPr lang="en-US" sz="1500" b="1" dirty="0" smtClean="0"/>
              <a:t>is an alternative to using a constructor to initialize instance variables.</a:t>
            </a:r>
          </a:p>
          <a:p>
            <a:pPr marL="178308" lvl="1" indent="-178308"/>
            <a:r>
              <a:rPr lang="en-US" sz="1500" b="1" dirty="0" smtClean="0"/>
              <a:t>Executed whenever instance of the class is created.</a:t>
            </a:r>
          </a:p>
          <a:p>
            <a:pPr marL="356616" lvl="2"/>
            <a:endParaRPr lang="en-US" b="1" dirty="0" smtClean="0"/>
          </a:p>
          <a:p>
            <a:pPr lvl="1"/>
            <a:r>
              <a:rPr lang="en-US" dirty="0"/>
              <a:t>{</a:t>
            </a:r>
          </a:p>
          <a:p>
            <a:pPr lvl="1"/>
            <a:r>
              <a:rPr lang="en-US" dirty="0"/>
              <a:t>    // whatever code is needed for initialization goes here</a:t>
            </a:r>
          </a:p>
          <a:p>
            <a:pPr lvl="1"/>
            <a:r>
              <a:rPr lang="en-US" dirty="0"/>
              <a:t>}</a:t>
            </a:r>
          </a:p>
          <a:p>
            <a:pPr marL="178308" lvl="2" indent="0">
              <a:buNone/>
            </a:pPr>
            <a:endParaRPr lang="en-US" b="1" dirty="0" smtClean="0"/>
          </a:p>
          <a:p>
            <a:pPr marL="178308" lvl="1" indent="-178308"/>
            <a:endParaRPr lang="en-US" sz="1500" b="1" dirty="0"/>
          </a:p>
          <a:p>
            <a:pPr marL="178308" lvl="1" indent="-178308"/>
            <a:endParaRPr lang="en-US" b="1" dirty="0"/>
          </a:p>
        </p:txBody>
      </p:sp>
    </p:spTree>
    <p:extLst>
      <p:ext uri="{BB962C8B-B14F-4D97-AF65-F5344CB8AC3E}">
        <p14:creationId xmlns:p14="http://schemas.microsoft.com/office/powerpoint/2010/main" val="3980001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Block and Static Block</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2" y="1371600"/>
            <a:ext cx="7162800" cy="4648200"/>
          </a:xfrm>
        </p:spPr>
      </p:pic>
      <p:sp>
        <p:nvSpPr>
          <p:cNvPr id="5" name="Left Arrow 4"/>
          <p:cNvSpPr/>
          <p:nvPr/>
        </p:nvSpPr>
        <p:spPr>
          <a:xfrm>
            <a:off x="4876800" y="2743200"/>
            <a:ext cx="1905000" cy="712565"/>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latin typeface="Cambria" panose="02040503050406030204" pitchFamily="18" charset="0"/>
              </a:rPr>
              <a:t>Default constructor</a:t>
            </a:r>
            <a:endParaRPr lang="en-US" sz="1200" dirty="0">
              <a:latin typeface="Cambria" panose="02040503050406030204" pitchFamily="18" charset="0"/>
            </a:endParaRPr>
          </a:p>
        </p:txBody>
      </p:sp>
      <p:sp>
        <p:nvSpPr>
          <p:cNvPr id="6" name="Left Arrow 5"/>
          <p:cNvSpPr/>
          <p:nvPr/>
        </p:nvSpPr>
        <p:spPr>
          <a:xfrm>
            <a:off x="4876800" y="3675969"/>
            <a:ext cx="1905000" cy="712565"/>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latin typeface="Cambria" panose="02040503050406030204" pitchFamily="18" charset="0"/>
              </a:rPr>
              <a:t>Static Block</a:t>
            </a:r>
            <a:endParaRPr lang="en-US" sz="1200" dirty="0">
              <a:latin typeface="Cambria" panose="02040503050406030204" pitchFamily="18" charset="0"/>
            </a:endParaRPr>
          </a:p>
        </p:txBody>
      </p:sp>
      <p:sp>
        <p:nvSpPr>
          <p:cNvPr id="7" name="Left Arrow 6"/>
          <p:cNvSpPr/>
          <p:nvPr/>
        </p:nvSpPr>
        <p:spPr>
          <a:xfrm>
            <a:off x="4877972" y="4608738"/>
            <a:ext cx="1905000" cy="712565"/>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latin typeface="Cambria" panose="02040503050406030204" pitchFamily="18" charset="0"/>
              </a:rPr>
              <a:t>Local Block</a:t>
            </a:r>
            <a:endParaRPr lang="en-US" sz="1200" dirty="0">
              <a:latin typeface="Cambria" panose="02040503050406030204" pitchFamily="18" charset="0"/>
            </a:endParaRPr>
          </a:p>
        </p:txBody>
      </p:sp>
      <p:pic>
        <p:nvPicPr>
          <p:cNvPr id="8" name="Picture 7"/>
          <p:cNvPicPr>
            <a:picLocks noChangeAspect="1"/>
          </p:cNvPicPr>
          <p:nvPr/>
        </p:nvPicPr>
        <p:blipFill>
          <a:blip r:embed="rId3"/>
          <a:stretch>
            <a:fillRect/>
          </a:stretch>
        </p:blipFill>
        <p:spPr>
          <a:xfrm>
            <a:off x="2362200" y="3048000"/>
            <a:ext cx="1828800" cy="304800"/>
          </a:xfrm>
          <a:prstGeom prst="rect">
            <a:avLst/>
          </a:prstGeom>
        </p:spPr>
      </p:pic>
    </p:spTree>
    <p:extLst>
      <p:ext uri="{BB962C8B-B14F-4D97-AF65-F5344CB8AC3E}">
        <p14:creationId xmlns:p14="http://schemas.microsoft.com/office/powerpoint/2010/main" val="3224079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31180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Access Specifiers</a:t>
            </a:r>
            <a:endParaRPr lang="en-US" dirty="0"/>
          </a:p>
        </p:txBody>
      </p:sp>
      <p:sp>
        <p:nvSpPr>
          <p:cNvPr id="11268" name="Rectangle 3"/>
          <p:cNvSpPr>
            <a:spLocks noGrp="1" noChangeArrowheads="1"/>
          </p:cNvSpPr>
          <p:nvPr>
            <p:ph idx="1"/>
          </p:nvPr>
        </p:nvSpPr>
        <p:spPr>
          <a:xfrm>
            <a:off x="381000" y="1109663"/>
            <a:ext cx="8458200" cy="4960937"/>
          </a:xfrm>
        </p:spPr>
        <p:txBody>
          <a:bodyPr/>
          <a:lstStyle/>
          <a:p>
            <a:pPr marL="178308" lvl="1" indent="-178308"/>
            <a:endParaRPr lang="en-US" sz="1500" b="1" dirty="0" smtClean="0"/>
          </a:p>
          <a:p>
            <a:pPr marL="178308" lvl="1" indent="-178308"/>
            <a:r>
              <a:rPr lang="en-US" sz="1500" b="1" dirty="0" smtClean="0"/>
              <a:t>Java </a:t>
            </a:r>
            <a:r>
              <a:rPr lang="en-US" sz="1500" b="1" dirty="0"/>
              <a:t>allows you to control access to classes, methods, and fields via so-called access </a:t>
            </a:r>
            <a:r>
              <a:rPr lang="en-US" sz="1500" b="1" dirty="0" smtClean="0"/>
              <a:t>Specifiers. </a:t>
            </a:r>
          </a:p>
          <a:p>
            <a:pPr marL="178308" lvl="1" indent="-178308"/>
            <a:r>
              <a:rPr lang="en-US" sz="1500" b="1" dirty="0" smtClean="0"/>
              <a:t>Java </a:t>
            </a:r>
            <a:r>
              <a:rPr lang="en-US" sz="1500" b="1" dirty="0"/>
              <a:t>supports four </a:t>
            </a:r>
            <a:r>
              <a:rPr lang="en-US" sz="1500" b="1" dirty="0" smtClean="0"/>
              <a:t>access- Specifiers</a:t>
            </a:r>
            <a:endParaRPr lang="en-US" sz="1500" b="1" dirty="0"/>
          </a:p>
          <a:p>
            <a:pPr lvl="2" eaLnBrk="1" hangingPunct="1"/>
            <a:r>
              <a:rPr lang="en-US" dirty="0" smtClean="0"/>
              <a:t>public </a:t>
            </a:r>
          </a:p>
          <a:p>
            <a:pPr lvl="2" eaLnBrk="1" hangingPunct="1"/>
            <a:r>
              <a:rPr lang="en-US" dirty="0" smtClean="0"/>
              <a:t>protected</a:t>
            </a:r>
          </a:p>
          <a:p>
            <a:pPr lvl="2" eaLnBrk="1" hangingPunct="1"/>
            <a:r>
              <a:rPr lang="en-US" dirty="0" smtClean="0"/>
              <a:t>default</a:t>
            </a:r>
          </a:p>
          <a:p>
            <a:pPr lvl="2" eaLnBrk="1" hangingPunct="1"/>
            <a:r>
              <a:rPr lang="en-US" dirty="0" smtClean="0"/>
              <a:t>private</a:t>
            </a:r>
          </a:p>
          <a:p>
            <a:pPr lvl="2" eaLnBrk="1" hangingPunct="1"/>
            <a:endParaRPr lang="en-US" dirty="0" smtClean="0"/>
          </a:p>
        </p:txBody>
      </p:sp>
      <p:pic>
        <p:nvPicPr>
          <p:cNvPr id="1026" name="Picture 2" descr="Image result for Access Modifier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17" y="3555721"/>
            <a:ext cx="8431702" cy="317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9727" y="2935458"/>
            <a:ext cx="1828800" cy="400110"/>
          </a:xfrm>
          <a:prstGeom prst="rect">
            <a:avLst/>
          </a:prstGeom>
          <a:noFill/>
        </p:spPr>
        <p:txBody>
          <a:bodyPr wrap="square" rtlCol="0">
            <a:spAutoFit/>
          </a:bodyPr>
          <a:lstStyle/>
          <a:p>
            <a:r>
              <a:rPr lang="en-US" dirty="0" smtClean="0"/>
              <a:t>Visibility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140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1769168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304800" y="76200"/>
            <a:ext cx="7543800" cy="685800"/>
          </a:xfrm>
        </p:spPr>
        <p:txBody>
          <a:bodyPr>
            <a:normAutofit fontScale="90000"/>
          </a:bodyPr>
          <a:lstStyle/>
          <a:p>
            <a:r>
              <a:rPr lang="en-US" sz="3200" dirty="0" smtClean="0"/>
              <a:t/>
            </a:r>
            <a:br>
              <a:rPr lang="en-US" sz="3200" dirty="0" smtClean="0"/>
            </a:br>
            <a:r>
              <a:rPr lang="en-US" sz="3200" dirty="0"/>
              <a:t> </a:t>
            </a:r>
            <a:r>
              <a:rPr lang="en-US" sz="3200" dirty="0" smtClean="0"/>
              <a:t>Objectives</a:t>
            </a:r>
            <a:endParaRPr lang="en-US" sz="3200" b="0" dirty="0" smtClean="0"/>
          </a:p>
        </p:txBody>
      </p:sp>
      <p:sp>
        <p:nvSpPr>
          <p:cNvPr id="4100" name="Rectangle 5"/>
          <p:cNvSpPr>
            <a:spLocks noGrp="1" noChangeArrowheads="1"/>
          </p:cNvSpPr>
          <p:nvPr>
            <p:ph idx="1"/>
          </p:nvPr>
        </p:nvSpPr>
        <p:spPr>
          <a:xfrm>
            <a:off x="152400" y="1066800"/>
            <a:ext cx="8763000" cy="5029200"/>
          </a:xfrm>
        </p:spPr>
        <p:txBody>
          <a:bodyPr/>
          <a:lstStyle/>
          <a:p>
            <a:pPr>
              <a:lnSpc>
                <a:spcPct val="150000"/>
              </a:lnSpc>
              <a:buNone/>
            </a:pPr>
            <a:r>
              <a:rPr lang="en-US" dirty="0"/>
              <a:t>At the end of this module you would be able to </a:t>
            </a:r>
            <a:r>
              <a:rPr lang="en-US" dirty="0" smtClean="0"/>
              <a:t>understand</a:t>
            </a:r>
          </a:p>
          <a:p>
            <a:pPr>
              <a:lnSpc>
                <a:spcPct val="150000"/>
              </a:lnSpc>
              <a:buNone/>
            </a:pPr>
            <a:endParaRPr lang="en-US" dirty="0"/>
          </a:p>
          <a:p>
            <a:pPr>
              <a:lnSpc>
                <a:spcPct val="150000"/>
              </a:lnSpc>
            </a:pPr>
            <a:r>
              <a:rPr lang="en-US" dirty="0" smtClean="0"/>
              <a:t>Class and Object</a:t>
            </a:r>
            <a:endParaRPr lang="en-US" dirty="0"/>
          </a:p>
          <a:p>
            <a:pPr>
              <a:lnSpc>
                <a:spcPct val="150000"/>
              </a:lnSpc>
            </a:pPr>
            <a:r>
              <a:rPr lang="en-US" dirty="0" smtClean="0"/>
              <a:t>GC</a:t>
            </a:r>
          </a:p>
          <a:p>
            <a:pPr>
              <a:lnSpc>
                <a:spcPct val="150000"/>
              </a:lnSpc>
            </a:pPr>
            <a:r>
              <a:rPr lang="en-US" dirty="0" smtClean="0"/>
              <a:t>Constructor</a:t>
            </a:r>
            <a:endParaRPr lang="en-US" dirty="0"/>
          </a:p>
          <a:p>
            <a:pPr>
              <a:lnSpc>
                <a:spcPct val="150000"/>
              </a:lnSpc>
            </a:pPr>
            <a:r>
              <a:rPr lang="en-US" dirty="0" smtClean="0"/>
              <a:t>Local and Static block</a:t>
            </a:r>
          </a:p>
          <a:p>
            <a:pPr>
              <a:lnSpc>
                <a:spcPct val="150000"/>
              </a:lnSpc>
            </a:pPr>
            <a:r>
              <a:rPr lang="en-US" dirty="0" smtClean="0"/>
              <a:t>Access Specifiers</a:t>
            </a:r>
            <a:endParaRPr lang="en-US" dirty="0"/>
          </a:p>
          <a:p>
            <a:pPr lvl="1" eaLnBrk="1" hangingPunct="1"/>
            <a:endParaRPr lang="en-US" sz="1600" b="0" dirty="0" smtClean="0"/>
          </a:p>
          <a:p>
            <a:pPr lvl="1" eaLnBrk="1" hangingPunct="1"/>
            <a:endParaRPr lang="en-US" sz="2200" b="0" dirty="0" smtClean="0"/>
          </a:p>
          <a:p>
            <a:pPr eaLnBrk="1" hangingPunct="1"/>
            <a:endParaRPr lang="en-US" sz="2400" b="0" dirty="0" smtClean="0"/>
          </a:p>
        </p:txBody>
      </p:sp>
      <p:pic>
        <p:nvPicPr>
          <p:cNvPr id="5"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5029200" y="1676400"/>
            <a:ext cx="1752600" cy="2819400"/>
          </a:xfrm>
          <a:prstGeom prst="rect">
            <a:avLst/>
          </a:prstGeom>
          <a:noFill/>
          <a:ln w="9525">
            <a:noFill/>
            <a:miter lim="800000"/>
            <a:headEnd/>
            <a:tailEnd/>
          </a:ln>
        </p:spPr>
      </p:pic>
    </p:spTree>
    <p:extLst>
      <p:ext uri="{BB962C8B-B14F-4D97-AF65-F5344CB8AC3E}">
        <p14:creationId xmlns:p14="http://schemas.microsoft.com/office/powerpoint/2010/main" val="303568776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a:t>
            </a:r>
          </a:p>
        </p:txBody>
      </p:sp>
      <p:sp>
        <p:nvSpPr>
          <p:cNvPr id="3" name="Content Placeholder 2"/>
          <p:cNvSpPr>
            <a:spLocks noGrp="1"/>
          </p:cNvSpPr>
          <p:nvPr>
            <p:ph idx="1"/>
          </p:nvPr>
        </p:nvSpPr>
        <p:spPr/>
        <p:txBody>
          <a:bodyPr/>
          <a:lstStyle/>
          <a:p>
            <a:r>
              <a:rPr lang="en-US" dirty="0" smtClean="0"/>
              <a:t>Classes :</a:t>
            </a:r>
          </a:p>
          <a:p>
            <a:pPr lvl="1"/>
            <a:r>
              <a:rPr lang="en-US" dirty="0" smtClean="0"/>
              <a:t>A class is nothing but a blueprint or a template for creating different objects which defines its properties and behaviors.</a:t>
            </a:r>
          </a:p>
          <a:p>
            <a:pPr lvl="1"/>
            <a:r>
              <a:rPr lang="en-US" dirty="0" smtClean="0"/>
              <a:t>A class can define the properties and behaviors of the particular type of object to used/be created in the program. </a:t>
            </a:r>
          </a:p>
          <a:p>
            <a:pPr marL="178308" lvl="1" indent="0">
              <a:buNone/>
            </a:pPr>
            <a:endParaRPr lang="en-US" dirty="0" smtClean="0"/>
          </a:p>
          <a:p>
            <a:r>
              <a:rPr lang="en-US" dirty="0"/>
              <a:t>Objects:</a:t>
            </a:r>
          </a:p>
          <a:p>
            <a:pPr lvl="1"/>
            <a:r>
              <a:rPr lang="en-US" dirty="0"/>
              <a:t>An </a:t>
            </a:r>
            <a:r>
              <a:rPr lang="en-US" b="1" dirty="0"/>
              <a:t>object</a:t>
            </a:r>
            <a:r>
              <a:rPr lang="en-US" dirty="0"/>
              <a:t> is an instance of a class created using a new operator. </a:t>
            </a:r>
          </a:p>
          <a:p>
            <a:pPr lvl="1"/>
            <a:r>
              <a:rPr lang="en-US" dirty="0"/>
              <a:t>The new operator returns a reference to a new instance of a class. </a:t>
            </a:r>
          </a:p>
          <a:p>
            <a:pPr lvl="1"/>
            <a:r>
              <a:rPr lang="en-US" dirty="0"/>
              <a:t>This reference can be assigned to a reference variable of the class. </a:t>
            </a:r>
          </a:p>
          <a:p>
            <a:pPr lvl="1"/>
            <a:r>
              <a:rPr lang="en-US" dirty="0"/>
              <a:t>The process of creating objects from a class is called instantiation. An object encapsulates state and behavior</a:t>
            </a:r>
            <a:r>
              <a:rPr lang="en-US" dirty="0" smtClean="0"/>
              <a:t>.</a:t>
            </a:r>
          </a:p>
          <a:p>
            <a:pPr lvl="1"/>
            <a:r>
              <a:rPr lang="en-US" dirty="0" smtClean="0"/>
              <a:t>Object can be initialized by calling constructor method.</a:t>
            </a:r>
            <a:endParaRPr lang="en-US" dirty="0"/>
          </a:p>
          <a:p>
            <a:pPr lvl="1"/>
            <a:r>
              <a:rPr lang="en-US" dirty="0"/>
              <a:t>The phases of life of an Object are:</a:t>
            </a:r>
          </a:p>
          <a:p>
            <a:pPr lvl="2"/>
            <a:r>
              <a:rPr lang="en-US" dirty="0" smtClean="0"/>
              <a:t>Creating Object.</a:t>
            </a:r>
            <a:endParaRPr lang="en-US" dirty="0"/>
          </a:p>
          <a:p>
            <a:pPr lvl="2"/>
            <a:r>
              <a:rPr lang="en-US" dirty="0"/>
              <a:t>Using </a:t>
            </a:r>
            <a:r>
              <a:rPr lang="en-US" dirty="0" smtClean="0"/>
              <a:t>Object.</a:t>
            </a:r>
            <a:endParaRPr lang="en-US" dirty="0"/>
          </a:p>
          <a:p>
            <a:pPr lvl="2"/>
            <a:r>
              <a:rPr lang="en-US" dirty="0"/>
              <a:t>Cleaning Up Unused </a:t>
            </a:r>
            <a:r>
              <a:rPr lang="en-US" dirty="0" smtClean="0"/>
              <a:t>Object done by GC.</a:t>
            </a:r>
            <a:endParaRPr lang="en-US" dirty="0"/>
          </a:p>
          <a:p>
            <a:pPr lvl="1"/>
            <a:endParaRPr lang="en-US" dirty="0" smtClean="0"/>
          </a:p>
          <a:p>
            <a:pPr lvl="1"/>
            <a:endParaRPr lang="en-US" dirty="0" smtClean="0"/>
          </a:p>
          <a:p>
            <a:pPr lvl="2"/>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a:t>
            </a:r>
            <a:r>
              <a:rPr lang="en-US" dirty="0" smtClean="0"/>
              <a:t>Object(Contd.)</a:t>
            </a:r>
            <a:endParaRPr lang="en-US" dirty="0"/>
          </a:p>
        </p:txBody>
      </p:sp>
      <p:sp>
        <p:nvSpPr>
          <p:cNvPr id="3" name="Content Placeholder 2"/>
          <p:cNvSpPr>
            <a:spLocks noGrp="1"/>
          </p:cNvSpPr>
          <p:nvPr>
            <p:ph idx="1"/>
          </p:nvPr>
        </p:nvSpPr>
        <p:spPr/>
        <p:txBody>
          <a:bodyPr/>
          <a:lstStyle/>
          <a:p>
            <a:r>
              <a:rPr lang="en-US" b="1" dirty="0" smtClean="0"/>
              <a:t>Creating Object:</a:t>
            </a:r>
          </a:p>
          <a:p>
            <a:pPr lvl="3"/>
            <a:r>
              <a:rPr lang="en-US" sz="1600" dirty="0" smtClean="0"/>
              <a:t>It includes Declaration, Instantiation and Initialization</a:t>
            </a:r>
          </a:p>
          <a:p>
            <a:pPr lvl="3"/>
            <a:r>
              <a:rPr lang="en-US" sz="1600" dirty="0" smtClean="0"/>
              <a:t>Declaring an Object is just like variable declaration</a:t>
            </a:r>
          </a:p>
          <a:p>
            <a:pPr lvl="3"/>
            <a:r>
              <a:rPr lang="en-US" sz="1600" dirty="0" smtClean="0"/>
              <a:t>The new operator instantiates a class by allocating memory for a new object of that type. </a:t>
            </a:r>
          </a:p>
          <a:p>
            <a:pPr lvl="3"/>
            <a:r>
              <a:rPr lang="en-US" sz="1600" dirty="0" smtClean="0"/>
              <a:t>classes can provide one or more constructors to initialize a new object of that type.</a:t>
            </a:r>
          </a:p>
          <a:p>
            <a:pPr marL="178308" lvl="2">
              <a:buFont typeface="Wingdings" panose="05000000000000000000" pitchFamily="2" charset="2"/>
              <a:buChar char="§"/>
            </a:pPr>
            <a:r>
              <a:rPr lang="en-US" sz="1500" b="1" dirty="0"/>
              <a:t>Using Object</a:t>
            </a:r>
          </a:p>
          <a:p>
            <a:pPr lvl="3"/>
            <a:r>
              <a:rPr lang="en-US" sz="1600" dirty="0" smtClean="0"/>
              <a:t>We can use an Object to</a:t>
            </a:r>
          </a:p>
          <a:p>
            <a:pPr lvl="4"/>
            <a:r>
              <a:rPr lang="en-US" sz="1400" dirty="0" smtClean="0"/>
              <a:t>1. Manipulate or inspect its variables</a:t>
            </a:r>
          </a:p>
          <a:p>
            <a:pPr lvl="4"/>
            <a:r>
              <a:rPr lang="en-US" sz="1400" dirty="0" smtClean="0"/>
              <a:t>2. Call Methods of that class.</a:t>
            </a:r>
          </a:p>
          <a:p>
            <a:pPr lvl="3"/>
            <a:r>
              <a:rPr lang="en-US" sz="1600" dirty="0" smtClean="0"/>
              <a:t>Objects can refer to members using dot(.) operator.</a:t>
            </a:r>
          </a:p>
          <a:p>
            <a:pPr marL="178308" lvl="2">
              <a:buFont typeface="Wingdings" panose="05000000000000000000" pitchFamily="2" charset="2"/>
              <a:buChar char="§"/>
            </a:pPr>
            <a:r>
              <a:rPr lang="en-US" sz="1500" b="1" dirty="0"/>
              <a:t>Cleaning Up Unused Object</a:t>
            </a:r>
          </a:p>
          <a:p>
            <a:pPr lvl="3"/>
            <a:r>
              <a:rPr lang="en-US" dirty="0" smtClean="0"/>
              <a:t>The Java runtime environment deletes objects when it determines that they are no longer being used. This process is called </a:t>
            </a:r>
            <a:r>
              <a:rPr lang="en-US" i="1" dirty="0" smtClean="0"/>
              <a:t>garbage collection</a:t>
            </a:r>
            <a:r>
              <a:rPr lang="en-US" dirty="0" smtClean="0"/>
              <a:t>.</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Object(Contd.)</a:t>
            </a:r>
          </a:p>
        </p:txBody>
      </p:sp>
      <p:sp>
        <p:nvSpPr>
          <p:cNvPr id="3" name="Content Placeholder 2"/>
          <p:cNvSpPr>
            <a:spLocks noGrp="1"/>
          </p:cNvSpPr>
          <p:nvPr>
            <p:ph idx="1"/>
          </p:nvPr>
        </p:nvSpPr>
        <p:spPr>
          <a:xfrm>
            <a:off x="233363" y="914400"/>
            <a:ext cx="8674100" cy="4960937"/>
          </a:xfrm>
        </p:spPr>
        <p:txBody>
          <a:bodyPr/>
          <a:lstStyle/>
          <a:p>
            <a:pPr marL="178308" lvl="2">
              <a:buFont typeface="Wingdings" panose="05000000000000000000" pitchFamily="2" charset="2"/>
              <a:buChar char="§"/>
            </a:pPr>
            <a:endParaRPr lang="en-US" sz="1500" b="1" dirty="0" smtClean="0"/>
          </a:p>
          <a:p>
            <a:pPr marL="178308" lvl="2">
              <a:buFont typeface="Wingdings" panose="05000000000000000000" pitchFamily="2" charset="2"/>
              <a:buChar char="§"/>
            </a:pPr>
            <a:r>
              <a:rPr lang="en-US" sz="1500" b="1" dirty="0"/>
              <a:t/>
            </a:r>
            <a:br>
              <a:rPr lang="en-US" sz="1500" b="1" dirty="0"/>
            </a:br>
            <a:r>
              <a:rPr lang="en-US" sz="1500" b="1" dirty="0" smtClean="0"/>
              <a:t>Cleaning </a:t>
            </a:r>
            <a:r>
              <a:rPr lang="en-US" sz="1500" b="1" dirty="0"/>
              <a:t>Up Unused </a:t>
            </a:r>
            <a:r>
              <a:rPr lang="en-US" sz="1500" b="1" dirty="0" smtClean="0"/>
              <a:t>Object</a:t>
            </a:r>
          </a:p>
          <a:p>
            <a:pPr lvl="1"/>
            <a:r>
              <a:rPr lang="en-US" dirty="0"/>
              <a:t>An object is eligible for garbage collection when there are no more references to that object. References that are held in a variable are naturally dropped when the variable goes out of scope. Or you can explicitly drop an object reference by setting the variable to null. </a:t>
            </a:r>
            <a:endParaRPr lang="en-US" dirty="0" smtClean="0"/>
          </a:p>
          <a:p>
            <a:pPr marL="178308" lvl="1" indent="0">
              <a:buNone/>
            </a:pPr>
            <a:endParaRPr lang="en-US" dirty="0"/>
          </a:p>
          <a:p>
            <a:pPr marL="178308" lvl="2">
              <a:buFont typeface="Wingdings" panose="05000000000000000000" pitchFamily="2" charset="2"/>
              <a:buChar char="§"/>
            </a:pPr>
            <a:r>
              <a:rPr lang="en-US" sz="1500" b="1" dirty="0"/>
              <a:t>The Garbage </a:t>
            </a:r>
            <a:r>
              <a:rPr lang="en-US" sz="1500" b="1" dirty="0" smtClean="0"/>
              <a:t>Collector</a:t>
            </a:r>
          </a:p>
          <a:p>
            <a:pPr lvl="1"/>
            <a:r>
              <a:rPr lang="en-US" dirty="0"/>
              <a:t>The Java platform has a garbage collector that periodically frees the memory used by objects that are no longer needed. </a:t>
            </a:r>
          </a:p>
          <a:p>
            <a:pPr lvl="1"/>
            <a:r>
              <a:rPr lang="en-US" dirty="0"/>
              <a:t>The Java garbage collector is a mark-sweep garbage collector. A mark-sweep garbage collector scans dynamic memory areas for objects and marks those that are referenced. After all possible paths to objects are investigated, unmarked objects (unreferenced objects) are known to be garbage and are collected.</a:t>
            </a:r>
          </a:p>
          <a:p>
            <a:pPr lvl="1"/>
            <a:r>
              <a:rPr lang="en-US" dirty="0"/>
              <a:t>The garbage collector runs in a low-priority thread and runs either synchronously or asynchronously depending on the situation and the system on which Java is running. </a:t>
            </a:r>
          </a:p>
          <a:p>
            <a:pPr lvl="1"/>
            <a:r>
              <a:rPr lang="en-US" dirty="0"/>
              <a:t>It runs synchronously when the system runs out of memory or in response to a request from a Java program. </a:t>
            </a:r>
          </a:p>
          <a:p>
            <a:pPr lvl="1"/>
            <a:r>
              <a:rPr lang="en-US" dirty="0"/>
              <a:t>The Java garbage collector runs asynchronously when the system is idle</a:t>
            </a:r>
          </a:p>
          <a:p>
            <a:pPr lvl="1"/>
            <a:endParaRPr lang="en-US" dirty="0"/>
          </a:p>
          <a:p>
            <a:pPr lvl="4"/>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Class and Object (Contd.)</a:t>
            </a:r>
            <a:endParaRPr lang="en-US" dirty="0"/>
          </a:p>
        </p:txBody>
      </p:sp>
      <p:sp>
        <p:nvSpPr>
          <p:cNvPr id="3" name="Content Placeholder 2"/>
          <p:cNvSpPr>
            <a:spLocks noGrp="1"/>
          </p:cNvSpPr>
          <p:nvPr>
            <p:ph idx="1"/>
          </p:nvPr>
        </p:nvSpPr>
        <p:spPr/>
        <p:txBody>
          <a:bodyPr/>
          <a:lstStyle/>
          <a:p>
            <a:pPr lvl="1"/>
            <a:endParaRPr lang="en-US" dirty="0" smtClean="0"/>
          </a:p>
          <a:p>
            <a:pPr lvl="1"/>
            <a:endParaRPr lang="en-US" dirty="0"/>
          </a:p>
        </p:txBody>
      </p:sp>
      <p:pic>
        <p:nvPicPr>
          <p:cNvPr id="6" name="Picture 5"/>
          <p:cNvPicPr>
            <a:picLocks noChangeAspect="1"/>
          </p:cNvPicPr>
          <p:nvPr/>
        </p:nvPicPr>
        <p:blipFill>
          <a:blip r:embed="rId2"/>
          <a:stretch>
            <a:fillRect/>
          </a:stretch>
        </p:blipFill>
        <p:spPr>
          <a:xfrm>
            <a:off x="381000" y="1143000"/>
            <a:ext cx="8521256" cy="4835517"/>
          </a:xfrm>
          <a:prstGeom prst="rect">
            <a:avLst/>
          </a:prstGeom>
        </p:spPr>
      </p:pic>
      <p:sp>
        <p:nvSpPr>
          <p:cNvPr id="8" name="Left Arrow 7"/>
          <p:cNvSpPr/>
          <p:nvPr/>
        </p:nvSpPr>
        <p:spPr>
          <a:xfrm>
            <a:off x="1676400" y="1592483"/>
            <a:ext cx="1143000" cy="666751"/>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latin typeface="Cambria" panose="02040503050406030204" pitchFamily="18" charset="0"/>
              </a:rPr>
              <a:t>This is class</a:t>
            </a:r>
            <a:endParaRPr lang="en-US" sz="1200" dirty="0">
              <a:latin typeface="Cambria" panose="02040503050406030204" pitchFamily="18" charset="0"/>
            </a:endParaRPr>
          </a:p>
        </p:txBody>
      </p:sp>
      <p:sp>
        <p:nvSpPr>
          <p:cNvPr id="9" name="Left Arrow 8"/>
          <p:cNvSpPr/>
          <p:nvPr/>
        </p:nvSpPr>
        <p:spPr>
          <a:xfrm>
            <a:off x="2057400" y="2259234"/>
            <a:ext cx="1295400" cy="712565"/>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latin typeface="Cambria" panose="02040503050406030204" pitchFamily="18" charset="0"/>
              </a:rPr>
              <a:t>They are data </a:t>
            </a:r>
            <a:endParaRPr lang="en-US" sz="1200" dirty="0">
              <a:latin typeface="Cambria" panose="02040503050406030204" pitchFamily="18" charset="0"/>
            </a:endParaRPr>
          </a:p>
        </p:txBody>
      </p:sp>
      <p:sp>
        <p:nvSpPr>
          <p:cNvPr id="11" name="Left Arrow 10"/>
          <p:cNvSpPr/>
          <p:nvPr/>
        </p:nvSpPr>
        <p:spPr>
          <a:xfrm>
            <a:off x="2057400" y="4419600"/>
            <a:ext cx="1524000" cy="762000"/>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latin typeface="Cambria" panose="02040503050406030204" pitchFamily="18" charset="0"/>
              </a:rPr>
              <a:t>There are members</a:t>
            </a:r>
            <a:endParaRPr lang="en-US" sz="12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t>
            </a:r>
            <a:r>
              <a:rPr lang="en-US" dirty="0"/>
              <a:t>for Class and Object (Contd.)</a:t>
            </a: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066800"/>
            <a:ext cx="6248401" cy="5181600"/>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83" y="2667000"/>
            <a:ext cx="4114800" cy="2743200"/>
          </a:xfrm>
          <a:prstGeom prst="rect">
            <a:avLst/>
          </a:prstGeom>
        </p:spPr>
      </p:pic>
    </p:spTree>
    <p:extLst>
      <p:ext uri="{BB962C8B-B14F-4D97-AF65-F5344CB8AC3E}">
        <p14:creationId xmlns:p14="http://schemas.microsoft.com/office/powerpoint/2010/main" val="2170717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 Syntel Template_eff_July2019</Template>
  <TotalTime>21015</TotalTime>
  <Words>899</Words>
  <Application>Microsoft Office PowerPoint</Application>
  <PresentationFormat>On-screen Show (4:3)</PresentationFormat>
  <Paragraphs>171</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Cambria</vt:lpstr>
      <vt:lpstr>Lucida Sans Unicode</vt:lpstr>
      <vt:lpstr>Papyrus</vt:lpstr>
      <vt:lpstr>Stag Sans Light</vt:lpstr>
      <vt:lpstr>Times</vt:lpstr>
      <vt:lpstr>Times New Roman</vt:lpstr>
      <vt:lpstr>Verdana</vt:lpstr>
      <vt:lpstr>Wingdings</vt:lpstr>
      <vt:lpstr>Atos Syntel</vt:lpstr>
      <vt:lpstr>OOPs Concepts</vt:lpstr>
      <vt:lpstr>Version Control and Revision History</vt:lpstr>
      <vt:lpstr>Iconic Representations.......</vt:lpstr>
      <vt:lpstr>  Objectives</vt:lpstr>
      <vt:lpstr>Class and Object</vt:lpstr>
      <vt:lpstr>Class and Object(Contd.)</vt:lpstr>
      <vt:lpstr>Class and Object(Contd.)</vt:lpstr>
      <vt:lpstr>Example for Class and Object (Contd.)</vt:lpstr>
      <vt:lpstr>Coding for Class and Object (Contd.)</vt:lpstr>
      <vt:lpstr>Object</vt:lpstr>
      <vt:lpstr>Memory Blocks in JAVA</vt:lpstr>
      <vt:lpstr>Garbage Collection</vt:lpstr>
      <vt:lpstr>Object Life Time</vt:lpstr>
      <vt:lpstr>Language Fundamentals</vt:lpstr>
      <vt:lpstr>Constructor in Java</vt:lpstr>
      <vt:lpstr>Default Constructor</vt:lpstr>
      <vt:lpstr>Parameterized Constructor  </vt:lpstr>
      <vt:lpstr>Local Block and Static Block</vt:lpstr>
      <vt:lpstr>Local Block and Static Block</vt:lpstr>
      <vt:lpstr>Access Specifiers</vt:lpstr>
      <vt:lpstr>PowerPoint Presentation</vt:lpstr>
    </vt:vector>
  </TitlesOfParts>
  <Company>coreservlets.com, Inc. (http://courses.coreservlets.com)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Apache Struts MVC Framework</dc:title>
  <dc:creator>Marty Hall</dc:creator>
  <cp:lastModifiedBy>syntel</cp:lastModifiedBy>
  <cp:revision>1120</cp:revision>
  <cp:lastPrinted>2000-09-07T14:17:00Z</cp:lastPrinted>
  <dcterms:created xsi:type="dcterms:W3CDTF">2000-05-05T21:02:18Z</dcterms:created>
  <dcterms:modified xsi:type="dcterms:W3CDTF">2020-01-03T11:07:27Z</dcterms:modified>
</cp:coreProperties>
</file>