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8" r:id="rId1"/>
  </p:sldMasterIdLst>
  <p:notesMasterIdLst>
    <p:notesMasterId r:id="rId38"/>
  </p:notesMasterIdLst>
  <p:handoutMasterIdLst>
    <p:handoutMasterId r:id="rId39"/>
  </p:handoutMasterIdLst>
  <p:sldIdLst>
    <p:sldId id="703" r:id="rId2"/>
    <p:sldId id="827" r:id="rId3"/>
    <p:sldId id="742" r:id="rId4"/>
    <p:sldId id="728" r:id="rId5"/>
    <p:sldId id="797" r:id="rId6"/>
    <p:sldId id="799" r:id="rId7"/>
    <p:sldId id="751" r:id="rId8"/>
    <p:sldId id="800" r:id="rId9"/>
    <p:sldId id="803" r:id="rId10"/>
    <p:sldId id="801" r:id="rId11"/>
    <p:sldId id="804" r:id="rId12"/>
    <p:sldId id="802" r:id="rId13"/>
    <p:sldId id="805" r:id="rId14"/>
    <p:sldId id="806" r:id="rId15"/>
    <p:sldId id="798" r:id="rId16"/>
    <p:sldId id="807" r:id="rId17"/>
    <p:sldId id="808" r:id="rId18"/>
    <p:sldId id="809" r:id="rId19"/>
    <p:sldId id="810" r:id="rId20"/>
    <p:sldId id="820" r:id="rId21"/>
    <p:sldId id="821" r:id="rId22"/>
    <p:sldId id="813" r:id="rId23"/>
    <p:sldId id="811" r:id="rId24"/>
    <p:sldId id="814" r:id="rId25"/>
    <p:sldId id="812" r:id="rId26"/>
    <p:sldId id="815" r:id="rId27"/>
    <p:sldId id="816" r:id="rId28"/>
    <p:sldId id="817" r:id="rId29"/>
    <p:sldId id="818" r:id="rId30"/>
    <p:sldId id="819" r:id="rId31"/>
    <p:sldId id="822" r:id="rId32"/>
    <p:sldId id="823" r:id="rId33"/>
    <p:sldId id="825" r:id="rId34"/>
    <p:sldId id="824" r:id="rId35"/>
    <p:sldId id="826" r:id="rId36"/>
    <p:sldId id="750" r:id="rId37"/>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65" d="100"/>
          <a:sy n="65" d="100"/>
        </p:scale>
        <p:origin x="1536" y="72"/>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65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4</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590631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292899" y="3073347"/>
            <a:ext cx="8681113" cy="738664"/>
          </a:xfrm>
        </p:spPr>
        <p:txBody>
          <a:bodyPr wrap="square" tIns="0" bIns="0" anchor="ctr">
            <a:spAutoFit/>
          </a:bodyPr>
          <a:lstStyle>
            <a:lvl1pPr algn="l">
              <a:defRPr sz="48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292900" y="5703556"/>
            <a:ext cx="2785201" cy="287259"/>
          </a:xfrm>
        </p:spPr>
        <p:txBody>
          <a:bodyPr wrap="none" anchor="b"/>
          <a:lstStyle>
            <a:lvl1pPr marL="0" indent="0" algn="l">
              <a:buNone/>
              <a:defRPr sz="135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8" name="AddClassification"/>
          <p:cNvSpPr txBox="1">
            <a:spLocks noChangeArrowheads="1"/>
          </p:cNvSpPr>
          <p:nvPr/>
        </p:nvSpPr>
        <p:spPr bwMode="auto">
          <a:xfrm>
            <a:off x="3872932" y="6252661"/>
            <a:ext cx="139814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750" b="0" dirty="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2019, Atos</a:t>
            </a:r>
            <a:r>
              <a:rPr lang="en-US" sz="750" b="0" baseline="0" dirty="0" smtClean="0">
                <a:solidFill>
                  <a:schemeClr val="bg1"/>
                </a:solidFill>
                <a:latin typeface="+mn-lt"/>
                <a:ea typeface="Verdana" pitchFamily="34" charset="0"/>
                <a:cs typeface="Verdana" pitchFamily="34" charset="0"/>
              </a:rPr>
              <a:t> </a:t>
            </a:r>
            <a:r>
              <a:rPr lang="en-US" sz="750" b="0" dirty="0" smtClean="0">
                <a:solidFill>
                  <a:schemeClr val="bg1"/>
                </a:solidFill>
                <a:latin typeface="+mn-lt"/>
                <a:ea typeface="Verdana" pitchFamily="34" charset="0"/>
                <a:cs typeface="Verdana" pitchFamily="34" charset="0"/>
              </a:rPr>
              <a:t>Syntel </a:t>
            </a:r>
            <a:r>
              <a:rPr lang="en-US" sz="75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57" y="6316802"/>
            <a:ext cx="1635224" cy="114767"/>
          </a:xfrm>
          <a:prstGeom prst="rect">
            <a:avLst/>
          </a:prstGeom>
        </p:spPr>
      </p:pic>
    </p:spTree>
    <p:extLst>
      <p:ext uri="{BB962C8B-B14F-4D97-AF65-F5344CB8AC3E}">
        <p14:creationId xmlns:p14="http://schemas.microsoft.com/office/powerpoint/2010/main" val="353357115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9123"/>
            <a:ext cx="918051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01659650"/>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5178273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30542439"/>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2399021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0038626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03239320"/>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85158116"/>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69548984"/>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6009"/>
            <a:ext cx="9186488" cy="273411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5483009"/>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027"/>
            <a:ext cx="9186488"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6524985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289249" y="1454400"/>
            <a:ext cx="8677656"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019428"/>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80131"/>
            <a:ext cx="9186488" cy="2697741"/>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048739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41383267"/>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7297"/>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56150437"/>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79347"/>
            <a:ext cx="9204416" cy="2699309"/>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67020019"/>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027"/>
            <a:ext cx="9204416" cy="273607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57301231"/>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45254"/>
            <a:ext cx="9204416" cy="273562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700" b="1">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50524128"/>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4" y="2067176"/>
            <a:ext cx="9204416" cy="2723651"/>
          </a:xfrm>
          <a:prstGeom prst="rect">
            <a:avLst/>
          </a:prstGeom>
        </p:spPr>
      </p:pic>
      <p:sp>
        <p:nvSpPr>
          <p:cNvPr id="5" name="Text Placeholder 4"/>
          <p:cNvSpPr>
            <a:spLocks noGrp="1"/>
          </p:cNvSpPr>
          <p:nvPr>
            <p:ph type="body" sz="quarter" idx="10"/>
          </p:nvPr>
        </p:nvSpPr>
        <p:spPr>
          <a:xfrm>
            <a:off x="4981574" y="2247901"/>
            <a:ext cx="3994149" cy="2374900"/>
          </a:xfrm>
        </p:spPr>
        <p:txBody>
          <a:bodyPr/>
          <a:lstStyle>
            <a:lvl1pPr marL="0" indent="0">
              <a:spcBef>
                <a:spcPts val="0"/>
              </a:spcBef>
              <a:buNone/>
              <a:defRPr sz="2700" b="1">
                <a:solidFill>
                  <a:schemeClr val="bg1"/>
                </a:solidFill>
              </a:defRPr>
            </a:lvl1pPr>
            <a:lvl2pPr marL="0" indent="0">
              <a:spcBef>
                <a:spcPts val="0"/>
              </a:spcBef>
              <a:buNone/>
              <a:defRPr sz="225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93420214"/>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526708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9177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1FBFB2-F084-4774-9BAE-330C80FF0F37}" type="datetimeFigureOut">
              <a:rPr lang="en-US" smtClean="0"/>
              <a:t>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85FAB-D1E4-4757-AFE3-A37DB07DF074}" type="slidenum">
              <a:rPr lang="en-US" smtClean="0"/>
              <a:t>‹#›</a:t>
            </a:fld>
            <a:endParaRPr lang="en-US"/>
          </a:p>
        </p:txBody>
      </p:sp>
    </p:spTree>
    <p:extLst>
      <p:ext uri="{BB962C8B-B14F-4D97-AF65-F5344CB8AC3E}">
        <p14:creationId xmlns:p14="http://schemas.microsoft.com/office/powerpoint/2010/main" val="406655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48293"/>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5" y="1218353"/>
            <a:ext cx="3377784"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3361103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89248" y="164637"/>
            <a:ext cx="8677656" cy="963168"/>
          </a:xfrm>
        </p:spPr>
        <p:txBody>
          <a:bodyPr/>
          <a:lstStyle>
            <a:lvl1pPr marL="0" indent="0">
              <a:buNone/>
              <a:defRPr lang="en-US" sz="24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914378" rtl="0" eaLnBrk="1" latinLnBrk="0" hangingPunct="1">
              <a:spcBef>
                <a:spcPts val="0"/>
              </a:spcBef>
              <a:spcAft>
                <a:spcPts val="300"/>
              </a:spcAft>
              <a:buClr>
                <a:schemeClr val="tx2"/>
              </a:buClr>
              <a:buFont typeface="Lucida Sans Unicode" pitchFamily="34" charset="0"/>
              <a:buNone/>
            </a:pPr>
            <a:r>
              <a:rPr lang="en-US" dirty="0"/>
              <a:t>Heading</a:t>
            </a:r>
          </a:p>
          <a:p>
            <a:pPr marL="0" lvl="1" indent="0" algn="l" defTabSz="914378" rtl="0" eaLnBrk="1" latinLnBrk="0" hangingPunct="1">
              <a:spcBef>
                <a:spcPts val="0"/>
              </a:spcBef>
              <a:spcAft>
                <a:spcPts val="3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6" name="Straight Connector 5"/>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Tree>
    <p:extLst>
      <p:ext uri="{BB962C8B-B14F-4D97-AF65-F5344CB8AC3E}">
        <p14:creationId xmlns:p14="http://schemas.microsoft.com/office/powerpoint/2010/main" val="3472613138"/>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21281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9144000" cy="6858000"/>
          </a:xfrm>
          <a:prstGeom prst="rect">
            <a:avLst/>
          </a:prstGeom>
        </p:spPr>
      </p:pic>
      <p:sp>
        <p:nvSpPr>
          <p:cNvPr id="10" name="TextBox 9"/>
          <p:cNvSpPr txBox="1"/>
          <p:nvPr/>
        </p:nvSpPr>
        <p:spPr>
          <a:xfrm>
            <a:off x="296546" y="1218353"/>
            <a:ext cx="3377784" cy="923330"/>
          </a:xfrm>
          <a:prstGeom prst="rect">
            <a:avLst/>
          </a:prstGeom>
          <a:noFill/>
        </p:spPr>
        <p:txBody>
          <a:bodyPr wrap="none" lIns="0" tIns="0" rIns="0" bIns="0" rtlCol="0">
            <a:spAutoFit/>
          </a:bodyPr>
          <a:lstStyle/>
          <a:p>
            <a:r>
              <a:rPr lang="en-GB" sz="6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7062713" y="6030111"/>
            <a:ext cx="1911299" cy="444636"/>
          </a:xfrm>
          <a:prstGeom prst="rect">
            <a:avLst/>
          </a:prstGeom>
        </p:spPr>
      </p:pic>
      <p:sp>
        <p:nvSpPr>
          <p:cNvPr id="7" name="AddNotifier#1"/>
          <p:cNvSpPr txBox="1">
            <a:spLocks noChangeArrowheads="1"/>
          </p:cNvSpPr>
          <p:nvPr/>
        </p:nvSpPr>
        <p:spPr bwMode="auto">
          <a:xfrm>
            <a:off x="298087" y="6122300"/>
            <a:ext cx="4855464"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675"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90916534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 y="2079123"/>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9321837"/>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52" y="2046009"/>
            <a:ext cx="9192464" cy="273411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96360241"/>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 y="2045254"/>
            <a:ext cx="9180512" cy="2735623"/>
          </a:xfrm>
          <a:prstGeom prst="rect">
            <a:avLst/>
          </a:prstGeom>
        </p:spPr>
      </p:pic>
      <p:sp>
        <p:nvSpPr>
          <p:cNvPr id="4" name="Text Placeholder 4"/>
          <p:cNvSpPr>
            <a:spLocks noGrp="1"/>
          </p:cNvSpPr>
          <p:nvPr>
            <p:ph type="body" sz="quarter" idx="10"/>
          </p:nvPr>
        </p:nvSpPr>
        <p:spPr>
          <a:xfrm>
            <a:off x="3203849" y="2247901"/>
            <a:ext cx="5771877" cy="2374900"/>
          </a:xfrm>
        </p:spPr>
        <p:txBody>
          <a:bodyPr/>
          <a:lstStyle>
            <a:lvl1pPr marL="0" indent="0">
              <a:spcBef>
                <a:spcPts val="0"/>
              </a:spcBef>
              <a:buNone/>
              <a:defRPr sz="2700" b="1" baseline="0">
                <a:solidFill>
                  <a:schemeClr val="bg1"/>
                </a:solidFill>
              </a:defRPr>
            </a:lvl1pPr>
            <a:lvl2pPr marL="0" indent="0">
              <a:spcBef>
                <a:spcPts val="0"/>
              </a:spcBef>
              <a:buNone/>
              <a:defRPr sz="225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0575427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249" y="164637"/>
            <a:ext cx="8675239"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9249" y="1454400"/>
            <a:ext cx="8677656"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289250"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7521717" y="6366896"/>
            <a:ext cx="1452294" cy="337855"/>
          </a:xfrm>
          <a:prstGeom prst="rect">
            <a:avLst/>
          </a:prstGeom>
        </p:spPr>
      </p:pic>
      <p:cxnSp>
        <p:nvCxnSpPr>
          <p:cNvPr id="34" name="Straight Connector 33"/>
          <p:cNvCxnSpPr>
            <a:cxnSpLocks/>
          </p:cNvCxnSpPr>
          <p:nvPr/>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4483835" y="6439449"/>
            <a:ext cx="176331"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288775" y="6443622"/>
            <a:ext cx="1635224" cy="114767"/>
          </a:xfrm>
          <a:prstGeom prst="rect">
            <a:avLst/>
          </a:prstGeom>
        </p:spPr>
      </p:pic>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fld id="{6971936E-DEB9-479F-A215-67E5B2252768}" type="slidenum">
              <a:rPr lang="en-US" sz="800" baseline="0" smtClean="0">
                <a:latin typeface="Verdana" pitchFamily="34" charset="0"/>
                <a:ea typeface="Verdana" pitchFamily="34" charset="0"/>
                <a:cs typeface="Verdana" pitchFamily="34" charset="0"/>
              </a:rPr>
              <a:t>‹#›</a:t>
            </a:fld>
            <a:r>
              <a:rPr lang="en-US" sz="800" baseline="0" dirty="0" smtClean="0">
                <a:latin typeface="Verdana" pitchFamily="34" charset="0"/>
                <a:ea typeface="Verdana" pitchFamily="34" charset="0"/>
                <a:cs typeface="Verdana" pitchFamily="34" charset="0"/>
              </a:rPr>
              <a:t> | </a:t>
            </a:r>
            <a:r>
              <a:rPr lang="en-US" sz="800" baseline="0" dirty="0">
                <a:latin typeface="Verdana" pitchFamily="34" charset="0"/>
                <a:ea typeface="Verdana" pitchFamily="34" charset="0"/>
                <a:cs typeface="Verdana" pitchFamily="34" charset="0"/>
              </a:rPr>
              <a:t>© Atos | Syntel - For internal use </a:t>
            </a:r>
            <a:endParaRPr lang="nl-NL" sz="800"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3" name="Straight Connector 12"/>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9852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4" r:id="rId26"/>
    <p:sldLayoutId id="2147483845" r:id="rId27"/>
    <p:sldLayoutId id="2147483846" r:id="rId28"/>
    <p:sldLayoutId id="2147483847" r:id="rId29"/>
    <p:sldLayoutId id="2147483848" r:id="rId30"/>
  </p:sldLayoutIdLst>
  <p:timing>
    <p:tnLst>
      <p:par>
        <p:cTn id="1" dur="indefinite" restart="never" nodeType="tmRoot"/>
      </p:par>
    </p:tnLst>
  </p:timing>
  <p:hf hdr="0" ftr="0" dt="0"/>
  <p:txStyles>
    <p:titleStyle>
      <a:lvl1pPr algn="l" defTabSz="685783"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74313" indent="-274313" algn="l" defTabSz="685783" rtl="0" eaLnBrk="1" latinLnBrk="0" hangingPunct="1">
        <a:lnSpc>
          <a:spcPct val="100000"/>
        </a:lnSpc>
        <a:spcBef>
          <a:spcPts val="0"/>
        </a:spcBef>
        <a:spcAft>
          <a:spcPts val="300"/>
        </a:spcAft>
        <a:buClr>
          <a:schemeClr val="accent1"/>
        </a:buClr>
        <a:buFont typeface="Lucida Sans Unicode" panose="020B0602030504020204" pitchFamily="34" charset="0"/>
        <a:buChar char="▶"/>
        <a:defRPr sz="1350" kern="1200">
          <a:solidFill>
            <a:schemeClr val="tx1"/>
          </a:solidFill>
          <a:latin typeface="+mn-lt"/>
          <a:ea typeface="+mn-ea"/>
          <a:cs typeface="+mn-cs"/>
        </a:defRPr>
      </a:lvl1pPr>
      <a:lvl2pPr marL="548627"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2pPr>
      <a:lvl3pPr marL="822940"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3pPr>
      <a:lvl4pPr marL="1097252"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4pPr>
      <a:lvl5pPr marL="1371566" indent="-274313" algn="l" defTabSz="685783" rtl="0" eaLnBrk="1" latinLnBrk="0" hangingPunct="1">
        <a:lnSpc>
          <a:spcPct val="100000"/>
        </a:lnSpc>
        <a:spcBef>
          <a:spcPts val="0"/>
        </a:spcBef>
        <a:spcAft>
          <a:spcPts val="300"/>
        </a:spcAft>
        <a:buClr>
          <a:schemeClr val="accent1"/>
        </a:buClr>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9.xml"/><Relationship Id="rId4" Type="http://schemas.openxmlformats.org/officeDocument/2006/relationships/image" Target="../media/image44.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29.xml"/><Relationship Id="rId4" Type="http://schemas.openxmlformats.org/officeDocument/2006/relationships/image" Target="../media/image47.tmp"/></Relationships>
</file>

<file path=ppt/slides/_rels/slide1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29.xml"/><Relationship Id="rId4" Type="http://schemas.openxmlformats.org/officeDocument/2006/relationships/image" Target="../media/image52.tmp"/></Relationships>
</file>

<file path=ppt/slides/_rels/slide19.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gif"/><Relationship Id="rId1" Type="http://schemas.openxmlformats.org/officeDocument/2006/relationships/slideLayout" Target="../slideLayouts/slideLayout29.xml"/><Relationship Id="rId4" Type="http://schemas.openxmlformats.org/officeDocument/2006/relationships/image" Target="../media/image55.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29.xml"/><Relationship Id="rId4" Type="http://schemas.openxmlformats.org/officeDocument/2006/relationships/image" Target="../media/image60.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29.xml"/><Relationship Id="rId4" Type="http://schemas.openxmlformats.org/officeDocument/2006/relationships/image" Target="../media/image63.tmp"/></Relationships>
</file>

<file path=ppt/slides/_rels/slide26.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29.xml"/><Relationship Id="rId4" Type="http://schemas.openxmlformats.org/officeDocument/2006/relationships/image" Target="../media/image66.tm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image" Target="../media/image67.tmp"/><Relationship Id="rId1" Type="http://schemas.openxmlformats.org/officeDocument/2006/relationships/slideLayout" Target="../slideLayouts/slideLayout29.xml"/><Relationship Id="rId4" Type="http://schemas.openxmlformats.org/officeDocument/2006/relationships/image" Target="../media/image69.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9.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image" Target="../media/image70.tmp"/><Relationship Id="rId1" Type="http://schemas.openxmlformats.org/officeDocument/2006/relationships/slideLayout" Target="../slideLayouts/slideLayout29.xml"/><Relationship Id="rId4" Type="http://schemas.openxmlformats.org/officeDocument/2006/relationships/image" Target="../media/image72.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image" Target="../media/image75.tmp"/><Relationship Id="rId1" Type="http://schemas.openxmlformats.org/officeDocument/2006/relationships/slideLayout" Target="../slideLayouts/slideLayout29.xml"/><Relationship Id="rId4" Type="http://schemas.openxmlformats.org/officeDocument/2006/relationships/image" Target="../media/image77.tm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9.xml"/><Relationship Id="rId4" Type="http://schemas.openxmlformats.org/officeDocument/2006/relationships/image" Target="../media/image40.tmp"/></Relationships>
</file>

<file path=ppt/slides/_rels/slide9.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OOPs Concepts in Java</a:t>
            </a:r>
            <a:br>
              <a:rPr lang="en-US" dirty="0"/>
            </a:b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Aggregation</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43434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57600"/>
            <a:ext cx="4343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124857"/>
            <a:ext cx="4572000" cy="5199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007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4" name="Content Placeholder 2"/>
          <p:cNvSpPr>
            <a:spLocks noGrp="1"/>
          </p:cNvSpPr>
          <p:nvPr>
            <p:ph idx="1"/>
          </p:nvPr>
        </p:nvSpPr>
        <p:spPr/>
        <p:txBody>
          <a:bodyPr/>
          <a:lstStyle/>
          <a:p>
            <a:r>
              <a:rPr lang="en-US" b="0" dirty="0"/>
              <a:t>Composition is a restricted form of Aggregation in which two entities are highly dependent on each </a:t>
            </a:r>
            <a:r>
              <a:rPr lang="en-US" b="0" dirty="0" smtClean="0"/>
              <a:t>other.</a:t>
            </a:r>
          </a:p>
          <a:p>
            <a:endParaRPr lang="en-US" b="0" dirty="0" smtClean="0"/>
          </a:p>
          <a:p>
            <a:r>
              <a:rPr lang="en-US" b="0" dirty="0"/>
              <a:t>It represents part-of relationship</a:t>
            </a:r>
            <a:r>
              <a:rPr lang="en-US" b="0" dirty="0" smtClean="0"/>
              <a:t>.</a:t>
            </a:r>
          </a:p>
          <a:p>
            <a:endParaRPr lang="en-US" b="0" dirty="0"/>
          </a:p>
          <a:p>
            <a:r>
              <a:rPr lang="en-US" b="0" dirty="0"/>
              <a:t>In composition, both the entities are dependent on each other</a:t>
            </a:r>
            <a:r>
              <a:rPr lang="en-US" b="0" dirty="0" smtClean="0"/>
              <a:t>.</a:t>
            </a:r>
          </a:p>
          <a:p>
            <a:endParaRPr lang="en-US" b="0" dirty="0"/>
          </a:p>
          <a:p>
            <a:r>
              <a:rPr lang="en-US" b="0" dirty="0"/>
              <a:t>When there is a composition between two entities, the composed object cannot exist without the other entity</a:t>
            </a:r>
            <a:r>
              <a:rPr lang="en-US" b="0" dirty="0" smtClean="0"/>
              <a:t>.</a:t>
            </a:r>
          </a:p>
          <a:p>
            <a:pPr fontAlgn="base"/>
            <a:r>
              <a:rPr lang="en-US" dirty="0"/>
              <a:t>Aggregation </a:t>
            </a:r>
            <a:r>
              <a:rPr lang="en-US" dirty="0" smtClean="0"/>
              <a:t>vs. </a:t>
            </a:r>
            <a:r>
              <a:rPr lang="en-US" dirty="0"/>
              <a:t>Composition</a:t>
            </a:r>
            <a:endParaRPr lang="en-US" b="0" dirty="0"/>
          </a:p>
          <a:p>
            <a:pPr lvl="1" fontAlgn="base"/>
            <a:r>
              <a:rPr lang="en-US" dirty="0"/>
              <a:t>Dependency:</a:t>
            </a:r>
            <a:r>
              <a:rPr lang="en-US" b="0" dirty="0"/>
              <a:t> Aggregation implies a relationship where the child </a:t>
            </a:r>
            <a:r>
              <a:rPr lang="en-US" dirty="0"/>
              <a:t>can exist independently</a:t>
            </a:r>
            <a:r>
              <a:rPr lang="en-US" b="0" dirty="0"/>
              <a:t> of the parent. For example, Bank and Employee, delete the Bank and the Employee still exist. whereas Composition implies a relationship where the child </a:t>
            </a:r>
            <a:r>
              <a:rPr lang="en-US" dirty="0"/>
              <a:t>cannot exist independent</a:t>
            </a:r>
            <a:r>
              <a:rPr lang="en-US" b="0" dirty="0"/>
              <a:t> of the parent. Example: Human and heart, heart don’t exist separate to a </a:t>
            </a:r>
            <a:r>
              <a:rPr lang="en-US" b="0" dirty="0" smtClean="0"/>
              <a:t>Human</a:t>
            </a:r>
          </a:p>
          <a:p>
            <a:pPr lvl="1" fontAlgn="base"/>
            <a:endParaRPr lang="en-US" b="0" dirty="0"/>
          </a:p>
          <a:p>
            <a:pPr lvl="1" fontAlgn="base"/>
            <a:r>
              <a:rPr lang="en-US" dirty="0"/>
              <a:t>Type of Relationship:</a:t>
            </a:r>
            <a:r>
              <a:rPr lang="en-US" b="0" dirty="0"/>
              <a:t> Aggregation relation is </a:t>
            </a:r>
            <a:r>
              <a:rPr lang="en-US" dirty="0"/>
              <a:t>“has-a”</a:t>
            </a:r>
            <a:r>
              <a:rPr lang="en-US" b="0" dirty="0"/>
              <a:t> and composition is </a:t>
            </a:r>
            <a:r>
              <a:rPr lang="en-US" dirty="0"/>
              <a:t>“</a:t>
            </a:r>
            <a:r>
              <a:rPr lang="en-US" dirty="0" smtClean="0"/>
              <a:t>part- of” </a:t>
            </a:r>
            <a:r>
              <a:rPr lang="en-US" b="0" dirty="0" smtClean="0"/>
              <a:t>relation.</a:t>
            </a:r>
          </a:p>
          <a:p>
            <a:pPr lvl="1" fontAlgn="base"/>
            <a:endParaRPr lang="en-US" b="0" dirty="0"/>
          </a:p>
          <a:p>
            <a:pPr lvl="1" fontAlgn="base"/>
            <a:r>
              <a:rPr lang="en-US" dirty="0"/>
              <a:t>Type of association: </a:t>
            </a:r>
            <a:r>
              <a:rPr lang="en-US" b="0" dirty="0"/>
              <a:t>Composition is a </a:t>
            </a:r>
            <a:r>
              <a:rPr lang="en-US" dirty="0"/>
              <a:t>strong</a:t>
            </a:r>
            <a:r>
              <a:rPr lang="en-US" b="0" dirty="0"/>
              <a:t> Association whereas Aggregation is a </a:t>
            </a:r>
            <a:r>
              <a:rPr lang="en-US" dirty="0"/>
              <a:t>weak</a:t>
            </a:r>
            <a:r>
              <a:rPr lang="en-US" b="0" dirty="0"/>
              <a:t> Association.</a:t>
            </a:r>
          </a:p>
          <a:p>
            <a:endParaRPr lang="en-US" b="0" dirty="0"/>
          </a:p>
          <a:p>
            <a:pPr marL="0" indent="0">
              <a:buNone/>
            </a:pPr>
            <a:endParaRPr lang="en-US" dirty="0"/>
          </a:p>
        </p:txBody>
      </p:sp>
    </p:spTree>
    <p:extLst>
      <p:ext uri="{BB962C8B-B14F-4D97-AF65-F5344CB8AC3E}">
        <p14:creationId xmlns:p14="http://schemas.microsoft.com/office/powerpoint/2010/main" val="297198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t>
            </a:r>
            <a:r>
              <a:rPr lang="en-US" dirty="0"/>
              <a:t>Composition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383"/>
            <a:ext cx="8153400" cy="2998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971550"/>
            <a:ext cx="4343400"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32743">
            <a:off x="4572000" y="1001939"/>
            <a:ext cx="4572000" cy="3112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8562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pic>
        <p:nvPicPr>
          <p:cNvPr id="2050" name="Picture 2" descr="Image result for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4049" y="1454150"/>
            <a:ext cx="8067026" cy="453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55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 for Inheritance classes</a:t>
            </a:r>
            <a:endParaRPr lang="en-US" dirty="0"/>
          </a:p>
        </p:txBody>
      </p:sp>
      <p:sp>
        <p:nvSpPr>
          <p:cNvPr id="3" name="Content Placeholder 2"/>
          <p:cNvSpPr>
            <a:spLocks noGrp="1"/>
          </p:cNvSpPr>
          <p:nvPr>
            <p:ph idx="1"/>
          </p:nvPr>
        </p:nvSpPr>
        <p:spPr/>
        <p:txBody>
          <a:bodyPr/>
          <a:lstStyle/>
          <a:p>
            <a:r>
              <a:rPr lang="en-US" dirty="0" smtClean="0"/>
              <a:t>Animal animal=new Animal();</a:t>
            </a:r>
          </a:p>
          <a:p>
            <a:endParaRPr lang="en-US" dirty="0" smtClean="0"/>
          </a:p>
          <a:p>
            <a:endParaRPr lang="en-US" dirty="0" smtClean="0"/>
          </a:p>
          <a:p>
            <a:endParaRPr lang="en-US" dirty="0" smtClean="0"/>
          </a:p>
          <a:p>
            <a:endParaRPr lang="en-US" dirty="0" smtClean="0"/>
          </a:p>
          <a:p>
            <a:r>
              <a:rPr lang="en-US" dirty="0" smtClean="0"/>
              <a:t>Dog dog=new Dog();</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Parrot parrot=new Parrot();</a:t>
            </a:r>
            <a:endParaRPr lang="en-US" dirty="0"/>
          </a:p>
        </p:txBody>
      </p:sp>
      <p:sp>
        <p:nvSpPr>
          <p:cNvPr id="4" name="Rounded Rectangle 3"/>
          <p:cNvSpPr/>
          <p:nvPr/>
        </p:nvSpPr>
        <p:spPr>
          <a:xfrm>
            <a:off x="3639457" y="1659460"/>
            <a:ext cx="22098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6" name="Rounded Rectangle 5"/>
          <p:cNvSpPr/>
          <p:nvPr/>
        </p:nvSpPr>
        <p:spPr>
          <a:xfrm>
            <a:off x="3643086" y="2819400"/>
            <a:ext cx="2209800" cy="457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7" name="Rounded Rectangle 6"/>
          <p:cNvSpPr/>
          <p:nvPr/>
        </p:nvSpPr>
        <p:spPr>
          <a:xfrm>
            <a:off x="3639457" y="3276600"/>
            <a:ext cx="2209800" cy="457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b="1" dirty="0" smtClean="0"/>
              <a:t>Instance of Mammal </a:t>
            </a:r>
            <a:endParaRPr lang="en-US" sz="1600" b="1" dirty="0"/>
          </a:p>
        </p:txBody>
      </p:sp>
      <p:sp>
        <p:nvSpPr>
          <p:cNvPr id="8" name="Rounded Rectangle 7"/>
          <p:cNvSpPr/>
          <p:nvPr/>
        </p:nvSpPr>
        <p:spPr>
          <a:xfrm>
            <a:off x="3657600" y="3733800"/>
            <a:ext cx="22098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Instance of Dog</a:t>
            </a:r>
            <a:endParaRPr lang="en-US" sz="1600" b="1" dirty="0"/>
          </a:p>
        </p:txBody>
      </p:sp>
      <p:sp>
        <p:nvSpPr>
          <p:cNvPr id="9" name="Rounded Rectangle 8"/>
          <p:cNvSpPr/>
          <p:nvPr/>
        </p:nvSpPr>
        <p:spPr>
          <a:xfrm>
            <a:off x="3603171" y="5029200"/>
            <a:ext cx="22098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smtClean="0"/>
              <a:t>Instance of Animal</a:t>
            </a:r>
            <a:endParaRPr lang="en-US" sz="1600" b="1" dirty="0"/>
          </a:p>
        </p:txBody>
      </p:sp>
      <p:sp>
        <p:nvSpPr>
          <p:cNvPr id="10" name="Rounded Rectangle 9"/>
          <p:cNvSpPr/>
          <p:nvPr/>
        </p:nvSpPr>
        <p:spPr>
          <a:xfrm>
            <a:off x="3603171" y="5486400"/>
            <a:ext cx="2209800" cy="457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t>Instance of Parrot</a:t>
            </a:r>
            <a:endParaRPr lang="en-US" sz="1600" b="1" dirty="0"/>
          </a:p>
        </p:txBody>
      </p:sp>
    </p:spTree>
    <p:extLst>
      <p:ext uri="{BB962C8B-B14F-4D97-AF65-F5344CB8AC3E}">
        <p14:creationId xmlns:p14="http://schemas.microsoft.com/office/powerpoint/2010/main" val="906186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Inheritances</a:t>
            </a:r>
            <a:endParaRPr lang="en-US" dirty="0"/>
          </a:p>
        </p:txBody>
      </p:sp>
      <p:pic>
        <p:nvPicPr>
          <p:cNvPr id="2050"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13" y="1143000"/>
            <a:ext cx="8382740" cy="494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934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terminology in Inheritance</a:t>
            </a:r>
            <a:endParaRPr lang="en-US" dirty="0"/>
          </a:p>
        </p:txBody>
      </p:sp>
      <p:sp>
        <p:nvSpPr>
          <p:cNvPr id="3" name="Content Placeholder 2"/>
          <p:cNvSpPr>
            <a:spLocks noGrp="1"/>
          </p:cNvSpPr>
          <p:nvPr>
            <p:ph idx="1"/>
          </p:nvPr>
        </p:nvSpPr>
        <p:spPr>
          <a:xfrm>
            <a:off x="185738" y="1137424"/>
            <a:ext cx="8958262" cy="4992624"/>
          </a:xfrm>
        </p:spPr>
        <p:txBody>
          <a:bodyPr>
            <a:normAutofit/>
          </a:bodyPr>
          <a:lstStyle/>
          <a:p>
            <a:r>
              <a:rPr lang="en-US" dirty="0"/>
              <a:t>Super Class: The class whose features are inherited is known as super </a:t>
            </a:r>
            <a:r>
              <a:rPr lang="en-US" dirty="0" smtClean="0"/>
              <a:t>class( base, or parent </a:t>
            </a:r>
            <a:r>
              <a:rPr lang="en-US" dirty="0"/>
              <a:t>class</a:t>
            </a:r>
            <a:r>
              <a:rPr lang="en-US" dirty="0" smtClean="0"/>
              <a:t>).</a:t>
            </a:r>
          </a:p>
          <a:p>
            <a:endParaRPr lang="en-US" dirty="0" smtClean="0"/>
          </a:p>
          <a:p>
            <a:r>
              <a:rPr lang="en-US" dirty="0" smtClean="0"/>
              <a:t>Sub </a:t>
            </a:r>
            <a:r>
              <a:rPr lang="en-US" dirty="0"/>
              <a:t>Class: The class that inherits the other class is known as sub </a:t>
            </a:r>
            <a:r>
              <a:rPr lang="en-US" dirty="0" smtClean="0"/>
              <a:t>class(derived, </a:t>
            </a:r>
            <a:r>
              <a:rPr lang="en-US" dirty="0"/>
              <a:t>or child class). The subclass can add its own fields and methods in addition to the superclass fields and methods</a:t>
            </a:r>
            <a:r>
              <a:rPr lang="en-US" dirty="0" smtClean="0"/>
              <a:t>.</a:t>
            </a:r>
          </a:p>
          <a:p>
            <a:endParaRPr lang="en-US" dirty="0"/>
          </a:p>
          <a:p>
            <a:r>
              <a:rPr lang="en-US" dirty="0"/>
              <a:t>Reusability: Inheritance supports the concept of “reusability</a:t>
            </a:r>
            <a:r>
              <a:rPr lang="en-US" dirty="0" smtClean="0"/>
              <a:t>”.</a:t>
            </a:r>
          </a:p>
          <a:p>
            <a:endParaRPr lang="en-US" dirty="0" smtClean="0"/>
          </a:p>
          <a:p>
            <a:r>
              <a:rPr lang="en-US" dirty="0"/>
              <a:t>Default superclass: Except Object class, which has no </a:t>
            </a:r>
            <a:r>
              <a:rPr lang="en-US" dirty="0" smtClean="0"/>
              <a:t>superclass. </a:t>
            </a:r>
            <a:r>
              <a:rPr lang="en-US" dirty="0"/>
              <a:t>In the absence of any other explicit superclass, every class is implicitly a subclass of Object class</a:t>
            </a:r>
            <a:r>
              <a:rPr lang="en-US" dirty="0" smtClean="0"/>
              <a:t>.</a:t>
            </a:r>
          </a:p>
          <a:p>
            <a:endParaRPr lang="en-US" dirty="0"/>
          </a:p>
          <a:p>
            <a:r>
              <a:rPr lang="en-US" dirty="0"/>
              <a:t>Superclass can only be one: A superclass can have any number of subclasses. But a subclass can have only one superclass</a:t>
            </a:r>
            <a:r>
              <a:rPr lang="en-US" dirty="0" smtClean="0"/>
              <a:t>.</a:t>
            </a:r>
          </a:p>
          <a:p>
            <a:endParaRPr lang="en-US" dirty="0"/>
          </a:p>
          <a:p>
            <a:r>
              <a:rPr lang="en-US" dirty="0"/>
              <a:t>Inheriting Constructors: A subclass inherits all the members (fields, methods, and nested classes) from its superclass. Constructors are not members, so they are not inherited by subclasses, but the constructor of the superclass can be invoked from the subclass</a:t>
            </a:r>
            <a:r>
              <a:rPr lang="en-US" dirty="0" smtClean="0"/>
              <a:t>.</a:t>
            </a:r>
          </a:p>
          <a:p>
            <a:endParaRPr lang="en-US" dirty="0"/>
          </a:p>
          <a:p>
            <a:r>
              <a:rPr lang="en-US" dirty="0"/>
              <a:t>Private member inheritance: A subclass does not inherit the private members of its parent class. However, if the superclass has public or protected </a:t>
            </a:r>
            <a:r>
              <a:rPr lang="en-US" dirty="0" smtClean="0"/>
              <a:t>methods (getters and setters) </a:t>
            </a:r>
            <a:r>
              <a:rPr lang="en-US" dirty="0"/>
              <a:t>for accessing its private </a:t>
            </a:r>
            <a:r>
              <a:rPr lang="en-US" dirty="0" smtClean="0"/>
              <a:t>fields.</a:t>
            </a:r>
            <a:endParaRPr lang="en-US" dirty="0"/>
          </a:p>
        </p:txBody>
      </p:sp>
    </p:spTree>
    <p:extLst>
      <p:ext uri="{BB962C8B-B14F-4D97-AF65-F5344CB8AC3E}">
        <p14:creationId xmlns:p14="http://schemas.microsoft.com/office/powerpoint/2010/main" val="1411493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all can be done in a Subclass?</a:t>
            </a:r>
          </a:p>
        </p:txBody>
      </p:sp>
      <p:sp>
        <p:nvSpPr>
          <p:cNvPr id="3" name="Content Placeholder 2"/>
          <p:cNvSpPr>
            <a:spLocks noGrp="1"/>
          </p:cNvSpPr>
          <p:nvPr>
            <p:ph idx="1"/>
          </p:nvPr>
        </p:nvSpPr>
        <p:spPr/>
        <p:txBody>
          <a:bodyPr/>
          <a:lstStyle/>
          <a:p>
            <a:r>
              <a:rPr lang="en-US" dirty="0"/>
              <a:t>The inherited fields can be used directly, just like any other fields</a:t>
            </a:r>
            <a:r>
              <a:rPr lang="en-US" dirty="0" smtClean="0"/>
              <a:t>.</a:t>
            </a:r>
          </a:p>
          <a:p>
            <a:endParaRPr lang="en-US" dirty="0"/>
          </a:p>
          <a:p>
            <a:r>
              <a:rPr lang="en-US" dirty="0"/>
              <a:t>We can declare new fields in the subclass that are not in the superclass</a:t>
            </a:r>
            <a:r>
              <a:rPr lang="en-US" dirty="0" smtClean="0"/>
              <a:t>.</a:t>
            </a:r>
          </a:p>
          <a:p>
            <a:endParaRPr lang="en-US" dirty="0"/>
          </a:p>
          <a:p>
            <a:r>
              <a:rPr lang="en-US" dirty="0"/>
              <a:t>The inherited methods can be used directly as they are</a:t>
            </a:r>
            <a:r>
              <a:rPr lang="en-US" dirty="0" smtClean="0"/>
              <a:t>.</a:t>
            </a:r>
          </a:p>
          <a:p>
            <a:endParaRPr lang="en-US" dirty="0"/>
          </a:p>
          <a:p>
            <a:r>
              <a:rPr lang="en-US" dirty="0"/>
              <a:t>We can write a new instance method in the subclass that has the same signature as the one in the superclass, thus overriding it (as in example above, </a:t>
            </a:r>
            <a:r>
              <a:rPr lang="en-US" dirty="0" err="1"/>
              <a:t>toString</a:t>
            </a:r>
            <a:r>
              <a:rPr lang="en-US" dirty="0"/>
              <a:t>() method is overridden</a:t>
            </a:r>
            <a:r>
              <a:rPr lang="en-US" dirty="0" smtClean="0"/>
              <a:t>).</a:t>
            </a:r>
          </a:p>
          <a:p>
            <a:endParaRPr lang="en-US" dirty="0"/>
          </a:p>
          <a:p>
            <a:r>
              <a:rPr lang="en-US" dirty="0"/>
              <a:t>We can write a new static method in the subclass that has the same signature as the one in the superclass, thus hiding it</a:t>
            </a:r>
            <a:r>
              <a:rPr lang="en-US" dirty="0" smtClean="0"/>
              <a:t>.</a:t>
            </a:r>
          </a:p>
          <a:p>
            <a:endParaRPr lang="en-US" dirty="0"/>
          </a:p>
          <a:p>
            <a:r>
              <a:rPr lang="en-US" dirty="0"/>
              <a:t>We can declare new methods in the subclass that are not in the superclass</a:t>
            </a:r>
            <a:r>
              <a:rPr lang="en-US" dirty="0" smtClean="0"/>
              <a:t>.</a:t>
            </a:r>
          </a:p>
          <a:p>
            <a:endParaRPr lang="en-US" dirty="0"/>
          </a:p>
          <a:p>
            <a:r>
              <a:rPr lang="en-US" dirty="0"/>
              <a:t>We can write a subclass constructor that invokes the constructor of the superclass, either implicitly or by using the keyword super.</a:t>
            </a:r>
          </a:p>
        </p:txBody>
      </p:sp>
    </p:spTree>
    <p:extLst>
      <p:ext uri="{BB962C8B-B14F-4D97-AF65-F5344CB8AC3E}">
        <p14:creationId xmlns:p14="http://schemas.microsoft.com/office/powerpoint/2010/main" val="305817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in Inheritance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550"/>
            <a:ext cx="4848902" cy="304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96" y="3810000"/>
            <a:ext cx="8987604" cy="2552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Straight Arrow Connector 11"/>
          <p:cNvCxnSpPr/>
          <p:nvPr/>
        </p:nvCxnSpPr>
        <p:spPr>
          <a:xfrm flipV="1">
            <a:off x="1324526" y="1837690"/>
            <a:ext cx="37438" cy="2734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1905000" y="2733465"/>
            <a:ext cx="0" cy="25730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17" name="Picture 1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676" y="998641"/>
            <a:ext cx="6096851" cy="1533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8" name="Straight Arrow Connector 17"/>
          <p:cNvCxnSpPr/>
          <p:nvPr/>
        </p:nvCxnSpPr>
        <p:spPr>
          <a:xfrm flipH="1">
            <a:off x="2209800" y="1638302"/>
            <a:ext cx="4311506" cy="278129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H="1">
            <a:off x="2824159" y="1930942"/>
            <a:ext cx="4582421" cy="31632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14245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Type Casting</a:t>
            </a:r>
            <a:endParaRPr lang="en-US" dirty="0"/>
          </a:p>
        </p:txBody>
      </p:sp>
      <p:pic>
        <p:nvPicPr>
          <p:cNvPr id="5124" name="Picture 4" descr="Image result for Object Type casting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982436"/>
            <a:ext cx="4038600" cy="237751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514600" y="3370834"/>
            <a:ext cx="1524000" cy="52625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Person</a:t>
            </a:r>
            <a:endParaRPr lang="en-US" dirty="0"/>
          </a:p>
        </p:txBody>
      </p:sp>
      <p:sp>
        <p:nvSpPr>
          <p:cNvPr id="8" name="Rounded Rectangle 7"/>
          <p:cNvSpPr/>
          <p:nvPr/>
        </p:nvSpPr>
        <p:spPr>
          <a:xfrm>
            <a:off x="4728396" y="3370834"/>
            <a:ext cx="1524000" cy="52625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Faculty</a:t>
            </a:r>
            <a:endParaRPr lang="en-US" dirty="0"/>
          </a:p>
        </p:txBody>
      </p:sp>
      <p:sp>
        <p:nvSpPr>
          <p:cNvPr id="6" name="Curved Down Arrow 5"/>
          <p:cNvSpPr/>
          <p:nvPr/>
        </p:nvSpPr>
        <p:spPr>
          <a:xfrm>
            <a:off x="3733800" y="3048000"/>
            <a:ext cx="1143000" cy="311948"/>
          </a:xfrm>
          <a:prstGeom prst="curved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Curved Down Arrow 10"/>
          <p:cNvSpPr/>
          <p:nvPr/>
        </p:nvSpPr>
        <p:spPr>
          <a:xfrm rot="10800000">
            <a:off x="3733801" y="3947832"/>
            <a:ext cx="1143000" cy="311948"/>
          </a:xfrm>
          <a:prstGeom prst="curved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71" y="4088306"/>
            <a:ext cx="3334215" cy="636094"/>
          </a:xfrm>
          <a:prstGeom prst="rect">
            <a:avLst/>
          </a:prstGeo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581" y="4088306"/>
            <a:ext cx="3886742" cy="1474294"/>
          </a:xfrm>
          <a:prstGeom prst="rect">
            <a:avLst/>
          </a:prstGeom>
        </p:spPr>
      </p:pic>
      <p:sp>
        <p:nvSpPr>
          <p:cNvPr id="14" name="TextBox 13"/>
          <p:cNvSpPr txBox="1"/>
          <p:nvPr/>
        </p:nvSpPr>
        <p:spPr>
          <a:xfrm>
            <a:off x="5027581" y="4953000"/>
            <a:ext cx="3735419" cy="457200"/>
          </a:xfrm>
          <a:prstGeom prst="rect">
            <a:avLst/>
          </a:prstGeom>
          <a:noFill/>
        </p:spPr>
        <p:txBody>
          <a:bodyPr wrap="square" rtlCol="0">
            <a:spAutoFit/>
          </a:bodyPr>
          <a:lstStyle/>
          <a:p>
            <a:endParaRPr lang="en-US" dirty="0"/>
          </a:p>
        </p:txBody>
      </p:sp>
      <p:sp>
        <p:nvSpPr>
          <p:cNvPr id="15" name="Rounded Rectangle 14"/>
          <p:cNvSpPr/>
          <p:nvPr/>
        </p:nvSpPr>
        <p:spPr>
          <a:xfrm>
            <a:off x="47171" y="4953000"/>
            <a:ext cx="3610429"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smtClean="0"/>
              <a:t>This throws ClassCastException</a:t>
            </a:r>
            <a:endParaRPr lang="en-US" sz="1800" dirty="0"/>
          </a:p>
        </p:txBody>
      </p:sp>
      <p:sp>
        <p:nvSpPr>
          <p:cNvPr id="16" name="Left Arrow 15"/>
          <p:cNvSpPr/>
          <p:nvPr/>
        </p:nvSpPr>
        <p:spPr>
          <a:xfrm>
            <a:off x="3695700" y="5140277"/>
            <a:ext cx="1293781" cy="74748"/>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315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nvPr>
        </p:nvGraphicFramePr>
        <p:xfrm>
          <a:off x="622127" y="1735201"/>
          <a:ext cx="8049015" cy="1383352"/>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09-07-2019</a:t>
                      </a:r>
                      <a:endParaRPr lang="en-US" sz="11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2"/>
                  </a:ext>
                </a:extLst>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t>09-07-2019</a:t>
                      </a:r>
                    </a:p>
                    <a:p>
                      <a:pPr algn="ctr"/>
                      <a:endParaRPr lang="en-US" sz="1100" dirty="0"/>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nvPr>
        </p:nvGraphicFramePr>
        <p:xfrm>
          <a:off x="624883" y="3144380"/>
          <a:ext cx="8018076" cy="650684"/>
        </p:xfrm>
        <a:graphic>
          <a:graphicData uri="http://schemas.openxmlformats.org/drawingml/2006/table">
            <a:tbl>
              <a:tblPr firstRow="1" bandRow="1">
                <a:tableStyleId>{5C22544A-7EE6-4342-B048-85BDC9FD1C3A}</a:tableStyleId>
              </a:tblPr>
              <a:tblGrid>
                <a:gridCol w="2004519">
                  <a:extLst>
                    <a:ext uri="{9D8B030D-6E8A-4147-A177-3AD203B41FA5}">
                      <a16:colId xmlns:a16="http://schemas.microsoft.com/office/drawing/2014/main" val="20000"/>
                    </a:ext>
                  </a:extLst>
                </a:gridCol>
                <a:gridCol w="2004519">
                  <a:extLst>
                    <a:ext uri="{9D8B030D-6E8A-4147-A177-3AD203B41FA5}">
                      <a16:colId xmlns:a16="http://schemas.microsoft.com/office/drawing/2014/main" val="20001"/>
                    </a:ext>
                  </a:extLst>
                </a:gridCol>
                <a:gridCol w="2004519">
                  <a:extLst>
                    <a:ext uri="{9D8B030D-6E8A-4147-A177-3AD203B41FA5}">
                      <a16:colId xmlns:a16="http://schemas.microsoft.com/office/drawing/2014/main" val="20002"/>
                    </a:ext>
                  </a:extLst>
                </a:gridCol>
                <a:gridCol w="2004519">
                  <a:extLst>
                    <a:ext uri="{9D8B030D-6E8A-4147-A177-3AD203B41FA5}">
                      <a16:colId xmlns:a16="http://schemas.microsoft.com/office/drawing/2014/main" val="20003"/>
                    </a:ext>
                  </a:extLst>
                </a:gridCol>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100" dirty="0" smtClean="0"/>
                        <a:t>2.0.0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a:t>
                      </a:r>
                      <a:r>
                        <a:rPr lang="en-US" sz="1100" baseline="0" dirty="0" smtClean="0"/>
                        <a:t> Based on the course sheet coverage</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9925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3" name="Picture 2"/>
          <p:cNvPicPr>
            <a:picLocks noChangeAspect="1"/>
          </p:cNvPicPr>
          <p:nvPr/>
        </p:nvPicPr>
        <p:blipFill>
          <a:blip r:embed="rId2"/>
          <a:stretch>
            <a:fillRect/>
          </a:stretch>
        </p:blipFill>
        <p:spPr>
          <a:xfrm>
            <a:off x="762000" y="1371600"/>
            <a:ext cx="7686675" cy="4610100"/>
          </a:xfrm>
          <a:prstGeom prst="rect">
            <a:avLst/>
          </a:prstGeom>
        </p:spPr>
      </p:pic>
    </p:spTree>
    <p:extLst>
      <p:ext uri="{BB962C8B-B14F-4D97-AF65-F5344CB8AC3E}">
        <p14:creationId xmlns:p14="http://schemas.microsoft.com/office/powerpoint/2010/main" val="2660024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pic>
        <p:nvPicPr>
          <p:cNvPr id="2050" name="Picture 2" descr="Image result for types of polymorphism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96200" cy="445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42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p:txBody>
          <a:bodyPr/>
          <a:lstStyle/>
          <a:p>
            <a:r>
              <a:rPr lang="en-US" dirty="0"/>
              <a:t>If a class has multiple methods having same name but different in parameters, it is known as Method Overloading.</a:t>
            </a:r>
          </a:p>
          <a:p>
            <a:endParaRPr lang="en-US" dirty="0"/>
          </a:p>
          <a:p>
            <a:r>
              <a:rPr lang="en-US" dirty="0"/>
              <a:t>If we have to perform only one operation, having same name of the methods increases the readability of the </a:t>
            </a:r>
            <a:r>
              <a:rPr lang="en-US" dirty="0" smtClean="0"/>
              <a:t>program</a:t>
            </a:r>
          </a:p>
          <a:p>
            <a:endParaRPr lang="en-US" dirty="0"/>
          </a:p>
          <a:p>
            <a:r>
              <a:rPr lang="en-US" dirty="0"/>
              <a:t>Advantage of method overloading</a:t>
            </a:r>
          </a:p>
          <a:p>
            <a:endParaRPr lang="en-US" dirty="0"/>
          </a:p>
          <a:p>
            <a:pPr lvl="1"/>
            <a:r>
              <a:rPr lang="en-US" dirty="0"/>
              <a:t>Method overloading increases the readability of the program.</a:t>
            </a:r>
          </a:p>
          <a:p>
            <a:endParaRPr lang="en-US" dirty="0"/>
          </a:p>
          <a:p>
            <a:r>
              <a:rPr lang="en-US" dirty="0"/>
              <a:t>Different ways to overload the method</a:t>
            </a:r>
          </a:p>
          <a:p>
            <a:endParaRPr lang="en-US" dirty="0"/>
          </a:p>
          <a:p>
            <a:pPr lvl="1"/>
            <a:r>
              <a:rPr lang="en-US" dirty="0"/>
              <a:t>There are two ways to overload the method in java</a:t>
            </a:r>
          </a:p>
          <a:p>
            <a:pPr lvl="2"/>
            <a:r>
              <a:rPr lang="en-US" dirty="0" smtClean="0"/>
              <a:t>By </a:t>
            </a:r>
            <a:r>
              <a:rPr lang="en-US" dirty="0"/>
              <a:t>changing number of arguments</a:t>
            </a:r>
          </a:p>
          <a:p>
            <a:pPr lvl="2"/>
            <a:r>
              <a:rPr lang="en-US" dirty="0"/>
              <a:t>By changing the data type</a:t>
            </a:r>
          </a:p>
        </p:txBody>
      </p:sp>
    </p:spTree>
    <p:extLst>
      <p:ext uri="{BB962C8B-B14F-4D97-AF65-F5344CB8AC3E}">
        <p14:creationId xmlns:p14="http://schemas.microsoft.com/office/powerpoint/2010/main" val="398515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66" y="3124200"/>
            <a:ext cx="7425857" cy="2190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6" y="971550"/>
            <a:ext cx="7425857" cy="2076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543185"/>
            <a:ext cx="5029200" cy="1695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flipH="1" flipV="1">
            <a:off x="3657600" y="1524000"/>
            <a:ext cx="2815772" cy="37882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6019800" y="3600450"/>
            <a:ext cx="1676400" cy="20383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3765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method overriding in java</a:t>
            </a:r>
            <a:r>
              <a:rPr lang="en-US" dirty="0" smtClean="0"/>
              <a:t>.</a:t>
            </a:r>
          </a:p>
          <a:p>
            <a:endParaRPr lang="en-US" dirty="0"/>
          </a:p>
          <a:p>
            <a:r>
              <a:rPr lang="en-US" dirty="0" smtClean="0"/>
              <a:t>Usage </a:t>
            </a:r>
            <a:r>
              <a:rPr lang="en-US" dirty="0"/>
              <a:t>of Java Method Overriding</a:t>
            </a:r>
          </a:p>
          <a:p>
            <a:pPr lvl="1"/>
            <a:r>
              <a:rPr lang="en-US" dirty="0" smtClean="0"/>
              <a:t>Method </a:t>
            </a:r>
            <a:r>
              <a:rPr lang="en-US" dirty="0"/>
              <a:t>overriding is used to provide specific implementation of a method that is already provided by its super class.</a:t>
            </a:r>
          </a:p>
          <a:p>
            <a:pPr lvl="1"/>
            <a:r>
              <a:rPr lang="en-US" dirty="0"/>
              <a:t>Method overriding is used for runtime </a:t>
            </a:r>
            <a:r>
              <a:rPr lang="en-US" dirty="0" smtClean="0"/>
              <a:t>polymorphism</a:t>
            </a:r>
          </a:p>
          <a:p>
            <a:pPr lvl="1"/>
            <a:endParaRPr lang="en-US" dirty="0"/>
          </a:p>
          <a:p>
            <a:r>
              <a:rPr lang="en-US" dirty="0"/>
              <a:t>Rules for Java Method Overriding</a:t>
            </a:r>
          </a:p>
          <a:p>
            <a:pPr lvl="1"/>
            <a:r>
              <a:rPr lang="en-US" dirty="0" smtClean="0"/>
              <a:t>method </a:t>
            </a:r>
            <a:r>
              <a:rPr lang="en-US" dirty="0"/>
              <a:t>must have same name as in the parent class</a:t>
            </a:r>
          </a:p>
          <a:p>
            <a:pPr lvl="1"/>
            <a:r>
              <a:rPr lang="en-US" dirty="0"/>
              <a:t>method must have same parameter as in the parent class.</a:t>
            </a:r>
          </a:p>
          <a:p>
            <a:pPr lvl="1"/>
            <a:r>
              <a:rPr lang="en-US" dirty="0"/>
              <a:t>must be IS-A relationship (inheritance</a:t>
            </a:r>
            <a:r>
              <a:rPr lang="en-US" dirty="0" smtClean="0"/>
              <a:t>).</a:t>
            </a:r>
          </a:p>
          <a:p>
            <a:pPr lvl="1"/>
            <a:r>
              <a:rPr lang="en-US" dirty="0" smtClean="0"/>
              <a:t>If it is a private method in the Parent class, it cannot be overridden.</a:t>
            </a:r>
          </a:p>
          <a:p>
            <a:pPr lvl="1"/>
            <a:r>
              <a:rPr lang="en-US" dirty="0" smtClean="0"/>
              <a:t>Overriding method should have more access or equal access than Parent class method which is overridden.</a:t>
            </a:r>
            <a:endParaRPr lang="en-US" dirty="0"/>
          </a:p>
        </p:txBody>
      </p:sp>
    </p:spTree>
    <p:extLst>
      <p:ext uri="{BB962C8B-B14F-4D97-AF65-F5344CB8AC3E}">
        <p14:creationId xmlns:p14="http://schemas.microsoft.com/office/powerpoint/2010/main" val="1269630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0"/>
            <a:ext cx="6096000" cy="17528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69" y="2743200"/>
            <a:ext cx="6064031" cy="202134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318" y="4035779"/>
            <a:ext cx="6374082" cy="18127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Frame 7"/>
          <p:cNvSpPr/>
          <p:nvPr/>
        </p:nvSpPr>
        <p:spPr>
          <a:xfrm>
            <a:off x="4419600" y="4557486"/>
            <a:ext cx="2240672" cy="370130"/>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2045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Hiding</a:t>
            </a:r>
            <a:endParaRPr lang="en-US" dirty="0"/>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method overriding in java</a:t>
            </a:r>
            <a:r>
              <a:rPr lang="en-US" dirty="0" smtClean="0"/>
              <a:t>. Both methods must be static methods.</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4637769"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385" y="2923588"/>
            <a:ext cx="5066871" cy="1799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 y="4723359"/>
            <a:ext cx="5754026" cy="1562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2000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a:t>
            </a:r>
            <a:endParaRPr lang="en-US" dirty="0"/>
          </a:p>
        </p:txBody>
      </p:sp>
      <p:sp>
        <p:nvSpPr>
          <p:cNvPr id="3" name="Content Placeholder 2"/>
          <p:cNvSpPr>
            <a:spLocks noGrp="1"/>
          </p:cNvSpPr>
          <p:nvPr>
            <p:ph idx="1"/>
          </p:nvPr>
        </p:nvSpPr>
        <p:spPr/>
        <p:txBody>
          <a:bodyPr/>
          <a:lstStyle/>
          <a:p>
            <a:r>
              <a:rPr lang="en-US" dirty="0" smtClean="0"/>
              <a:t>There is a super class used it only by sub classes and creating instance of the class is no use. It should a abstract class.</a:t>
            </a:r>
          </a:p>
          <a:p>
            <a:endParaRPr lang="en-US" dirty="0"/>
          </a:p>
          <a:p>
            <a:r>
              <a:rPr lang="en-US" dirty="0"/>
              <a:t>A class that is declared with abstract keyword, is known as abstract class in java. It can have abstract and non-abstract methods (method with body</a:t>
            </a:r>
            <a:r>
              <a:rPr lang="en-US" dirty="0" smtClean="0"/>
              <a:t>).</a:t>
            </a:r>
          </a:p>
          <a:p>
            <a:endParaRPr lang="en-US" dirty="0"/>
          </a:p>
          <a:p>
            <a:r>
              <a:rPr lang="en-US" dirty="0"/>
              <a:t>Abstract classes may or may not contain abstract methods, i.e., methods without body ( public void get(); )</a:t>
            </a:r>
          </a:p>
          <a:p>
            <a:endParaRPr lang="en-US" dirty="0"/>
          </a:p>
          <a:p>
            <a:r>
              <a:rPr lang="en-US" dirty="0"/>
              <a:t>But, if a class has at least one abstract method, then the class must be declared abstract.</a:t>
            </a:r>
          </a:p>
          <a:p>
            <a:endParaRPr lang="en-US" dirty="0"/>
          </a:p>
          <a:p>
            <a:r>
              <a:rPr lang="en-US" dirty="0"/>
              <a:t>If a class is declared abstract, it cannot be instantiated.</a:t>
            </a:r>
          </a:p>
          <a:p>
            <a:endParaRPr lang="en-US" dirty="0"/>
          </a:p>
          <a:p>
            <a:r>
              <a:rPr lang="en-US" dirty="0"/>
              <a:t>To use an abstract class, you have to inherit it from another </a:t>
            </a:r>
            <a:r>
              <a:rPr lang="en-US" dirty="0" smtClean="0"/>
              <a:t>class.</a:t>
            </a:r>
            <a:endParaRPr lang="en-US" dirty="0"/>
          </a:p>
          <a:p>
            <a:endParaRPr lang="en-US" dirty="0"/>
          </a:p>
          <a:p>
            <a:r>
              <a:rPr lang="en-US" dirty="0"/>
              <a:t>If you inherit an abstract class, you have to provide implementations to all the abstract methods in it.</a:t>
            </a:r>
          </a:p>
        </p:txBody>
      </p:sp>
    </p:spTree>
    <p:extLst>
      <p:ext uri="{BB962C8B-B14F-4D97-AF65-F5344CB8AC3E}">
        <p14:creationId xmlns:p14="http://schemas.microsoft.com/office/powerpoint/2010/main" val="3370314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43000"/>
            <a:ext cx="4510008"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95600"/>
            <a:ext cx="5858693" cy="1533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1594" y="4276737"/>
            <a:ext cx="5552661" cy="19052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ultiply 6"/>
          <p:cNvSpPr/>
          <p:nvPr/>
        </p:nvSpPr>
        <p:spPr>
          <a:xfrm>
            <a:off x="4662408" y="3371850"/>
            <a:ext cx="537396" cy="381000"/>
          </a:xfrm>
          <a:prstGeom prst="mathMultiply">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284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a:t>
            </a:r>
            <a:endParaRPr lang="en-US" dirty="0"/>
          </a:p>
        </p:txBody>
      </p:sp>
      <p:sp>
        <p:nvSpPr>
          <p:cNvPr id="3" name="Content Placeholder 2"/>
          <p:cNvSpPr>
            <a:spLocks noGrp="1"/>
          </p:cNvSpPr>
          <p:nvPr>
            <p:ph idx="1"/>
          </p:nvPr>
        </p:nvSpPr>
        <p:spPr/>
        <p:txBody>
          <a:bodyPr/>
          <a:lstStyle/>
          <a:p>
            <a:r>
              <a:rPr lang="en-US" dirty="0"/>
              <a:t>If you want a class to contain a particular method but you want the actual implementation of that method to be determined by child classes, you can declare the method in the parent class as an abstract.</a:t>
            </a:r>
          </a:p>
          <a:p>
            <a:endParaRPr lang="en-US" dirty="0" smtClean="0"/>
          </a:p>
          <a:p>
            <a:r>
              <a:rPr lang="en-US" dirty="0" smtClean="0"/>
              <a:t>abstract </a:t>
            </a:r>
            <a:r>
              <a:rPr lang="en-US" dirty="0"/>
              <a:t>keyword is used to declare the method as abstract.</a:t>
            </a:r>
          </a:p>
          <a:p>
            <a:endParaRPr lang="en-US" dirty="0"/>
          </a:p>
          <a:p>
            <a:r>
              <a:rPr lang="en-US" dirty="0"/>
              <a:t>You have to place the abstract keyword before the method name in the method declaration.</a:t>
            </a:r>
          </a:p>
          <a:p>
            <a:endParaRPr lang="en-US" dirty="0"/>
          </a:p>
          <a:p>
            <a:r>
              <a:rPr lang="en-US" dirty="0"/>
              <a:t>An abstract method contains a method signature, but no method body.</a:t>
            </a:r>
          </a:p>
          <a:p>
            <a:endParaRPr lang="en-US" dirty="0"/>
          </a:p>
          <a:p>
            <a:r>
              <a:rPr lang="en-US" dirty="0"/>
              <a:t>Instead of curly braces, an abstract method will have a </a:t>
            </a:r>
            <a:r>
              <a:rPr lang="en-US" dirty="0" smtClean="0"/>
              <a:t>semi </a:t>
            </a:r>
            <a:r>
              <a:rPr lang="en-US" dirty="0"/>
              <a:t>colon (;) at the end.</a:t>
            </a:r>
          </a:p>
        </p:txBody>
      </p:sp>
    </p:spTree>
    <p:extLst>
      <p:ext uri="{BB962C8B-B14F-4D97-AF65-F5344CB8AC3E}">
        <p14:creationId xmlns:p14="http://schemas.microsoft.com/office/powerpoint/2010/main" val="238867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23302"/>
            <a:ext cx="4310743" cy="1832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570" y="2528527"/>
            <a:ext cx="5029200" cy="1975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233794"/>
            <a:ext cx="6969580" cy="1840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Multiply 6"/>
          <p:cNvSpPr/>
          <p:nvPr/>
        </p:nvSpPr>
        <p:spPr>
          <a:xfrm>
            <a:off x="5005161" y="5018909"/>
            <a:ext cx="1676400" cy="990600"/>
          </a:xfrm>
          <a:prstGeom prst="mathMultiply">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08997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t>
            </a:r>
            <a:endParaRPr lang="en-US" dirty="0"/>
          </a:p>
        </p:txBody>
      </p:sp>
      <p:sp>
        <p:nvSpPr>
          <p:cNvPr id="3" name="Content Placeholder 2"/>
          <p:cNvSpPr>
            <a:spLocks noGrp="1"/>
          </p:cNvSpPr>
          <p:nvPr>
            <p:ph idx="1"/>
          </p:nvPr>
        </p:nvSpPr>
        <p:spPr/>
        <p:txBody>
          <a:bodyPr/>
          <a:lstStyle/>
          <a:p>
            <a:r>
              <a:rPr lang="en-US" dirty="0" smtClean="0"/>
              <a:t>Final </a:t>
            </a:r>
            <a:r>
              <a:rPr lang="en-US" dirty="0"/>
              <a:t>variables are variables that cannot be </a:t>
            </a:r>
            <a:r>
              <a:rPr lang="en-US" dirty="0" smtClean="0"/>
              <a:t>changed</a:t>
            </a:r>
          </a:p>
          <a:p>
            <a:endParaRPr lang="en-US" dirty="0" smtClean="0"/>
          </a:p>
          <a:p>
            <a:r>
              <a:rPr lang="en-US" dirty="0" smtClean="0"/>
              <a:t>we </a:t>
            </a:r>
            <a:r>
              <a:rPr lang="en-US" dirty="0"/>
              <a:t>can have final method. Means method that  cannot be changed. </a:t>
            </a:r>
            <a:r>
              <a:rPr lang="en-US" dirty="0" err="1"/>
              <a:t>Behaviour</a:t>
            </a:r>
            <a:r>
              <a:rPr lang="en-US" dirty="0"/>
              <a:t> of a method can only be changed by overriding it in another class. So, final methods are not allowed to override. </a:t>
            </a:r>
            <a:endParaRPr lang="en-US" dirty="0" smtClean="0"/>
          </a:p>
          <a:p>
            <a:endParaRPr lang="en-US" dirty="0"/>
          </a:p>
          <a:p>
            <a:r>
              <a:rPr lang="en-US" dirty="0"/>
              <a:t>Final class is a class that cannot be </a:t>
            </a:r>
            <a:r>
              <a:rPr lang="en-US" dirty="0" smtClean="0"/>
              <a:t>extended</a:t>
            </a:r>
          </a:p>
          <a:p>
            <a:endParaRPr lang="en-US" dirty="0" smtClean="0"/>
          </a:p>
          <a:p>
            <a:r>
              <a:rPr lang="en-US" dirty="0"/>
              <a:t>Notes on final keyword in Java </a:t>
            </a:r>
            <a:r>
              <a:rPr lang="en-US" dirty="0" smtClean="0"/>
              <a:t>:</a:t>
            </a:r>
          </a:p>
          <a:p>
            <a:pPr lvl="1"/>
            <a:r>
              <a:rPr lang="en-US" dirty="0" smtClean="0"/>
              <a:t>Final </a:t>
            </a:r>
            <a:r>
              <a:rPr lang="en-US" dirty="0"/>
              <a:t>keyword can be applied to </a:t>
            </a:r>
            <a:r>
              <a:rPr lang="en-US" dirty="0" err="1"/>
              <a:t>variable,method</a:t>
            </a:r>
            <a:r>
              <a:rPr lang="en-US" dirty="0"/>
              <a:t> and class in </a:t>
            </a:r>
            <a:r>
              <a:rPr lang="en-US" dirty="0" smtClean="0"/>
              <a:t>Java.</a:t>
            </a:r>
          </a:p>
          <a:p>
            <a:pPr lvl="1"/>
            <a:r>
              <a:rPr lang="en-US" dirty="0" smtClean="0"/>
              <a:t>Final </a:t>
            </a:r>
            <a:r>
              <a:rPr lang="en-US" dirty="0"/>
              <a:t>variables cannot be changed, final methods cannot be override and final class cannot be </a:t>
            </a:r>
            <a:r>
              <a:rPr lang="en-US" dirty="0" smtClean="0"/>
              <a:t>extended.</a:t>
            </a:r>
          </a:p>
          <a:p>
            <a:pPr lvl="1"/>
            <a:r>
              <a:rPr lang="en-US" dirty="0" smtClean="0"/>
              <a:t>Final </a:t>
            </a:r>
            <a:r>
              <a:rPr lang="en-US" dirty="0"/>
              <a:t>variables should be </a:t>
            </a:r>
            <a:r>
              <a:rPr lang="en-US" dirty="0" err="1"/>
              <a:t>initialised</a:t>
            </a:r>
            <a:r>
              <a:rPr lang="en-US" dirty="0"/>
              <a:t> always. At the time of declaration, inside constructor, inside static method (for static final variables ) or inside instance initializer </a:t>
            </a:r>
            <a:r>
              <a:rPr lang="en-US" dirty="0" smtClean="0"/>
              <a:t>block.</a:t>
            </a:r>
          </a:p>
          <a:p>
            <a:pPr lvl="1"/>
            <a:r>
              <a:rPr lang="en-US" dirty="0" smtClean="0"/>
              <a:t>A </a:t>
            </a:r>
            <a:r>
              <a:rPr lang="en-US" dirty="0"/>
              <a:t>constructor cannot be </a:t>
            </a:r>
            <a:r>
              <a:rPr lang="en-US" dirty="0" smtClean="0"/>
              <a:t>final</a:t>
            </a:r>
          </a:p>
          <a:p>
            <a:pPr lvl="1"/>
            <a:r>
              <a:rPr lang="en-US" dirty="0" smtClean="0"/>
              <a:t>All </a:t>
            </a:r>
            <a:r>
              <a:rPr lang="en-US" dirty="0"/>
              <a:t>variables declared inside interface are final </a:t>
            </a:r>
            <a:endParaRPr lang="en-US" dirty="0" smtClean="0"/>
          </a:p>
          <a:p>
            <a:pPr lvl="1"/>
            <a:r>
              <a:rPr lang="en-US" dirty="0" smtClean="0"/>
              <a:t>Using </a:t>
            </a:r>
            <a:r>
              <a:rPr lang="en-US" dirty="0"/>
              <a:t>final variables, methods and classes in Java improves performance.</a:t>
            </a:r>
          </a:p>
          <a:p>
            <a:endParaRPr lang="en-US" dirty="0"/>
          </a:p>
        </p:txBody>
      </p:sp>
    </p:spTree>
    <p:extLst>
      <p:ext uri="{BB962C8B-B14F-4D97-AF65-F5344CB8AC3E}">
        <p14:creationId xmlns:p14="http://schemas.microsoft.com/office/powerpoint/2010/main" val="1103059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Interfaces </a:t>
            </a:r>
            <a:r>
              <a:rPr lang="en-US" dirty="0"/>
              <a:t>specify what a class must do and not how. It is the blueprint of the class</a:t>
            </a:r>
            <a:r>
              <a:rPr lang="en-US" dirty="0" smtClean="0"/>
              <a:t>.</a:t>
            </a:r>
          </a:p>
          <a:p>
            <a:endParaRPr lang="en-US" dirty="0"/>
          </a:p>
          <a:p>
            <a:r>
              <a:rPr lang="en-US" dirty="0" smtClean="0"/>
              <a:t>If </a:t>
            </a:r>
            <a:r>
              <a:rPr lang="en-US" dirty="0"/>
              <a:t>a class implements an interface and does not provide method bodies for all functions specified in the interface, then class must be declared abstract</a:t>
            </a:r>
            <a:r>
              <a:rPr lang="en-US" dirty="0" smtClean="0"/>
              <a:t>.</a:t>
            </a:r>
          </a:p>
          <a:p>
            <a:endParaRPr lang="en-US" dirty="0" smtClean="0"/>
          </a:p>
          <a:p>
            <a:r>
              <a:rPr lang="en-US" dirty="0"/>
              <a:t>Why do we use interface </a:t>
            </a:r>
            <a:r>
              <a:rPr lang="en-US" dirty="0" smtClean="0"/>
              <a:t>?</a:t>
            </a:r>
          </a:p>
          <a:p>
            <a:endParaRPr lang="en-US" dirty="0" smtClean="0"/>
          </a:p>
          <a:p>
            <a:r>
              <a:rPr lang="en-US" dirty="0" smtClean="0"/>
              <a:t>It </a:t>
            </a:r>
            <a:r>
              <a:rPr lang="en-US" dirty="0"/>
              <a:t>is used to achieve total abstraction</a:t>
            </a:r>
            <a:r>
              <a:rPr lang="en-US" dirty="0" smtClean="0"/>
              <a:t>.</a:t>
            </a:r>
          </a:p>
          <a:p>
            <a:endParaRPr lang="en-US" dirty="0"/>
          </a:p>
          <a:p>
            <a:r>
              <a:rPr lang="en-US" dirty="0"/>
              <a:t>Since java does not support multiple inheritance in case of class, but by using interface it can achieve multiple inheritance </a:t>
            </a:r>
            <a:r>
              <a:rPr lang="en-US" dirty="0" smtClean="0"/>
              <a:t>.</a:t>
            </a:r>
          </a:p>
          <a:p>
            <a:endParaRPr lang="en-US" dirty="0"/>
          </a:p>
          <a:p>
            <a:r>
              <a:rPr lang="en-US" dirty="0"/>
              <a:t>It is also used to achieve loose coupling</a:t>
            </a:r>
            <a:r>
              <a:rPr lang="en-US" dirty="0" smtClean="0"/>
              <a:t>.</a:t>
            </a:r>
          </a:p>
          <a:p>
            <a:endParaRPr lang="en-US" dirty="0"/>
          </a:p>
          <a:p>
            <a:r>
              <a:rPr lang="en-US" dirty="0"/>
              <a:t>Interfaces are used to implement abstraction. So the question arises why use interfaces when we have abstract classes?</a:t>
            </a:r>
          </a:p>
        </p:txBody>
      </p:sp>
    </p:spTree>
    <p:extLst>
      <p:ext uri="{BB962C8B-B14F-4D97-AF65-F5344CB8AC3E}">
        <p14:creationId xmlns:p14="http://schemas.microsoft.com/office/powerpoint/2010/main" val="4135167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vs. Interface</a:t>
            </a:r>
            <a:endParaRPr lang="en-US" dirty="0"/>
          </a:p>
        </p:txBody>
      </p:sp>
      <p:pic>
        <p:nvPicPr>
          <p:cNvPr id="4098" name="Picture 2" descr="Image result for Interfa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70" y="1143000"/>
            <a:ext cx="8118930" cy="500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0675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pic>
        <p:nvPicPr>
          <p:cNvPr id="3082" name="Picture 10"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083684"/>
            <a:ext cx="4335066" cy="385991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227858" y="1642858"/>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11" name="Rounded Rectangle 10"/>
          <p:cNvSpPr/>
          <p:nvPr/>
        </p:nvSpPr>
        <p:spPr>
          <a:xfrm>
            <a:off x="2179944" y="1642858"/>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12" name="Rounded Rectangle 11"/>
          <p:cNvSpPr/>
          <p:nvPr/>
        </p:nvSpPr>
        <p:spPr>
          <a:xfrm>
            <a:off x="4132030" y="1642858"/>
            <a:ext cx="1509157" cy="4408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a:t>
            </a:r>
            <a:endParaRPr lang="en-US" dirty="0"/>
          </a:p>
        </p:txBody>
      </p:sp>
      <p:sp>
        <p:nvSpPr>
          <p:cNvPr id="13" name="Rounded Rectangle 12"/>
          <p:cNvSpPr/>
          <p:nvPr/>
        </p:nvSpPr>
        <p:spPr>
          <a:xfrm>
            <a:off x="2179944" y="3099355"/>
            <a:ext cx="1509157" cy="4408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class</a:t>
            </a:r>
            <a:endParaRPr lang="en-US" dirty="0"/>
          </a:p>
        </p:txBody>
      </p:sp>
      <p:cxnSp>
        <p:nvCxnSpPr>
          <p:cNvPr id="10" name="Straight Arrow Connector 9"/>
          <p:cNvCxnSpPr>
            <a:stCxn id="13" idx="0"/>
            <a:endCxn id="12" idx="2"/>
          </p:cNvCxnSpPr>
          <p:nvPr/>
        </p:nvCxnSpPr>
        <p:spPr>
          <a:xfrm flipV="1">
            <a:off x="2934523" y="2083684"/>
            <a:ext cx="1952086" cy="101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2"/>
          </p:cNvCxnSpPr>
          <p:nvPr/>
        </p:nvCxnSpPr>
        <p:spPr>
          <a:xfrm flipV="1">
            <a:off x="2934522" y="2132049"/>
            <a:ext cx="1" cy="96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065085" y="2106539"/>
            <a:ext cx="1863354" cy="96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96357" y="3750174"/>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24" name="Rounded Rectangle 23"/>
          <p:cNvSpPr/>
          <p:nvPr/>
        </p:nvSpPr>
        <p:spPr>
          <a:xfrm>
            <a:off x="2148443" y="3750174"/>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sp>
        <p:nvSpPr>
          <p:cNvPr id="25" name="Rounded Rectangle 24"/>
          <p:cNvSpPr/>
          <p:nvPr/>
        </p:nvSpPr>
        <p:spPr>
          <a:xfrm>
            <a:off x="1242183" y="5206671"/>
            <a:ext cx="1509157" cy="4408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interface</a:t>
            </a:r>
            <a:endParaRPr lang="en-US" dirty="0"/>
          </a:p>
        </p:txBody>
      </p:sp>
      <p:cxnSp>
        <p:nvCxnSpPr>
          <p:cNvPr id="26" name="Straight Arrow Connector 25"/>
          <p:cNvCxnSpPr>
            <a:endCxn id="24" idx="2"/>
          </p:cNvCxnSpPr>
          <p:nvPr/>
        </p:nvCxnSpPr>
        <p:spPr>
          <a:xfrm flipV="1">
            <a:off x="1964703" y="4191000"/>
            <a:ext cx="938319" cy="103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18878" y="4249097"/>
            <a:ext cx="1045825" cy="9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248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Coding</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 y="1971675"/>
            <a:ext cx="5576638"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99" y="619125"/>
            <a:ext cx="5867401"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 y="4367096"/>
            <a:ext cx="9140371" cy="1667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3321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139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099" name="Rectangle 3"/>
          <p:cNvSpPr>
            <a:spLocks noGrp="1" noChangeArrowheads="1"/>
          </p:cNvSpPr>
          <p:nvPr>
            <p:ph idx="1"/>
          </p:nvPr>
        </p:nvSpPr>
        <p:spPr>
          <a:xfrm>
            <a:off x="228600" y="1112838"/>
            <a:ext cx="6324600" cy="5059362"/>
          </a:xfrm>
        </p:spPr>
        <p:txBody>
          <a:bodyPr/>
          <a:lstStyle/>
          <a:p>
            <a:pPr algn="just"/>
            <a:endParaRPr lang="en-US" sz="2000" dirty="0" smtClean="0"/>
          </a:p>
          <a:p>
            <a:pPr algn="just"/>
            <a:r>
              <a:rPr lang="en-US" sz="2000" dirty="0" smtClean="0"/>
              <a:t>Type </a:t>
            </a:r>
            <a:r>
              <a:rPr lang="en-US" sz="2000" dirty="0"/>
              <a:t>of Relationships in </a:t>
            </a:r>
            <a:r>
              <a:rPr lang="en-US" sz="2000" dirty="0" smtClean="0"/>
              <a:t>JAVA</a:t>
            </a:r>
          </a:p>
          <a:p>
            <a:pPr algn="just"/>
            <a:r>
              <a:rPr lang="en-US" sz="2000" dirty="0"/>
              <a:t>Inheritance</a:t>
            </a:r>
          </a:p>
          <a:p>
            <a:pPr algn="just"/>
            <a:r>
              <a:rPr lang="en-US" sz="2000" dirty="0"/>
              <a:t>Type of Inheritances</a:t>
            </a:r>
          </a:p>
          <a:p>
            <a:pPr algn="just"/>
            <a:r>
              <a:rPr lang="en-US" sz="2000" dirty="0"/>
              <a:t>Constructor in Inheritance</a:t>
            </a:r>
          </a:p>
          <a:p>
            <a:pPr algn="just"/>
            <a:r>
              <a:rPr lang="en-US" sz="2000" dirty="0"/>
              <a:t>Object Type Casting</a:t>
            </a:r>
          </a:p>
          <a:p>
            <a:pPr algn="just"/>
            <a:r>
              <a:rPr lang="en-US" sz="2000" dirty="0"/>
              <a:t>Polymorphism</a:t>
            </a:r>
          </a:p>
          <a:p>
            <a:pPr algn="just"/>
            <a:r>
              <a:rPr lang="en-US" sz="2000" dirty="0"/>
              <a:t>Over Loading</a:t>
            </a:r>
          </a:p>
          <a:p>
            <a:pPr algn="just"/>
            <a:r>
              <a:rPr lang="en-US" sz="2000" dirty="0"/>
              <a:t>Overriding</a:t>
            </a:r>
          </a:p>
          <a:p>
            <a:pPr algn="just"/>
            <a:r>
              <a:rPr lang="en-US" sz="2000" dirty="0" smtClean="0"/>
              <a:t>Abstract </a:t>
            </a:r>
            <a:r>
              <a:rPr lang="en-US" sz="2000" dirty="0"/>
              <a:t>Class</a:t>
            </a:r>
          </a:p>
          <a:p>
            <a:pPr algn="just"/>
            <a:r>
              <a:rPr lang="en-US" sz="2000" dirty="0"/>
              <a:t>Abstract Method</a:t>
            </a:r>
          </a:p>
          <a:p>
            <a:pPr algn="just"/>
            <a:r>
              <a:rPr lang="en-US" sz="2000" dirty="0"/>
              <a:t>Final</a:t>
            </a:r>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15843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Relationships in JAVA</a:t>
            </a:r>
            <a:endParaRPr lang="en-US" dirty="0"/>
          </a:p>
        </p:txBody>
      </p:sp>
      <p:pic>
        <p:nvPicPr>
          <p:cNvPr id="1026"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27" y="1219200"/>
            <a:ext cx="8213273" cy="46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547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Notations for Relationship</a:t>
            </a:r>
            <a:endParaRPr lang="en-US" dirty="0"/>
          </a:p>
        </p:txBody>
      </p:sp>
      <p:pic>
        <p:nvPicPr>
          <p:cNvPr id="3074" name="Picture 2" descr="Image result for Type of relationship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12" y="1219200"/>
            <a:ext cx="8321054" cy="468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5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4" name="Content Placeholder 2"/>
          <p:cNvSpPr>
            <a:spLocks noGrp="1"/>
          </p:cNvSpPr>
          <p:nvPr>
            <p:ph idx="1"/>
          </p:nvPr>
        </p:nvSpPr>
        <p:spPr/>
        <p:txBody>
          <a:bodyPr/>
          <a:lstStyle/>
          <a:p>
            <a:r>
              <a:rPr lang="en-US" b="0" dirty="0"/>
              <a:t>Association is relation between two separate classes which establishes through their Objects. Association can be one-to-one, one-to-many, many-to-one, many-to-many.</a:t>
            </a:r>
          </a:p>
          <a:p>
            <a:r>
              <a:rPr lang="en-US" b="0" dirty="0"/>
              <a:t>In Object-Oriented programming, an Object communicates to other Object to use functionality and services provided by that object. </a:t>
            </a:r>
            <a:endParaRPr lang="en-US" b="0" dirty="0" smtClean="0"/>
          </a:p>
          <a:p>
            <a:r>
              <a:rPr lang="en-US" b="0" dirty="0" smtClean="0"/>
              <a:t>Composition </a:t>
            </a:r>
            <a:r>
              <a:rPr lang="en-US" b="0" dirty="0"/>
              <a:t>and Aggregation are the two forms of association.</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27" y="2590800"/>
            <a:ext cx="8397673" cy="354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8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For Association</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4162985" cy="2181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519" y="1143000"/>
            <a:ext cx="4877481" cy="2181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470" y="3299129"/>
            <a:ext cx="6096851" cy="2941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3766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4" name="Content Placeholder 2"/>
          <p:cNvSpPr>
            <a:spLocks noGrp="1"/>
          </p:cNvSpPr>
          <p:nvPr>
            <p:ph idx="1"/>
          </p:nvPr>
        </p:nvSpPr>
        <p:spPr/>
        <p:txBody>
          <a:bodyPr/>
          <a:lstStyle/>
          <a:p>
            <a:r>
              <a:rPr lang="en-US" b="0" dirty="0"/>
              <a:t>It is a special form of </a:t>
            </a:r>
            <a:r>
              <a:rPr lang="en-US" b="0" dirty="0" smtClean="0"/>
              <a:t>Association</a:t>
            </a:r>
          </a:p>
          <a:p>
            <a:endParaRPr lang="en-US" b="0" dirty="0" smtClean="0"/>
          </a:p>
          <a:p>
            <a:r>
              <a:rPr lang="en-US" b="0" dirty="0" smtClean="0"/>
              <a:t>It </a:t>
            </a:r>
            <a:r>
              <a:rPr lang="en-US" b="0" dirty="0"/>
              <a:t>represents Has-A relationship</a:t>
            </a:r>
            <a:r>
              <a:rPr lang="en-US" b="0" dirty="0" smtClean="0"/>
              <a:t>.</a:t>
            </a:r>
          </a:p>
          <a:p>
            <a:endParaRPr lang="en-US" b="0" dirty="0" smtClean="0"/>
          </a:p>
          <a:p>
            <a:r>
              <a:rPr lang="en-US" b="0" dirty="0"/>
              <a:t>It is a </a:t>
            </a:r>
            <a:r>
              <a:rPr lang="en-US" dirty="0"/>
              <a:t>unidirectional association</a:t>
            </a:r>
            <a:r>
              <a:rPr lang="en-US" b="0" dirty="0"/>
              <a:t> i.e. a one way relationship</a:t>
            </a:r>
            <a:r>
              <a:rPr lang="en-US" b="0" dirty="0" smtClean="0"/>
              <a:t>.</a:t>
            </a:r>
          </a:p>
          <a:p>
            <a:endParaRPr lang="en-US" b="0" dirty="0" smtClean="0"/>
          </a:p>
          <a:p>
            <a:r>
              <a:rPr lang="en-US" b="0" dirty="0"/>
              <a:t>In Aggregation,</a:t>
            </a:r>
            <a:r>
              <a:rPr lang="en-US" dirty="0"/>
              <a:t> both the entries can survive individually</a:t>
            </a:r>
            <a:r>
              <a:rPr lang="en-US" b="0" dirty="0"/>
              <a:t> which means ending one entity will not effect the other entity</a:t>
            </a:r>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505200"/>
            <a:ext cx="4648200" cy="2362200"/>
          </a:xfrm>
          <a:prstGeom prst="rect">
            <a:avLst/>
          </a:prstGeom>
        </p:spPr>
      </p:pic>
    </p:spTree>
    <p:extLst>
      <p:ext uri="{BB962C8B-B14F-4D97-AF65-F5344CB8AC3E}">
        <p14:creationId xmlns:p14="http://schemas.microsoft.com/office/powerpoint/2010/main" val="129844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 Syntel Template_eff_July2019</Template>
  <TotalTime>7874</TotalTime>
  <Words>1439</Words>
  <Application>Microsoft Office PowerPoint</Application>
  <PresentationFormat>On-screen Show (4:3)</PresentationFormat>
  <Paragraphs>228</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Lucida Sans Unicode</vt:lpstr>
      <vt:lpstr>Papyrus</vt:lpstr>
      <vt:lpstr>Stag Sans Light</vt:lpstr>
      <vt:lpstr>Times New Roman</vt:lpstr>
      <vt:lpstr>Verdana</vt:lpstr>
      <vt:lpstr>Atos Syntel</vt:lpstr>
      <vt:lpstr>OOPs Concepts in Java </vt:lpstr>
      <vt:lpstr>Version Control and Revision History</vt:lpstr>
      <vt:lpstr>Iconic Representations.......</vt:lpstr>
      <vt:lpstr>Objective</vt:lpstr>
      <vt:lpstr>Type of Relationships in JAVA</vt:lpstr>
      <vt:lpstr>UML Notations for Relationship</vt:lpstr>
      <vt:lpstr>Association</vt:lpstr>
      <vt:lpstr>Coding For Association</vt:lpstr>
      <vt:lpstr>Aggregation</vt:lpstr>
      <vt:lpstr>Coding For Aggregation</vt:lpstr>
      <vt:lpstr>Composition</vt:lpstr>
      <vt:lpstr>Coding For Composition</vt:lpstr>
      <vt:lpstr>Inheritance</vt:lpstr>
      <vt:lpstr>Creating Objects for Inheritance classes</vt:lpstr>
      <vt:lpstr>Type of Inheritances</vt:lpstr>
      <vt:lpstr>Important terminology in Inheritance</vt:lpstr>
      <vt:lpstr>What all can be done in a Subclass?</vt:lpstr>
      <vt:lpstr>Constructor in Inheritance</vt:lpstr>
      <vt:lpstr>Object Type Casting</vt:lpstr>
      <vt:lpstr>Polymorphism</vt:lpstr>
      <vt:lpstr>Polymorphism</vt:lpstr>
      <vt:lpstr>Method Overloading</vt:lpstr>
      <vt:lpstr>Method Overloading</vt:lpstr>
      <vt:lpstr>Method Overriding</vt:lpstr>
      <vt:lpstr>Method Overriding</vt:lpstr>
      <vt:lpstr>Method Hiding</vt:lpstr>
      <vt:lpstr>Abstract Class </vt:lpstr>
      <vt:lpstr>Abstract Class</vt:lpstr>
      <vt:lpstr>Abstract Method</vt:lpstr>
      <vt:lpstr>Abstract Method</vt:lpstr>
      <vt:lpstr>Final </vt:lpstr>
      <vt:lpstr>Interface</vt:lpstr>
      <vt:lpstr>Abstract class vs. Interface</vt:lpstr>
      <vt:lpstr>Interface </vt:lpstr>
      <vt:lpstr>Interface 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1146</cp:revision>
  <dcterms:created xsi:type="dcterms:W3CDTF">2002-09-04T12:32:15Z</dcterms:created>
  <dcterms:modified xsi:type="dcterms:W3CDTF">2020-01-03T07:03:39Z</dcterms:modified>
</cp:coreProperties>
</file>