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8" r:id="rId1"/>
  </p:sldMasterIdLst>
  <p:notesMasterIdLst>
    <p:notesMasterId r:id="rId46"/>
  </p:notesMasterIdLst>
  <p:handoutMasterIdLst>
    <p:handoutMasterId r:id="rId47"/>
  </p:handoutMasterIdLst>
  <p:sldIdLst>
    <p:sldId id="703" r:id="rId2"/>
    <p:sldId id="859" r:id="rId3"/>
    <p:sldId id="742" r:id="rId4"/>
    <p:sldId id="728" r:id="rId5"/>
    <p:sldId id="827" r:id="rId6"/>
    <p:sldId id="834" r:id="rId7"/>
    <p:sldId id="828" r:id="rId8"/>
    <p:sldId id="829" r:id="rId9"/>
    <p:sldId id="830" r:id="rId10"/>
    <p:sldId id="831" r:id="rId11"/>
    <p:sldId id="832" r:id="rId12"/>
    <p:sldId id="833" r:id="rId13"/>
    <p:sldId id="837" r:id="rId14"/>
    <p:sldId id="838" r:id="rId15"/>
    <p:sldId id="836" r:id="rId16"/>
    <p:sldId id="759" r:id="rId17"/>
    <p:sldId id="839" r:id="rId18"/>
    <p:sldId id="840" r:id="rId19"/>
    <p:sldId id="846" r:id="rId20"/>
    <p:sldId id="844" r:id="rId21"/>
    <p:sldId id="845" r:id="rId22"/>
    <p:sldId id="760" r:id="rId23"/>
    <p:sldId id="843" r:id="rId24"/>
    <p:sldId id="842" r:id="rId25"/>
    <p:sldId id="762" r:id="rId26"/>
    <p:sldId id="847" r:id="rId27"/>
    <p:sldId id="848" r:id="rId28"/>
    <p:sldId id="849" r:id="rId29"/>
    <p:sldId id="763" r:id="rId30"/>
    <p:sldId id="764" r:id="rId31"/>
    <p:sldId id="850" r:id="rId32"/>
    <p:sldId id="851" r:id="rId33"/>
    <p:sldId id="852" r:id="rId34"/>
    <p:sldId id="853" r:id="rId35"/>
    <p:sldId id="854" r:id="rId36"/>
    <p:sldId id="855" r:id="rId37"/>
    <p:sldId id="770" r:id="rId38"/>
    <p:sldId id="856" r:id="rId39"/>
    <p:sldId id="771" r:id="rId40"/>
    <p:sldId id="772" r:id="rId41"/>
    <p:sldId id="857" r:id="rId42"/>
    <p:sldId id="773" r:id="rId43"/>
    <p:sldId id="858" r:id="rId44"/>
    <p:sldId id="750" r:id="rId45"/>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97" d="100"/>
          <a:sy n="97" d="100"/>
        </p:scale>
        <p:origin x="38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dirty="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dirty="0"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590631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330304794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81337163"/>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148215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8240288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7195739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48404045"/>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7485180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78189976"/>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20333286"/>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67000385"/>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5734218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3203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8664953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32065566"/>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5161723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02228619"/>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433315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32818543"/>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55453508"/>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4241874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106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406307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07952"/>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8845613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39254542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14910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821026998"/>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456385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61953202"/>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6881254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249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4" r:id="rId26"/>
    <p:sldLayoutId id="2147483845" r:id="rId27"/>
    <p:sldLayoutId id="2147483846" r:id="rId28"/>
    <p:sldLayoutId id="2147483847" r:id="rId29"/>
    <p:sldLayoutId id="2147483848"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9.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72.tmp"/><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76.tmp"/><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static-nested-class"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Java </a:t>
            </a:r>
            <a:r>
              <a:rPr lang="en-US" dirty="0" smtClean="0"/>
              <a:t>Classes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Member Inner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7086600" cy="510540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971550"/>
            <a:ext cx="4792266" cy="16575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8821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Local Inner Class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71550"/>
            <a:ext cx="7112000" cy="53340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819400"/>
            <a:ext cx="4810796" cy="1371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2783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Anonymous Inner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219200"/>
            <a:ext cx="6896102" cy="4648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3341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sp>
        <p:nvSpPr>
          <p:cNvPr id="3" name="Content Placeholder 2"/>
          <p:cNvSpPr>
            <a:spLocks noGrp="1"/>
          </p:cNvSpPr>
          <p:nvPr>
            <p:ph idx="1"/>
          </p:nvPr>
        </p:nvSpPr>
        <p:spPr/>
        <p:txBody>
          <a:bodyPr>
            <a:noAutofit/>
          </a:bodyPr>
          <a:lstStyle/>
          <a:p>
            <a:r>
              <a:rPr lang="en-US" dirty="0" err="1"/>
              <a:t>Enum</a:t>
            </a:r>
            <a:r>
              <a:rPr lang="en-US" dirty="0"/>
              <a:t> in java is a data type that contains fixed set of constants</a:t>
            </a:r>
            <a:r>
              <a:rPr lang="en-US" dirty="0" smtClean="0"/>
              <a:t>.</a:t>
            </a:r>
          </a:p>
          <a:p>
            <a:endParaRPr lang="en-US" dirty="0" smtClean="0"/>
          </a:p>
          <a:p>
            <a:r>
              <a:rPr lang="en-US" dirty="0" err="1" smtClean="0"/>
              <a:t>Enums</a:t>
            </a:r>
            <a:r>
              <a:rPr lang="en-US" dirty="0" smtClean="0"/>
              <a:t> </a:t>
            </a:r>
            <a:r>
              <a:rPr lang="en-US" dirty="0"/>
              <a:t>are used when we know all possible values at compile time, such as choices on a menu, rounding modes, command line flags, etc. It is not necessary that the set of constants in an </a:t>
            </a:r>
            <a:r>
              <a:rPr lang="en-US" dirty="0" err="1"/>
              <a:t>enum</a:t>
            </a:r>
            <a:r>
              <a:rPr lang="en-US" dirty="0"/>
              <a:t> type stay fixed for all time</a:t>
            </a:r>
            <a:r>
              <a:rPr lang="en-US" dirty="0" smtClean="0"/>
              <a:t>.</a:t>
            </a:r>
          </a:p>
          <a:p>
            <a:endParaRPr lang="en-US" dirty="0"/>
          </a:p>
          <a:p>
            <a:r>
              <a:rPr lang="en-US" dirty="0"/>
              <a:t>First line inside </a:t>
            </a:r>
            <a:r>
              <a:rPr lang="en-US" dirty="0" err="1"/>
              <a:t>enum</a:t>
            </a:r>
            <a:r>
              <a:rPr lang="en-US" dirty="0"/>
              <a:t> should be list of constants and then other things like methods, variables and constructor</a:t>
            </a:r>
            <a:r>
              <a:rPr lang="en-US" dirty="0" smtClean="0"/>
              <a:t>.</a:t>
            </a:r>
          </a:p>
          <a:p>
            <a:endParaRPr lang="en-US" dirty="0"/>
          </a:p>
          <a:p>
            <a:r>
              <a:rPr lang="en-US" dirty="0"/>
              <a:t>Every </a:t>
            </a:r>
            <a:r>
              <a:rPr lang="en-US" dirty="0" err="1"/>
              <a:t>enum</a:t>
            </a:r>
            <a:r>
              <a:rPr lang="en-US" dirty="0"/>
              <a:t> constant represents an object of type </a:t>
            </a:r>
            <a:r>
              <a:rPr lang="en-US" dirty="0" err="1"/>
              <a:t>enum</a:t>
            </a:r>
            <a:r>
              <a:rPr lang="en-US" dirty="0"/>
              <a:t>.</a:t>
            </a:r>
          </a:p>
          <a:p>
            <a:endParaRPr lang="en-US" dirty="0" smtClean="0"/>
          </a:p>
          <a:p>
            <a:r>
              <a:rPr lang="en-US" dirty="0"/>
              <a:t>Every </a:t>
            </a:r>
            <a:r>
              <a:rPr lang="en-US" dirty="0" err="1"/>
              <a:t>enum</a:t>
            </a:r>
            <a:r>
              <a:rPr lang="en-US" dirty="0"/>
              <a:t> constant is always implicitly public static final. Since it is static, we can access it by using </a:t>
            </a:r>
            <a:r>
              <a:rPr lang="en-US" dirty="0" err="1"/>
              <a:t>enum</a:t>
            </a:r>
            <a:r>
              <a:rPr lang="en-US" dirty="0"/>
              <a:t> Name. Since it is final, we can’t create child </a:t>
            </a:r>
            <a:r>
              <a:rPr lang="en-US" dirty="0" err="1"/>
              <a:t>enums</a:t>
            </a:r>
            <a:r>
              <a:rPr lang="en-US" dirty="0"/>
              <a:t>.</a:t>
            </a:r>
          </a:p>
          <a:p>
            <a:pPr marL="0" indent="0">
              <a:buNone/>
            </a:pPr>
            <a:endParaRPr lang="en-US" dirty="0" smtClean="0"/>
          </a:p>
          <a:p>
            <a:pPr lvl="2"/>
            <a:endParaRPr lang="en-US" sz="1500" b="1" dirty="0"/>
          </a:p>
        </p:txBody>
      </p:sp>
    </p:spTree>
    <p:extLst>
      <p:ext uri="{BB962C8B-B14F-4D97-AF65-F5344CB8AC3E}">
        <p14:creationId xmlns:p14="http://schemas.microsoft.com/office/powerpoint/2010/main" val="72313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sp>
        <p:nvSpPr>
          <p:cNvPr id="3" name="Content Placeholder 2"/>
          <p:cNvSpPr>
            <a:spLocks noGrp="1"/>
          </p:cNvSpPr>
          <p:nvPr>
            <p:ph idx="1"/>
          </p:nvPr>
        </p:nvSpPr>
        <p:spPr>
          <a:xfrm>
            <a:off x="185738" y="1219200"/>
            <a:ext cx="8716518" cy="5105400"/>
          </a:xfrm>
        </p:spPr>
        <p:txBody>
          <a:bodyPr>
            <a:noAutofit/>
          </a:bodyPr>
          <a:lstStyle/>
          <a:p>
            <a:pPr fontAlgn="base"/>
            <a:r>
              <a:rPr lang="en-US" dirty="0" err="1"/>
              <a:t>Enum</a:t>
            </a:r>
            <a:r>
              <a:rPr lang="en-US" dirty="0"/>
              <a:t> and Inheritance :</a:t>
            </a:r>
            <a:endParaRPr lang="en-US" b="0" dirty="0"/>
          </a:p>
          <a:p>
            <a:pPr lvl="1" fontAlgn="base"/>
            <a:r>
              <a:rPr lang="en-US" b="0" dirty="0"/>
              <a:t>All </a:t>
            </a:r>
            <a:r>
              <a:rPr lang="en-US" b="0" dirty="0" err="1"/>
              <a:t>enums</a:t>
            </a:r>
            <a:r>
              <a:rPr lang="en-US" b="0" dirty="0"/>
              <a:t> implicitly extend </a:t>
            </a:r>
            <a:r>
              <a:rPr lang="en-US" dirty="0" err="1"/>
              <a:t>java.lang.Enum</a:t>
            </a:r>
            <a:r>
              <a:rPr lang="en-US" dirty="0"/>
              <a:t> class</a:t>
            </a:r>
            <a:r>
              <a:rPr lang="en-US" b="0" dirty="0"/>
              <a:t>. As a class can only extend </a:t>
            </a:r>
            <a:r>
              <a:rPr lang="en-US" dirty="0"/>
              <a:t>one</a:t>
            </a:r>
            <a:r>
              <a:rPr lang="en-US" b="0" dirty="0"/>
              <a:t> parent in Java, so an </a:t>
            </a:r>
            <a:r>
              <a:rPr lang="en-US" b="0" dirty="0" err="1"/>
              <a:t>enum</a:t>
            </a:r>
            <a:r>
              <a:rPr lang="en-US" b="0" dirty="0"/>
              <a:t> cannot extend anything else.</a:t>
            </a:r>
          </a:p>
          <a:p>
            <a:pPr lvl="1" fontAlgn="base"/>
            <a:r>
              <a:rPr lang="en-US" dirty="0" err="1"/>
              <a:t>toString</a:t>
            </a:r>
            <a:r>
              <a:rPr lang="en-US" dirty="0"/>
              <a:t>() method</a:t>
            </a:r>
            <a:r>
              <a:rPr lang="en-US" b="0" dirty="0"/>
              <a:t> is overridden in </a:t>
            </a:r>
            <a:r>
              <a:rPr lang="en-US" dirty="0" err="1"/>
              <a:t>java.lang.Enum</a:t>
            </a:r>
            <a:r>
              <a:rPr lang="en-US" dirty="0"/>
              <a:t> </a:t>
            </a:r>
            <a:r>
              <a:rPr lang="en-US" dirty="0" err="1"/>
              <a:t>class</a:t>
            </a:r>
            <a:r>
              <a:rPr lang="en-US" b="0" dirty="0" err="1"/>
              <a:t>,which</a:t>
            </a:r>
            <a:r>
              <a:rPr lang="en-US" b="0" dirty="0"/>
              <a:t> returns </a:t>
            </a:r>
            <a:r>
              <a:rPr lang="en-US" b="0" dirty="0" err="1"/>
              <a:t>enum</a:t>
            </a:r>
            <a:r>
              <a:rPr lang="en-US" b="0" dirty="0"/>
              <a:t> constant name.</a:t>
            </a:r>
          </a:p>
          <a:p>
            <a:pPr lvl="1" fontAlgn="base"/>
            <a:r>
              <a:rPr lang="en-US" b="0" dirty="0" err="1"/>
              <a:t>enum</a:t>
            </a:r>
            <a:r>
              <a:rPr lang="en-US" b="0" dirty="0"/>
              <a:t> can implement many interfaces</a:t>
            </a:r>
            <a:r>
              <a:rPr lang="en-US" b="0" dirty="0" smtClean="0"/>
              <a:t>.</a:t>
            </a:r>
          </a:p>
          <a:p>
            <a:pPr marL="0" indent="0" fontAlgn="base">
              <a:buNone/>
            </a:pPr>
            <a:endParaRPr lang="en-US" b="0" dirty="0"/>
          </a:p>
          <a:p>
            <a:pPr fontAlgn="base"/>
            <a:r>
              <a:rPr lang="en-US" dirty="0"/>
              <a:t>values(), ordinal() and </a:t>
            </a:r>
            <a:r>
              <a:rPr lang="en-US" dirty="0" err="1"/>
              <a:t>valueOf</a:t>
            </a:r>
            <a:r>
              <a:rPr lang="en-US" dirty="0"/>
              <a:t>() methods :</a:t>
            </a:r>
            <a:endParaRPr lang="en-US" b="0" dirty="0"/>
          </a:p>
          <a:p>
            <a:pPr lvl="1" fontAlgn="base"/>
            <a:r>
              <a:rPr lang="en-US" b="0" dirty="0"/>
              <a:t>These methods are present inside </a:t>
            </a:r>
            <a:r>
              <a:rPr lang="en-US" dirty="0" err="1"/>
              <a:t>java.lang.Enum</a:t>
            </a:r>
            <a:r>
              <a:rPr lang="en-US" b="0" dirty="0"/>
              <a:t>.</a:t>
            </a:r>
          </a:p>
          <a:p>
            <a:pPr lvl="1" fontAlgn="base"/>
            <a:r>
              <a:rPr lang="en-US" dirty="0"/>
              <a:t>values() method</a:t>
            </a:r>
            <a:r>
              <a:rPr lang="en-US" b="0" dirty="0"/>
              <a:t> can be used to return all values present inside </a:t>
            </a:r>
            <a:r>
              <a:rPr lang="en-US" b="0" dirty="0" err="1"/>
              <a:t>enum</a:t>
            </a:r>
            <a:r>
              <a:rPr lang="en-US" b="0" dirty="0"/>
              <a:t>.</a:t>
            </a:r>
          </a:p>
          <a:p>
            <a:pPr lvl="1" fontAlgn="base"/>
            <a:r>
              <a:rPr lang="en-US" b="0" dirty="0"/>
              <a:t>Order is important in </a:t>
            </a:r>
            <a:r>
              <a:rPr lang="en-US" b="0" dirty="0" err="1"/>
              <a:t>enums.By</a:t>
            </a:r>
            <a:r>
              <a:rPr lang="en-US" b="0" dirty="0"/>
              <a:t> using </a:t>
            </a:r>
            <a:r>
              <a:rPr lang="en-US" dirty="0"/>
              <a:t>ordinal() method</a:t>
            </a:r>
            <a:r>
              <a:rPr lang="en-US" b="0" dirty="0"/>
              <a:t>, each </a:t>
            </a:r>
            <a:r>
              <a:rPr lang="en-US" b="0" dirty="0" err="1"/>
              <a:t>enum</a:t>
            </a:r>
            <a:r>
              <a:rPr lang="en-US" b="0" dirty="0"/>
              <a:t> constant index can be found, just like array index.</a:t>
            </a:r>
          </a:p>
          <a:p>
            <a:pPr lvl="1" fontAlgn="base"/>
            <a:r>
              <a:rPr lang="en-US" dirty="0" err="1"/>
              <a:t>valueOf</a:t>
            </a:r>
            <a:r>
              <a:rPr lang="en-US" dirty="0"/>
              <a:t>() method</a:t>
            </a:r>
            <a:r>
              <a:rPr lang="en-US" b="0" dirty="0"/>
              <a:t> returns the </a:t>
            </a:r>
            <a:r>
              <a:rPr lang="en-US" b="0" dirty="0" err="1"/>
              <a:t>enum</a:t>
            </a:r>
            <a:r>
              <a:rPr lang="en-US" b="0" dirty="0"/>
              <a:t> constant of the specified string value, if exists</a:t>
            </a:r>
            <a:r>
              <a:rPr lang="en-US" b="0" dirty="0" smtClean="0"/>
              <a:t>.</a:t>
            </a:r>
          </a:p>
          <a:p>
            <a:pPr lvl="1" fontAlgn="base"/>
            <a:endParaRPr lang="en-US" b="0" dirty="0"/>
          </a:p>
          <a:p>
            <a:pPr fontAlgn="base"/>
            <a:r>
              <a:rPr lang="en-US" dirty="0" err="1"/>
              <a:t>enum</a:t>
            </a:r>
            <a:r>
              <a:rPr lang="en-US" dirty="0"/>
              <a:t> and constructor :</a:t>
            </a:r>
            <a:endParaRPr lang="en-US" b="0" dirty="0"/>
          </a:p>
          <a:p>
            <a:pPr lvl="1" fontAlgn="base"/>
            <a:r>
              <a:rPr lang="en-US" b="0" dirty="0" err="1"/>
              <a:t>enum</a:t>
            </a:r>
            <a:r>
              <a:rPr lang="en-US" b="0" dirty="0"/>
              <a:t> can contain constructor and it is executed separately for each </a:t>
            </a:r>
            <a:r>
              <a:rPr lang="en-US" b="0" dirty="0" err="1"/>
              <a:t>enum</a:t>
            </a:r>
            <a:r>
              <a:rPr lang="en-US" b="0" dirty="0"/>
              <a:t> constant at the time of </a:t>
            </a:r>
            <a:r>
              <a:rPr lang="en-US" b="0" dirty="0" err="1"/>
              <a:t>enum</a:t>
            </a:r>
            <a:r>
              <a:rPr lang="en-US" b="0" dirty="0"/>
              <a:t> class loading.</a:t>
            </a:r>
          </a:p>
          <a:p>
            <a:pPr lvl="1" fontAlgn="base"/>
            <a:r>
              <a:rPr lang="en-US" b="0" dirty="0"/>
              <a:t>We can’t create </a:t>
            </a:r>
            <a:r>
              <a:rPr lang="en-US" b="0" dirty="0" err="1"/>
              <a:t>enum</a:t>
            </a:r>
            <a:r>
              <a:rPr lang="en-US" b="0" dirty="0"/>
              <a:t> objects explicitly and hence we can’t invoke </a:t>
            </a:r>
            <a:r>
              <a:rPr lang="en-US" b="0" dirty="0" err="1"/>
              <a:t>enum</a:t>
            </a:r>
            <a:r>
              <a:rPr lang="en-US" b="0" dirty="0"/>
              <a:t> constructor directly</a:t>
            </a:r>
            <a:r>
              <a:rPr lang="en-US" b="0" dirty="0" smtClean="0"/>
              <a:t>.</a:t>
            </a:r>
          </a:p>
          <a:p>
            <a:pPr lvl="1" fontAlgn="base"/>
            <a:endParaRPr lang="en-US" b="0" dirty="0"/>
          </a:p>
          <a:p>
            <a:pPr fontAlgn="base"/>
            <a:r>
              <a:rPr lang="en-US" dirty="0" err="1"/>
              <a:t>enum</a:t>
            </a:r>
            <a:r>
              <a:rPr lang="en-US" dirty="0"/>
              <a:t> and methods :</a:t>
            </a:r>
            <a:endParaRPr lang="en-US" b="0" dirty="0"/>
          </a:p>
          <a:p>
            <a:pPr lvl="1" fontAlgn="base"/>
            <a:r>
              <a:rPr lang="en-US" b="0" dirty="0" err="1"/>
              <a:t>enum</a:t>
            </a:r>
            <a:r>
              <a:rPr lang="en-US" b="0" dirty="0"/>
              <a:t> can contain </a:t>
            </a:r>
            <a:r>
              <a:rPr lang="en-US" dirty="0"/>
              <a:t>concrete</a:t>
            </a:r>
            <a:r>
              <a:rPr lang="en-US" b="0" dirty="0"/>
              <a:t> methods only i.e. no any </a:t>
            </a:r>
            <a:r>
              <a:rPr lang="en-US" dirty="0"/>
              <a:t>abstract</a:t>
            </a:r>
            <a:r>
              <a:rPr lang="en-US" b="0" dirty="0"/>
              <a:t> method.</a:t>
            </a:r>
          </a:p>
          <a:p>
            <a:pPr marL="0" indent="0">
              <a:buNone/>
            </a:pPr>
            <a:endParaRPr lang="en-US" dirty="0" smtClean="0"/>
          </a:p>
          <a:p>
            <a:pPr lvl="2"/>
            <a:endParaRPr lang="en-US" sz="1500" b="1" dirty="0"/>
          </a:p>
        </p:txBody>
      </p:sp>
    </p:spTree>
    <p:extLst>
      <p:ext uri="{BB962C8B-B14F-4D97-AF65-F5344CB8AC3E}">
        <p14:creationId xmlns:p14="http://schemas.microsoft.com/office/powerpoint/2010/main" val="36430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pic>
        <p:nvPicPr>
          <p:cNvPr id="3" name="Picture 2"/>
          <p:cNvPicPr>
            <a:picLocks noChangeAspect="1"/>
          </p:cNvPicPr>
          <p:nvPr/>
        </p:nvPicPr>
        <p:blipFill>
          <a:blip r:embed="rId2"/>
          <a:stretch>
            <a:fillRect/>
          </a:stretch>
        </p:blipFill>
        <p:spPr>
          <a:xfrm>
            <a:off x="152400" y="1371600"/>
            <a:ext cx="7239000" cy="3943350"/>
          </a:xfrm>
          <a:prstGeom prst="rect">
            <a:avLst/>
          </a:prstGeom>
        </p:spPr>
      </p:pic>
    </p:spTree>
    <p:extLst>
      <p:ext uri="{BB962C8B-B14F-4D97-AF65-F5344CB8AC3E}">
        <p14:creationId xmlns:p14="http://schemas.microsoft.com/office/powerpoint/2010/main" val="2180713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pic>
        <p:nvPicPr>
          <p:cNvPr id="5" name="Picture 4"/>
          <p:cNvPicPr>
            <a:picLocks noChangeAspect="1"/>
          </p:cNvPicPr>
          <p:nvPr/>
        </p:nvPicPr>
        <p:blipFill>
          <a:blip r:embed="rId2"/>
          <a:stretch>
            <a:fillRect/>
          </a:stretch>
        </p:blipFill>
        <p:spPr>
          <a:xfrm>
            <a:off x="0" y="1371600"/>
            <a:ext cx="7696200" cy="4191000"/>
          </a:xfrm>
          <a:prstGeom prst="rect">
            <a:avLst/>
          </a:prstGeom>
        </p:spPr>
      </p:pic>
    </p:spTree>
    <p:extLst>
      <p:ext uri="{BB962C8B-B14F-4D97-AF65-F5344CB8AC3E}">
        <p14:creationId xmlns:p14="http://schemas.microsoft.com/office/powerpoint/2010/main" val="207731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r>
              <a:rPr lang="en-US" dirty="0" err="1" smtClean="0"/>
              <a:t>Enum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7459116" cy="386769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775" y="4591486"/>
            <a:ext cx="5487166" cy="14861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7796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t>
            </a:r>
            <a:r>
              <a:rPr lang="en-US" dirty="0" err="1" smtClean="0"/>
              <a:t>Enum</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7" y="1066800"/>
            <a:ext cx="6771825" cy="4786683"/>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519" y="1981200"/>
            <a:ext cx="4701564" cy="4191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501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a:xfrm>
            <a:off x="185738" y="1295400"/>
            <a:ext cx="8716518" cy="5029200"/>
          </a:xfrm>
        </p:spPr>
        <p:txBody>
          <a:bodyPr>
            <a:noAutofit/>
          </a:bodyPr>
          <a:lstStyle/>
          <a:p>
            <a:r>
              <a:rPr lang="en-US" dirty="0"/>
              <a:t>Java Generic methods and generic classes enable programmers to specify, with a single method declaration, a set of related methods, or with a single class declaration, a set of related types, respectively.</a:t>
            </a:r>
            <a:endParaRPr lang="en-US" dirty="0" smtClean="0"/>
          </a:p>
          <a:p>
            <a:endParaRPr lang="en-US" dirty="0"/>
          </a:p>
          <a:p>
            <a:r>
              <a:rPr lang="en-US" dirty="0"/>
              <a:t>Using Java Generic concept, we might write a generic method for sorting an array of objects, then invoke the generic method with Integer arrays, Double arrays, String arrays and so on, to sort the array elements</a:t>
            </a:r>
            <a:r>
              <a:rPr lang="en-US" dirty="0" smtClean="0"/>
              <a:t>.</a:t>
            </a:r>
            <a:endParaRPr lang="en-US" dirty="0"/>
          </a:p>
          <a:p>
            <a:endParaRPr lang="en-US" dirty="0" smtClean="0"/>
          </a:p>
          <a:p>
            <a:r>
              <a:rPr lang="en-US" dirty="0" smtClean="0"/>
              <a:t>Advantage </a:t>
            </a:r>
            <a:r>
              <a:rPr lang="en-US" dirty="0"/>
              <a:t>of Java </a:t>
            </a:r>
            <a:r>
              <a:rPr lang="en-US" dirty="0" smtClean="0"/>
              <a:t>Generics</a:t>
            </a:r>
          </a:p>
          <a:p>
            <a:pPr marL="0" indent="0">
              <a:buNone/>
            </a:pPr>
            <a:endParaRPr lang="en-US" b="0" dirty="0"/>
          </a:p>
          <a:p>
            <a:r>
              <a:rPr lang="en-US" dirty="0"/>
              <a:t>There are mainly 3 advantages of generics. They are as follows</a:t>
            </a:r>
            <a:r>
              <a:rPr lang="en-US" dirty="0" smtClean="0"/>
              <a:t>:</a:t>
            </a:r>
          </a:p>
          <a:p>
            <a:endParaRPr lang="en-US" dirty="0"/>
          </a:p>
          <a:p>
            <a:pPr marL="521208" lvl="1" indent="-342900">
              <a:buAutoNum type="arabicParenR"/>
            </a:pPr>
            <a:r>
              <a:rPr lang="en-US" dirty="0" smtClean="0"/>
              <a:t>Type-safety </a:t>
            </a:r>
            <a:r>
              <a:rPr lang="en-US" dirty="0"/>
              <a:t>:</a:t>
            </a:r>
            <a:r>
              <a:rPr lang="en-US" b="0" dirty="0"/>
              <a:t> We can hold only a single type of objects in generics. It doesn’t allow to store other </a:t>
            </a:r>
            <a:r>
              <a:rPr lang="en-US" b="0" dirty="0" smtClean="0"/>
              <a:t>objects.</a:t>
            </a:r>
          </a:p>
          <a:p>
            <a:pPr marL="521208" lvl="1" indent="-342900">
              <a:buAutoNum type="arabicParenR"/>
            </a:pPr>
            <a:endParaRPr lang="en-US" dirty="0"/>
          </a:p>
          <a:p>
            <a:pPr marL="521208" lvl="1" indent="-342900">
              <a:buAutoNum type="arabicParenR"/>
            </a:pPr>
            <a:r>
              <a:rPr lang="en-US" dirty="0" smtClean="0"/>
              <a:t>Type </a:t>
            </a:r>
            <a:r>
              <a:rPr lang="en-US" dirty="0"/>
              <a:t>casting is not required:</a:t>
            </a:r>
            <a:r>
              <a:rPr lang="en-US" b="0" dirty="0"/>
              <a:t> There is no need to typecast the </a:t>
            </a:r>
            <a:r>
              <a:rPr lang="en-US" b="0" dirty="0" smtClean="0"/>
              <a:t>object.</a:t>
            </a:r>
          </a:p>
          <a:p>
            <a:pPr marL="521208" lvl="1" indent="-342900">
              <a:buAutoNum type="arabicParenR"/>
            </a:pPr>
            <a:endParaRPr lang="en-US" dirty="0"/>
          </a:p>
          <a:p>
            <a:pPr marL="521208" lvl="1" indent="-342900">
              <a:buAutoNum type="arabicParenR"/>
            </a:pPr>
            <a:r>
              <a:rPr lang="en-US" b="0" dirty="0" smtClean="0"/>
              <a:t>C</a:t>
            </a:r>
            <a:r>
              <a:rPr lang="en-US" dirty="0" smtClean="0"/>
              <a:t>ompile-Time </a:t>
            </a:r>
            <a:r>
              <a:rPr lang="en-US" dirty="0"/>
              <a:t>Checking:</a:t>
            </a:r>
            <a:r>
              <a:rPr lang="en-US" b="0" dirty="0"/>
              <a:t> It is checked at compile time so problem will not occur at runtime. The good programming strategy says it is far better to handle the problem at compile time than runtime.</a:t>
            </a:r>
            <a:endParaRPr lang="en-US" dirty="0" smtClean="0"/>
          </a:p>
          <a:p>
            <a:pPr lvl="2"/>
            <a:endParaRPr lang="en-US" sz="1500" b="1" dirty="0"/>
          </a:p>
        </p:txBody>
      </p:sp>
    </p:spTree>
    <p:extLst>
      <p:ext uri="{BB962C8B-B14F-4D97-AF65-F5344CB8AC3E}">
        <p14:creationId xmlns:p14="http://schemas.microsoft.com/office/powerpoint/2010/main" val="427100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xmlns="" val="20000"/>
                    </a:ext>
                  </a:extLst>
                </a:gridCol>
                <a:gridCol w="2683005">
                  <a:extLst>
                    <a:ext uri="{9D8B030D-6E8A-4147-A177-3AD203B41FA5}">
                      <a16:colId xmlns:a16="http://schemas.microsoft.com/office/drawing/2014/main" xmlns="" val="20001"/>
                    </a:ext>
                  </a:extLst>
                </a:gridCol>
                <a:gridCol w="2683005">
                  <a:extLst>
                    <a:ext uri="{9D8B030D-6E8A-4147-A177-3AD203B41FA5}">
                      <a16:colId xmlns:a16="http://schemas.microsoft.com/office/drawing/2014/main" xmlns=""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xmlns=""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xmlns=""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xmlns=""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xmlns="" val="20000"/>
                    </a:ext>
                  </a:extLst>
                </a:gridCol>
                <a:gridCol w="2004519">
                  <a:extLst>
                    <a:ext uri="{9D8B030D-6E8A-4147-A177-3AD203B41FA5}">
                      <a16:colId xmlns:a16="http://schemas.microsoft.com/office/drawing/2014/main" xmlns="" val="20001"/>
                    </a:ext>
                  </a:extLst>
                </a:gridCol>
                <a:gridCol w="2004519">
                  <a:extLst>
                    <a:ext uri="{9D8B030D-6E8A-4147-A177-3AD203B41FA5}">
                      <a16:colId xmlns:a16="http://schemas.microsoft.com/office/drawing/2014/main" xmlns="" val="20002"/>
                    </a:ext>
                  </a:extLst>
                </a:gridCol>
                <a:gridCol w="2004519">
                  <a:extLst>
                    <a:ext uri="{9D8B030D-6E8A-4147-A177-3AD203B41FA5}">
                      <a16:colId xmlns:a16="http://schemas.microsoft.com/office/drawing/2014/main" xmlns=""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xmlns=""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98483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10242" name="Picture 2"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455983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43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5122" name="Picture 2" descr="Image result for Generic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71390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88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5124" name="Picture 4"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447800"/>
            <a:ext cx="5867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35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8194" name="Picture 2" descr="Image result for Generic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5265589"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55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6175374" cy="463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02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r>
              <a:rPr lang="en-US" b="0" dirty="0"/>
              <a:t>Java </a:t>
            </a:r>
            <a:r>
              <a:rPr lang="en-US" dirty="0"/>
              <a:t>Generic</a:t>
            </a:r>
            <a:r>
              <a:rPr lang="en-US" b="0" dirty="0"/>
              <a:t> methods and generic classes enable programmers to specify, with a single method declaration, a set of related methods, or with a single class declaration, a set of related types, respectively</a:t>
            </a:r>
            <a:r>
              <a:rPr lang="en-US" b="0" dirty="0" smtClean="0"/>
              <a:t>.</a:t>
            </a:r>
          </a:p>
          <a:p>
            <a:endParaRPr lang="en-US" b="0" dirty="0" smtClean="0"/>
          </a:p>
          <a:p>
            <a:r>
              <a:rPr lang="en-US" b="0" dirty="0" smtClean="0"/>
              <a:t>The</a:t>
            </a:r>
            <a:r>
              <a:rPr lang="en-US" b="0" dirty="0"/>
              <a:t> </a:t>
            </a:r>
            <a:r>
              <a:rPr lang="en-US" dirty="0"/>
              <a:t>Java Generics</a:t>
            </a:r>
            <a:r>
              <a:rPr lang="en-US" b="0" dirty="0"/>
              <a:t> programming is introduced in J2SE 5 to deal with type-safe objects</a:t>
            </a:r>
            <a:r>
              <a:rPr lang="en-US" b="0" dirty="0" smtClean="0"/>
              <a:t>.</a:t>
            </a:r>
          </a:p>
          <a:p>
            <a:endParaRPr lang="en-US" b="0" dirty="0"/>
          </a:p>
          <a:p>
            <a:r>
              <a:rPr lang="en-US" b="0" dirty="0"/>
              <a:t>Before generics, we can store any type of objects in collection i.e. non-generic. Now generics, forces the java programmer to store specific type of objects</a:t>
            </a:r>
            <a:r>
              <a:rPr lang="en-US" b="0" dirty="0" smtClean="0"/>
              <a:t>.</a:t>
            </a:r>
          </a:p>
          <a:p>
            <a:pPr marL="0" indent="0">
              <a:buNone/>
            </a:pPr>
            <a:endParaRPr lang="en-US" b="0" dirty="0"/>
          </a:p>
          <a:p>
            <a:r>
              <a:rPr lang="en-US" b="0" dirty="0"/>
              <a:t>Advantage of Java </a:t>
            </a:r>
            <a:r>
              <a:rPr lang="en-US" b="0" dirty="0" smtClean="0"/>
              <a:t>Generics</a:t>
            </a:r>
          </a:p>
          <a:p>
            <a:endParaRPr lang="en-US" b="0" dirty="0"/>
          </a:p>
          <a:p>
            <a:pPr lvl="1"/>
            <a:r>
              <a:rPr lang="en-US" b="0" dirty="0"/>
              <a:t>There are mainly 3 advantages of generics. They are as follows:</a:t>
            </a:r>
          </a:p>
          <a:p>
            <a:pPr marL="178308" lvl="1" indent="0">
              <a:buNone/>
            </a:pPr>
            <a:r>
              <a:rPr lang="en-US" dirty="0"/>
              <a:t>1) Type-safety :</a:t>
            </a:r>
            <a:r>
              <a:rPr lang="en-US" b="0" dirty="0"/>
              <a:t> We can hold only a single type of objects in generics. It doesn’t allow to store other objects.</a:t>
            </a:r>
          </a:p>
          <a:p>
            <a:pPr marL="178308" lvl="1" indent="0">
              <a:buNone/>
            </a:pPr>
            <a:r>
              <a:rPr lang="en-US" dirty="0" smtClean="0"/>
              <a:t>2) </a:t>
            </a:r>
            <a:r>
              <a:rPr lang="en-US" dirty="0"/>
              <a:t>Type casting is not required:</a:t>
            </a:r>
            <a:r>
              <a:rPr lang="en-US" b="0" dirty="0"/>
              <a:t> There is no need to typecast the </a:t>
            </a:r>
            <a:r>
              <a:rPr lang="en-US" b="0" dirty="0" smtClean="0"/>
              <a:t>object.</a:t>
            </a:r>
          </a:p>
          <a:p>
            <a:pPr marL="178308" lvl="1" indent="0">
              <a:buNone/>
            </a:pPr>
            <a:r>
              <a:rPr lang="en-US" b="0" dirty="0" smtClean="0"/>
              <a:t>3) C</a:t>
            </a:r>
            <a:r>
              <a:rPr lang="en-US" b="1" dirty="0" smtClean="0"/>
              <a:t>ompile-Time </a:t>
            </a:r>
            <a:r>
              <a:rPr lang="en-US" b="1" dirty="0"/>
              <a:t>Checking:</a:t>
            </a:r>
            <a:r>
              <a:rPr lang="en-US" dirty="0"/>
              <a:t> It is checked at compile time so problem will not occur at runtime. The good programming strategy says it is far better to handle the problem at compile time than runtime</a:t>
            </a:r>
            <a:r>
              <a:rPr lang="en-US" dirty="0" smtClean="0"/>
              <a:t>.</a:t>
            </a:r>
          </a:p>
          <a:p>
            <a:pPr marL="178308" lvl="1" indent="0">
              <a:buNone/>
            </a:pPr>
            <a:endParaRPr lang="en-US" b="0" dirty="0"/>
          </a:p>
          <a:p>
            <a:pPr marL="178308" lvl="1" indent="0">
              <a:buNone/>
            </a:pPr>
            <a:endParaRPr lang="en-US" b="0" dirty="0" smtClean="0"/>
          </a:p>
        </p:txBody>
      </p:sp>
    </p:spTree>
    <p:extLst>
      <p:ext uri="{BB962C8B-B14F-4D97-AF65-F5344CB8AC3E}">
        <p14:creationId xmlns:p14="http://schemas.microsoft.com/office/powerpoint/2010/main" val="33481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Generics</a:t>
            </a: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4876800" cy="4002617"/>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760" y="4407302"/>
            <a:ext cx="5515745" cy="18195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143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Generics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71550"/>
            <a:ext cx="4497649" cy="360045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411" y="4267200"/>
            <a:ext cx="5877745" cy="11431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4511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Generic types and Type Bounding</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0"/>
            <a:ext cx="5363323" cy="31242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038600"/>
            <a:ext cx="5591955" cy="16385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6098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1026"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486400" cy="353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455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Test your Memory</a:t>
            </a:r>
          </a:p>
          <a:p>
            <a:endParaRPr lang="en-US" sz="1600" dirty="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Recap</a:t>
            </a:r>
          </a:p>
          <a:p>
            <a:endParaRPr lang="en-US" sz="1600" dirty="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Can you Solve?</a:t>
            </a:r>
          </a:p>
          <a:p>
            <a:endParaRPr lang="en-US" sz="1600" dirty="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Brainstorm</a:t>
            </a:r>
          </a:p>
          <a:p>
            <a:endParaRPr lang="en-US" sz="1600" dirty="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Queries</a:t>
            </a:r>
          </a:p>
          <a:p>
            <a:endParaRPr lang="en-US" sz="1600" dirty="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Coffee Break</a:t>
            </a:r>
          </a:p>
          <a:p>
            <a:endParaRPr lang="en-US" sz="1600" dirty="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Need more Info</a:t>
            </a:r>
          </a:p>
          <a:p>
            <a:endParaRPr lang="en-US" sz="1600" dirty="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dirty="0">
                <a:latin typeface="Papyrus" pitchFamily="66" charset="0"/>
              </a:rPr>
              <a:t>   Objective</a:t>
            </a:r>
          </a:p>
          <a:p>
            <a:endParaRPr lang="en-US" sz="1600" dirty="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Content Placeholder 2"/>
          <p:cNvSpPr>
            <a:spLocks noGrp="1"/>
          </p:cNvSpPr>
          <p:nvPr>
            <p:ph idx="1"/>
          </p:nvPr>
        </p:nvSpPr>
        <p:spPr/>
        <p:txBody>
          <a:bodyPr/>
          <a:lstStyle/>
          <a:p>
            <a:pPr fontAlgn="base"/>
            <a:r>
              <a:rPr lang="en-US" b="0" dirty="0"/>
              <a:t>Annotations are used to provide supplement information about a program.</a:t>
            </a:r>
          </a:p>
          <a:p>
            <a:pPr fontAlgn="base"/>
            <a:r>
              <a:rPr lang="en-US" b="0" dirty="0"/>
              <a:t>Annotations start with ‘</a:t>
            </a:r>
            <a:r>
              <a:rPr lang="en-US" dirty="0"/>
              <a:t>@</a:t>
            </a:r>
            <a:r>
              <a:rPr lang="en-US" b="0" dirty="0"/>
              <a:t>’.</a:t>
            </a:r>
          </a:p>
          <a:p>
            <a:pPr fontAlgn="base"/>
            <a:r>
              <a:rPr lang="en-US" b="0" dirty="0"/>
              <a:t>Annotations do not change action of a compiled program.</a:t>
            </a:r>
          </a:p>
          <a:p>
            <a:pPr fontAlgn="base"/>
            <a:r>
              <a:rPr lang="en-US" b="0" dirty="0"/>
              <a:t>Annotations help to associate </a:t>
            </a:r>
            <a:r>
              <a:rPr lang="en-US" b="0" i="1" dirty="0"/>
              <a:t>metadata</a:t>
            </a:r>
            <a:r>
              <a:rPr lang="en-US" b="0" dirty="0"/>
              <a:t> (information) to the program elements i.e. instance variables, constructors, methods, classes, etc.</a:t>
            </a:r>
          </a:p>
          <a:p>
            <a:pPr fontAlgn="base"/>
            <a:r>
              <a:rPr lang="en-US" b="0" dirty="0"/>
              <a:t>Annotations are not pure comments as they can change the way a program is treated by compiler. </a:t>
            </a:r>
            <a:endParaRPr lang="en-US" b="0" dirty="0" smtClean="0"/>
          </a:p>
          <a:p>
            <a:pPr fontAlgn="base"/>
            <a:endParaRPr lang="en-US" b="0" dirty="0"/>
          </a:p>
          <a:p>
            <a:r>
              <a:rPr lang="en-US" b="0" dirty="0"/>
              <a:t>Built-In Java Annotations used in java code</a:t>
            </a:r>
          </a:p>
          <a:p>
            <a:pPr lvl="1"/>
            <a:r>
              <a:rPr lang="en-US" b="0" dirty="0"/>
              <a:t>@Override</a:t>
            </a:r>
          </a:p>
          <a:p>
            <a:pPr lvl="1"/>
            <a:r>
              <a:rPr lang="en-US" b="0" dirty="0"/>
              <a:t>@</a:t>
            </a:r>
            <a:r>
              <a:rPr lang="en-US" b="0" dirty="0" err="1"/>
              <a:t>SuppressWarnings</a:t>
            </a:r>
            <a:endParaRPr lang="en-US" b="0" dirty="0"/>
          </a:p>
          <a:p>
            <a:pPr lvl="1"/>
            <a:r>
              <a:rPr lang="en-US" b="0" dirty="0"/>
              <a:t>@</a:t>
            </a:r>
            <a:r>
              <a:rPr lang="en-US" b="0" dirty="0" smtClean="0"/>
              <a:t>Deprecated</a:t>
            </a:r>
          </a:p>
          <a:p>
            <a:pPr lvl="1"/>
            <a:endParaRPr lang="en-US" b="0" dirty="0"/>
          </a:p>
          <a:p>
            <a:r>
              <a:rPr lang="en-US" b="0" dirty="0"/>
              <a:t>Built-In Java Annotations used in other annotations</a:t>
            </a:r>
          </a:p>
          <a:p>
            <a:pPr lvl="1"/>
            <a:r>
              <a:rPr lang="en-US" b="0" dirty="0"/>
              <a:t>@Target</a:t>
            </a:r>
          </a:p>
          <a:p>
            <a:pPr lvl="1"/>
            <a:r>
              <a:rPr lang="en-US" b="0" dirty="0"/>
              <a:t>@Retention</a:t>
            </a:r>
          </a:p>
          <a:p>
            <a:pPr lvl="1"/>
            <a:r>
              <a:rPr lang="en-US" b="0" dirty="0"/>
              <a:t>@Inherited</a:t>
            </a:r>
          </a:p>
          <a:p>
            <a:pPr lvl="1"/>
            <a:r>
              <a:rPr lang="en-US" b="0" dirty="0"/>
              <a:t>@</a:t>
            </a:r>
            <a:r>
              <a:rPr lang="en-US" b="0" dirty="0" err="1"/>
              <a:t>Documente</a:t>
            </a:r>
            <a:endParaRPr lang="en-US" b="0" dirty="0"/>
          </a:p>
          <a:p>
            <a:endParaRPr lang="en-US" dirty="0"/>
          </a:p>
        </p:txBody>
      </p:sp>
    </p:spTree>
    <p:extLst>
      <p:ext uri="{BB962C8B-B14F-4D97-AF65-F5344CB8AC3E}">
        <p14:creationId xmlns:p14="http://schemas.microsoft.com/office/powerpoint/2010/main" val="14261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2050" name="Picture 2" descr="Image result for annotations in java"/>
          <p:cNvPicPr>
            <a:picLocks noChangeAspect="1" noChangeArrowheads="1"/>
          </p:cNvPicPr>
          <p:nvPr/>
        </p:nvPicPr>
        <p:blipFill rotWithShape="1">
          <a:blip r:embed="rId2">
            <a:extLst>
              <a:ext uri="{28A0092B-C50C-407E-A947-70E740481C1C}">
                <a14:useLocalDpi xmlns:a14="http://schemas.microsoft.com/office/drawing/2010/main" val="0"/>
              </a:ext>
            </a:extLst>
          </a:blip>
          <a:srcRect b="18015"/>
          <a:stretch/>
        </p:blipFill>
        <p:spPr bwMode="auto">
          <a:xfrm>
            <a:off x="685800" y="1066800"/>
            <a:ext cx="775743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00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3074"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239000" cy="472396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1992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used in JUNIT</a:t>
            </a:r>
            <a:endParaRPr lang="en-US" dirty="0"/>
          </a:p>
        </p:txBody>
      </p:sp>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73152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37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used in JUNIT</a:t>
            </a:r>
            <a:endParaRPr lang="en-US" dirty="0"/>
          </a:p>
        </p:txBody>
      </p:sp>
      <p:sp>
        <p:nvSpPr>
          <p:cNvPr id="3" name="AutoShape 4" descr="Image result for annotation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Image result for annotation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764" y="3276600"/>
            <a:ext cx="5754235" cy="30113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annotation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18" y="971550"/>
            <a:ext cx="5363482"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38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 y="838200"/>
            <a:ext cx="9077662" cy="5517042"/>
          </a:xfrm>
          <a:prstGeom prst="rect">
            <a:avLst/>
          </a:prstGeom>
        </p:spPr>
      </p:pic>
    </p:spTree>
    <p:extLst>
      <p:ext uri="{BB962C8B-B14F-4D97-AF65-F5344CB8AC3E}">
        <p14:creationId xmlns:p14="http://schemas.microsoft.com/office/powerpoint/2010/main" val="2228706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8335538" cy="28194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267200"/>
            <a:ext cx="4410691" cy="1524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05049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37</a:t>
            </a:fld>
            <a:endParaRPr lang="en-US" altLang="en-US"/>
          </a:p>
        </p:txBody>
      </p:sp>
      <p:pic>
        <p:nvPicPr>
          <p:cNvPr id="6" name="Picture 5"/>
          <p:cNvPicPr>
            <a:picLocks noChangeAspect="1"/>
          </p:cNvPicPr>
          <p:nvPr/>
        </p:nvPicPr>
        <p:blipFill>
          <a:blip r:embed="rId2"/>
          <a:stretch>
            <a:fillRect/>
          </a:stretch>
        </p:blipFill>
        <p:spPr>
          <a:xfrm>
            <a:off x="993198" y="1905000"/>
            <a:ext cx="6400800" cy="3123385"/>
          </a:xfrm>
          <a:prstGeom prst="rect">
            <a:avLst/>
          </a:prstGeom>
        </p:spPr>
      </p:pic>
    </p:spTree>
    <p:extLst>
      <p:ext uri="{BB962C8B-B14F-4D97-AF65-F5344CB8AC3E}">
        <p14:creationId xmlns:p14="http://schemas.microsoft.com/office/powerpoint/2010/main" val="311058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38</a:t>
            </a:fld>
            <a:endParaRPr lang="en-US" altLang="en-US"/>
          </a:p>
        </p:txBody>
      </p:sp>
      <p:pic>
        <p:nvPicPr>
          <p:cNvPr id="7170" name="Picture 2" descr="Image result for var arg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69551"/>
            <a:ext cx="7388225" cy="415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9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Varargs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971550"/>
            <a:ext cx="7832273" cy="50584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5107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Objective</a:t>
            </a:r>
          </a:p>
        </p:txBody>
      </p:sp>
      <p:sp>
        <p:nvSpPr>
          <p:cNvPr id="4099" name="Rectangle 3"/>
          <p:cNvSpPr>
            <a:spLocks noGrp="1" noChangeArrowheads="1"/>
          </p:cNvSpPr>
          <p:nvPr>
            <p:ph idx="1"/>
          </p:nvPr>
        </p:nvSpPr>
        <p:spPr>
          <a:xfrm>
            <a:off x="304800" y="1447800"/>
            <a:ext cx="6248400" cy="4724400"/>
          </a:xfrm>
        </p:spPr>
        <p:txBody>
          <a:bodyPr/>
          <a:lstStyle/>
          <a:p>
            <a:pPr algn="just" eaLnBrk="1" hangingPunct="1"/>
            <a:r>
              <a:rPr lang="en-US" sz="2000" b="0" dirty="0" smtClean="0"/>
              <a:t>Nested Classes</a:t>
            </a:r>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76400"/>
            <a:ext cx="1584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pic>
        <p:nvPicPr>
          <p:cNvPr id="8194" name="Picture 2" descr="Image result for Wrapper class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752600"/>
            <a:ext cx="777563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710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a:t>
            </a:r>
            <a:endParaRPr lang="en-US" dirty="0"/>
          </a:p>
        </p:txBody>
      </p:sp>
      <p:pic>
        <p:nvPicPr>
          <p:cNvPr id="9218" name="Picture 2" descr="Image result for Wrapper class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209800"/>
            <a:ext cx="6335486" cy="411290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rapper class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97378"/>
            <a:ext cx="4407308" cy="229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14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7391400" cy="4267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9692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Boxing </a:t>
            </a:r>
            <a:r>
              <a:rPr lang="en-US" dirty="0"/>
              <a:t>and Unboxing</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66800"/>
            <a:ext cx="6400800" cy="49515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9129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139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p:txBody>
          <a:bodyPr/>
          <a:lstStyle/>
          <a:p>
            <a:r>
              <a:rPr lang="en-US" dirty="0"/>
              <a:t>Class within another </a:t>
            </a:r>
            <a:r>
              <a:rPr lang="en-US" dirty="0" smtClean="0"/>
              <a:t>class</a:t>
            </a:r>
          </a:p>
          <a:p>
            <a:endParaRPr lang="en-US" dirty="0"/>
          </a:p>
          <a:p>
            <a:r>
              <a:rPr lang="en-US" dirty="0"/>
              <a:t>The scope of a nested class is bounded by the scope of its enclosing </a:t>
            </a:r>
            <a:r>
              <a:rPr lang="en-US" dirty="0" smtClean="0"/>
              <a:t>class</a:t>
            </a:r>
          </a:p>
          <a:p>
            <a:endParaRPr lang="en-US" dirty="0" smtClean="0"/>
          </a:p>
          <a:p>
            <a:r>
              <a:rPr lang="en-US" dirty="0" smtClean="0"/>
              <a:t>A </a:t>
            </a:r>
            <a:r>
              <a:rPr lang="en-US" dirty="0"/>
              <a:t>nested class has access to the members, including private members, of the class in which it is nested. However, reverse is not true i.e. the enclosing class does not have access to the members of the nested class</a:t>
            </a:r>
            <a:r>
              <a:rPr lang="en-US" dirty="0" smtClean="0"/>
              <a:t>.</a:t>
            </a:r>
          </a:p>
          <a:p>
            <a:endParaRPr lang="en-US" dirty="0"/>
          </a:p>
          <a:p>
            <a:r>
              <a:rPr lang="en-US" dirty="0"/>
              <a:t>A nested class is also a member of its enclosing class</a:t>
            </a:r>
            <a:r>
              <a:rPr lang="en-US" dirty="0" smtClean="0"/>
              <a:t>.</a:t>
            </a:r>
          </a:p>
          <a:p>
            <a:endParaRPr lang="en-US" dirty="0"/>
          </a:p>
          <a:p>
            <a:r>
              <a:rPr lang="en-US" dirty="0"/>
              <a:t>As a member of its enclosing class, a nested class can be declared private, public, protected, or package private(default</a:t>
            </a:r>
            <a:r>
              <a:rPr lang="en-US" dirty="0" smtClean="0"/>
              <a:t>).</a:t>
            </a:r>
          </a:p>
          <a:p>
            <a:endParaRPr lang="en-US" dirty="0" smtClean="0"/>
          </a:p>
          <a:p>
            <a:r>
              <a:rPr lang="en-US" dirty="0"/>
              <a:t>Nested classes should be used to reflect and enforce the relationship between two classes </a:t>
            </a:r>
          </a:p>
          <a:p>
            <a:endParaRPr lang="en-US" dirty="0"/>
          </a:p>
          <a:p>
            <a:endParaRPr lang="en-US" dirty="0"/>
          </a:p>
        </p:txBody>
      </p:sp>
    </p:spTree>
    <p:extLst>
      <p:ext uri="{BB962C8B-B14F-4D97-AF65-F5344CB8AC3E}">
        <p14:creationId xmlns:p14="http://schemas.microsoft.com/office/powerpoint/2010/main" val="42149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Nested Classes</a:t>
            </a:r>
            <a:endParaRPr lang="en-US" dirty="0"/>
          </a:p>
        </p:txBody>
      </p:sp>
      <p:sp>
        <p:nvSpPr>
          <p:cNvPr id="3" name="Content Placeholder 2"/>
          <p:cNvSpPr>
            <a:spLocks noGrp="1"/>
          </p:cNvSpPr>
          <p:nvPr>
            <p:ph idx="1"/>
          </p:nvPr>
        </p:nvSpPr>
        <p:spPr/>
        <p:txBody>
          <a:bodyPr>
            <a:normAutofit/>
          </a:bodyPr>
          <a:lstStyle/>
          <a:p>
            <a:r>
              <a:rPr lang="en-US" dirty="0"/>
              <a:t>They enable you to logically group classes that are only used in one place, thus this increases the use of </a:t>
            </a:r>
            <a:r>
              <a:rPr lang="en-US" dirty="0" smtClean="0"/>
              <a:t>encapsulation.</a:t>
            </a:r>
          </a:p>
          <a:p>
            <a:endParaRPr lang="en-US" dirty="0"/>
          </a:p>
          <a:p>
            <a:r>
              <a:rPr lang="en-US" dirty="0"/>
              <a:t> create more readable and maintainable code</a:t>
            </a:r>
          </a:p>
          <a:p>
            <a:endParaRPr lang="en-US" dirty="0" smtClean="0"/>
          </a:p>
          <a:p>
            <a:r>
              <a:rPr lang="en-US" dirty="0"/>
              <a:t>Nested classes are of two types:</a:t>
            </a:r>
          </a:p>
          <a:p>
            <a:pPr lvl="1"/>
            <a:r>
              <a:rPr lang="en-US" dirty="0"/>
              <a:t>Static 	</a:t>
            </a:r>
          </a:p>
          <a:p>
            <a:pPr lvl="1"/>
            <a:r>
              <a:rPr lang="en-US" dirty="0"/>
              <a:t>Non-static aka Inner Class</a:t>
            </a:r>
          </a:p>
          <a:p>
            <a:endParaRPr lang="en-US" dirty="0"/>
          </a:p>
          <a:p>
            <a:endParaRPr lang="en-US" dirty="0"/>
          </a:p>
        </p:txBody>
      </p:sp>
    </p:spTree>
    <p:extLst>
      <p:ext uri="{BB962C8B-B14F-4D97-AF65-F5344CB8AC3E}">
        <p14:creationId xmlns:p14="http://schemas.microsoft.com/office/powerpoint/2010/main" val="8681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Nested Classes</a:t>
            </a:r>
            <a:endParaRPr lang="en-US" dirty="0"/>
          </a:p>
        </p:txBody>
      </p:sp>
      <p:pic>
        <p:nvPicPr>
          <p:cNvPr id="4" name="Picture 3"/>
          <p:cNvPicPr>
            <a:picLocks noChangeAspect="1"/>
          </p:cNvPicPr>
          <p:nvPr/>
        </p:nvPicPr>
        <p:blipFill>
          <a:blip r:embed="rId2"/>
          <a:stretch>
            <a:fillRect/>
          </a:stretch>
        </p:blipFill>
        <p:spPr>
          <a:xfrm>
            <a:off x="2343150" y="762000"/>
            <a:ext cx="6012168" cy="2686050"/>
          </a:xfrm>
          <a:prstGeom prst="rect">
            <a:avLst/>
          </a:prstGeom>
        </p:spPr>
      </p:pic>
      <p:pic>
        <p:nvPicPr>
          <p:cNvPr id="3" name="Picture 2"/>
          <p:cNvPicPr>
            <a:picLocks noChangeAspect="1"/>
          </p:cNvPicPr>
          <p:nvPr/>
        </p:nvPicPr>
        <p:blipFill>
          <a:blip r:embed="rId3"/>
          <a:stretch>
            <a:fillRect/>
          </a:stretch>
        </p:blipFill>
        <p:spPr>
          <a:xfrm>
            <a:off x="76200" y="3048000"/>
            <a:ext cx="3924300" cy="3276600"/>
          </a:xfrm>
          <a:prstGeom prst="rect">
            <a:avLst/>
          </a:prstGeom>
        </p:spPr>
      </p:pic>
    </p:spTree>
    <p:extLst>
      <p:ext uri="{BB962C8B-B14F-4D97-AF65-F5344CB8AC3E}">
        <p14:creationId xmlns:p14="http://schemas.microsoft.com/office/powerpoint/2010/main" val="1432449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Nested Classes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4397583"/>
              </p:ext>
            </p:extLst>
          </p:nvPr>
        </p:nvGraphicFramePr>
        <p:xfrm>
          <a:off x="190104" y="1371600"/>
          <a:ext cx="8716962" cy="4343400"/>
        </p:xfrm>
        <a:graphic>
          <a:graphicData uri="http://schemas.openxmlformats.org/drawingml/2006/table">
            <a:tbl>
              <a:tblPr firstRow="1" bandRow="1">
                <a:tableStyleId>{BC89EF96-8CEA-46FF-86C4-4CE0E7609802}</a:tableStyleId>
              </a:tblPr>
              <a:tblGrid>
                <a:gridCol w="4358481">
                  <a:extLst>
                    <a:ext uri="{9D8B030D-6E8A-4147-A177-3AD203B41FA5}">
                      <a16:colId xmlns:a16="http://schemas.microsoft.com/office/drawing/2014/main" xmlns="" val="20000"/>
                    </a:ext>
                  </a:extLst>
                </a:gridCol>
                <a:gridCol w="4358481">
                  <a:extLst>
                    <a:ext uri="{9D8B030D-6E8A-4147-A177-3AD203B41FA5}">
                      <a16:colId xmlns:a16="http://schemas.microsoft.com/office/drawing/2014/main" xmlns="" val="20001"/>
                    </a:ext>
                  </a:extLst>
                </a:gridCol>
              </a:tblGrid>
              <a:tr h="897429">
                <a:tc>
                  <a:txBody>
                    <a:bodyPr/>
                    <a:lstStyle/>
                    <a:p>
                      <a:pPr algn="ctr" fontAlgn="t"/>
                      <a:r>
                        <a:rPr lang="en-US" dirty="0">
                          <a:effectLst/>
                        </a:rPr>
                        <a:t>Type</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ctr" fontAlgn="t"/>
                      <a:r>
                        <a:rPr lang="en-US" dirty="0">
                          <a:effectLst/>
                        </a:rPr>
                        <a:t>Description</a:t>
                      </a:r>
                      <a:endParaRPr lang="en-US"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xmlns="" val="10000"/>
                  </a:ext>
                </a:extLst>
              </a:tr>
              <a:tr h="567206">
                <a:tc>
                  <a:txBody>
                    <a:bodyPr/>
                    <a:lstStyle/>
                    <a:p>
                      <a:pPr algn="just" fontAlgn="t"/>
                      <a:r>
                        <a:rPr lang="en-US" sz="1350" kern="1200" dirty="0" smtClean="0">
                          <a:solidFill>
                            <a:schemeClr val="tx1"/>
                          </a:solidFill>
                          <a:effectLst/>
                          <a:latin typeface="+mn-lt"/>
                          <a:ea typeface="+mn-ea"/>
                          <a:cs typeface="+mn-cs"/>
                        </a:rPr>
                        <a:t>Member </a:t>
                      </a:r>
                      <a:r>
                        <a:rPr lang="en-US" sz="1350" kern="1200" dirty="0">
                          <a:solidFill>
                            <a:schemeClr val="tx1"/>
                          </a:solidFill>
                          <a:effectLst/>
                          <a:latin typeface="+mn-lt"/>
                          <a:ea typeface="+mn-ea"/>
                          <a:cs typeface="+mn-cs"/>
                        </a:rPr>
                        <a:t>Inner Class</a:t>
                      </a:r>
                    </a:p>
                  </a:txBody>
                  <a:tcPr marL="76200" marR="76200" marT="76200" marB="76200"/>
                </a:tc>
                <a:tc>
                  <a:txBody>
                    <a:bodyPr/>
                    <a:lstStyle/>
                    <a:p>
                      <a:pPr algn="just" fontAlgn="t"/>
                      <a:r>
                        <a:rPr lang="en-US" dirty="0">
                          <a:effectLst/>
                        </a:rPr>
                        <a:t>A class created within class and outside method.</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xmlns="" val="10001"/>
                  </a:ext>
                </a:extLst>
              </a:tr>
              <a:tr h="1177147">
                <a:tc>
                  <a:txBody>
                    <a:bodyPr/>
                    <a:lstStyle/>
                    <a:p>
                      <a:pPr algn="just" fontAlgn="t"/>
                      <a:endParaRPr lang="en-US" u="none" strike="noStrike" dirty="0" smtClean="0">
                        <a:effectLst/>
                      </a:endParaRPr>
                    </a:p>
                    <a:p>
                      <a:pPr algn="just" fontAlgn="t"/>
                      <a:endParaRPr lang="en-US" u="none" strike="noStrike" dirty="0" smtClean="0">
                        <a:effectLst/>
                      </a:endParaRPr>
                    </a:p>
                    <a:p>
                      <a:pPr algn="just" fontAlgn="t"/>
                      <a:r>
                        <a:rPr lang="en-US" u="none" strike="noStrike" dirty="0" smtClean="0">
                          <a:effectLst/>
                        </a:rPr>
                        <a:t>Anonymous </a:t>
                      </a:r>
                      <a:r>
                        <a:rPr lang="en-US" u="none" strike="noStrike" dirty="0">
                          <a:effectLst/>
                        </a:rPr>
                        <a:t>Inner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class created for implementing interface or extending class. Its name is decided by the java compiler.</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xmlns="" val="10002"/>
                  </a:ext>
                </a:extLst>
              </a:tr>
              <a:tr h="567206">
                <a:tc>
                  <a:txBody>
                    <a:bodyPr/>
                    <a:lstStyle/>
                    <a:p>
                      <a:pPr algn="just" fontAlgn="t"/>
                      <a:r>
                        <a:rPr lang="en-US" u="none" strike="noStrike" dirty="0">
                          <a:effectLst/>
                        </a:rPr>
                        <a:t>Local Inner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class created within method.</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xmlns="" val="10003"/>
                  </a:ext>
                </a:extLst>
              </a:tr>
              <a:tr h="567206">
                <a:tc>
                  <a:txBody>
                    <a:bodyPr/>
                    <a:lstStyle/>
                    <a:p>
                      <a:pPr algn="just" fontAlgn="t"/>
                      <a:r>
                        <a:rPr lang="en-US" u="none" strike="noStrike" dirty="0">
                          <a:effectLst/>
                          <a:hlinkClick r:id="rId2"/>
                        </a:rPr>
                        <a:t>Static Nested Class</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 static class created within class.</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xmlns="" val="10004"/>
                  </a:ext>
                </a:extLst>
              </a:tr>
              <a:tr h="567206">
                <a:tc>
                  <a:txBody>
                    <a:bodyPr/>
                    <a:lstStyle/>
                    <a:p>
                      <a:pPr algn="just" fontAlgn="t"/>
                      <a:r>
                        <a:rPr lang="en-US" u="none" strike="noStrike" dirty="0">
                          <a:effectLst/>
                        </a:rPr>
                        <a:t>Nested Interface</a:t>
                      </a:r>
                      <a:endParaRPr lang="en-US" b="0" i="0" dirty="0">
                        <a:solidFill>
                          <a:srgbClr val="000000"/>
                        </a:solidFill>
                        <a:effectLst/>
                        <a:latin typeface="verdana" panose="020B0604030504040204" pitchFamily="34" charset="0"/>
                      </a:endParaRPr>
                    </a:p>
                  </a:txBody>
                  <a:tcPr marL="76200" marR="76200" marT="76200" marB="76200"/>
                </a:tc>
                <a:tc>
                  <a:txBody>
                    <a:bodyPr/>
                    <a:lstStyle/>
                    <a:p>
                      <a:pPr algn="just" fontAlgn="t"/>
                      <a:r>
                        <a:rPr lang="en-US" dirty="0">
                          <a:effectLst/>
                        </a:rPr>
                        <a:t>An interface created within class or interface.</a:t>
                      </a:r>
                      <a:endParaRPr lang="en-US" b="0" i="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41984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Static Nested Class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8166"/>
            <a:ext cx="7222673" cy="525780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012" y="1371600"/>
            <a:ext cx="5077534" cy="7811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952844"/>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Syntel Template_eff_July2019</Template>
  <TotalTime>8063</TotalTime>
  <Words>440</Words>
  <Application>Microsoft Office PowerPoint</Application>
  <PresentationFormat>On-screen Show (4:3)</PresentationFormat>
  <Paragraphs>174</Paragraphs>
  <Slides>44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Lucida Sans Unicode</vt:lpstr>
      <vt:lpstr>Papyrus</vt:lpstr>
      <vt:lpstr>Stag Sans Light</vt:lpstr>
      <vt:lpstr>times new roman</vt:lpstr>
      <vt:lpstr>times new roman</vt:lpstr>
      <vt:lpstr>verdana</vt:lpstr>
      <vt:lpstr>verdana</vt:lpstr>
      <vt:lpstr>Atos Syntel</vt:lpstr>
      <vt:lpstr>Types of Java Classes</vt:lpstr>
      <vt:lpstr>Version Control and Revision History</vt:lpstr>
      <vt:lpstr>Iconic Representations.......</vt:lpstr>
      <vt:lpstr>Objective</vt:lpstr>
      <vt:lpstr>Nested Classes</vt:lpstr>
      <vt:lpstr>Purpose of Nested Classes</vt:lpstr>
      <vt:lpstr>Type of Nested Classes</vt:lpstr>
      <vt:lpstr>Type of Nested Classes</vt:lpstr>
      <vt:lpstr>Coding Static Nested Class</vt:lpstr>
      <vt:lpstr>Coding Member Inner Class</vt:lpstr>
      <vt:lpstr>Coding Local Inner Class</vt:lpstr>
      <vt:lpstr>Coding Anonymous Inner Class</vt:lpstr>
      <vt:lpstr>Enum</vt:lpstr>
      <vt:lpstr>Enum</vt:lpstr>
      <vt:lpstr>Enum</vt:lpstr>
      <vt:lpstr>Enum</vt:lpstr>
      <vt:lpstr>Coding Enum</vt:lpstr>
      <vt:lpstr>Coding Enum</vt:lpstr>
      <vt:lpstr>Generics</vt:lpstr>
      <vt:lpstr>Generics</vt:lpstr>
      <vt:lpstr>Generics</vt:lpstr>
      <vt:lpstr>Generics</vt:lpstr>
      <vt:lpstr>Generics</vt:lpstr>
      <vt:lpstr>Generics</vt:lpstr>
      <vt:lpstr>Generics</vt:lpstr>
      <vt:lpstr>Before Generics</vt:lpstr>
      <vt:lpstr>After Generics</vt:lpstr>
      <vt:lpstr>Multiple Generic types and Type Bounding</vt:lpstr>
      <vt:lpstr>Annotations</vt:lpstr>
      <vt:lpstr>Annotations</vt:lpstr>
      <vt:lpstr>Annotations</vt:lpstr>
      <vt:lpstr>Annotations</vt:lpstr>
      <vt:lpstr>Annotations used in JUNIT</vt:lpstr>
      <vt:lpstr>Annotations used in JUNIT</vt:lpstr>
      <vt:lpstr>Annotations</vt:lpstr>
      <vt:lpstr>Annotations</vt:lpstr>
      <vt:lpstr>Java Varargs</vt:lpstr>
      <vt:lpstr>Java Varargs</vt:lpstr>
      <vt:lpstr>JAVA Varargs</vt:lpstr>
      <vt:lpstr>Wrapper Classes</vt:lpstr>
      <vt:lpstr>Boxing and Unboxing</vt:lpstr>
      <vt:lpstr>Boxing and Unboxing</vt:lpstr>
      <vt:lpstr>Use of Boxing and Unboxing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1165</cp:revision>
  <dcterms:created xsi:type="dcterms:W3CDTF">2002-09-04T12:32:15Z</dcterms:created>
  <dcterms:modified xsi:type="dcterms:W3CDTF">2019-12-06T06:58:20Z</dcterms:modified>
</cp:coreProperties>
</file>