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6" r:id="rId1"/>
  </p:sldMasterIdLst>
  <p:notesMasterIdLst>
    <p:notesMasterId r:id="rId35"/>
  </p:notesMasterIdLst>
  <p:handoutMasterIdLst>
    <p:handoutMasterId r:id="rId36"/>
  </p:handoutMasterIdLst>
  <p:sldIdLst>
    <p:sldId id="324" r:id="rId2"/>
    <p:sldId id="792" r:id="rId3"/>
    <p:sldId id="688" r:id="rId4"/>
    <p:sldId id="325" r:id="rId5"/>
    <p:sldId id="733" r:id="rId6"/>
    <p:sldId id="725" r:id="rId7"/>
    <p:sldId id="780" r:id="rId8"/>
    <p:sldId id="779" r:id="rId9"/>
    <p:sldId id="781" r:id="rId10"/>
    <p:sldId id="736" r:id="rId11"/>
    <p:sldId id="732" r:id="rId12"/>
    <p:sldId id="738" r:id="rId13"/>
    <p:sldId id="739" r:id="rId14"/>
    <p:sldId id="740" r:id="rId15"/>
    <p:sldId id="735" r:id="rId16"/>
    <p:sldId id="741" r:id="rId17"/>
    <p:sldId id="742" r:id="rId18"/>
    <p:sldId id="766" r:id="rId19"/>
    <p:sldId id="770" r:id="rId20"/>
    <p:sldId id="771" r:id="rId21"/>
    <p:sldId id="777" r:id="rId22"/>
    <p:sldId id="755" r:id="rId23"/>
    <p:sldId id="756" r:id="rId24"/>
    <p:sldId id="782" r:id="rId25"/>
    <p:sldId id="783" r:id="rId26"/>
    <p:sldId id="784" r:id="rId27"/>
    <p:sldId id="785" r:id="rId28"/>
    <p:sldId id="786" r:id="rId29"/>
    <p:sldId id="787" r:id="rId30"/>
    <p:sldId id="791" r:id="rId31"/>
    <p:sldId id="788" r:id="rId32"/>
    <p:sldId id="789" r:id="rId33"/>
    <p:sldId id="775" r:id="rId3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501" autoAdjust="0"/>
  </p:normalViewPr>
  <p:slideViewPr>
    <p:cSldViewPr>
      <p:cViewPr varScale="1">
        <p:scale>
          <a:sx n="96" d="100"/>
          <a:sy n="96" d="100"/>
        </p:scale>
        <p:origin x="414" y="90"/>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82" d="100"/>
          <a:sy n="82" d="100"/>
        </p:scale>
        <p:origin x="203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Tree>
    <p:extLst>
      <p:ext uri="{BB962C8B-B14F-4D97-AF65-F5344CB8AC3E}">
        <p14:creationId xmlns:p14="http://schemas.microsoft.com/office/powerpoint/2010/main" val="2107324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DA03C25-7834-4D43-85F5-A849F95E899B}" type="slidenum">
              <a:rPr lang="en-US"/>
              <a:pPr>
                <a:defRPr/>
              </a:pPr>
              <a:t>‹#›</a:t>
            </a:fld>
            <a:endParaRPr lang="en-US"/>
          </a:p>
        </p:txBody>
      </p:sp>
    </p:spTree>
    <p:extLst>
      <p:ext uri="{BB962C8B-B14F-4D97-AF65-F5344CB8AC3E}">
        <p14:creationId xmlns:p14="http://schemas.microsoft.com/office/powerpoint/2010/main" val="3141834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B59F177-8FBD-4DDD-8DDD-C05046B5F961}" type="slidenum">
              <a:rPr lang="en-US" smtClean="0"/>
              <a:pPr/>
              <a:t>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4527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B9392CC-B9B5-44AB-A43F-580C6E6A8AD4}" type="slidenum">
              <a:rPr lang="en-US" smtClean="0"/>
              <a:pPr/>
              <a:t>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67446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4FFBFE1-2EDF-450F-AFF8-01CE223C9892}" type="slidenum">
              <a:rPr lang="en-US" smtClean="0"/>
              <a:pPr/>
              <a:t>4</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791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33</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6243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511517770"/>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73283102"/>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32513683"/>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10993121"/>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86008271"/>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74552581"/>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69890512"/>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46414548"/>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41775854"/>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06929218"/>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91329476"/>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735317"/>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18970400"/>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05322196"/>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39649727"/>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73654943"/>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91595843"/>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7646035"/>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71654165"/>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91748577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21667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409003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937809"/>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3629199"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7271539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125133843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405771"/>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629199"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018426"/>
            <a:ext cx="485546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96163318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00268121"/>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38697924"/>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5210150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
        <p:nvSpPr>
          <p:cNvPr id="10" name="AddCustomFooter#1"/>
          <p:cNvSpPr txBox="1"/>
          <p:nvPr userDrawn="1"/>
        </p:nvSpPr>
        <p:spPr>
          <a:xfrm>
            <a:off x="280245" y="6439429"/>
            <a:ext cx="2284280"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70854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14" y="762000"/>
            <a:ext cx="8798163" cy="55966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List Interface:</a:t>
            </a:r>
          </a:p>
          <a:p>
            <a:pPr lvl="1"/>
            <a:r>
              <a:rPr lang="en-US" dirty="0" smtClean="0"/>
              <a:t>Elements are ordered and may contain duplicates</a:t>
            </a:r>
          </a:p>
          <a:p>
            <a:pPr lvl="1"/>
            <a:r>
              <a:rPr lang="en-US" dirty="0" smtClean="0"/>
              <a:t>Have </a:t>
            </a:r>
            <a:r>
              <a:rPr lang="en-US" dirty="0" err="1" smtClean="0"/>
              <a:t>indexable</a:t>
            </a:r>
            <a:r>
              <a:rPr lang="en-US" dirty="0" smtClean="0"/>
              <a:t> elements (using zero-based indexing).</a:t>
            </a:r>
          </a:p>
          <a:p>
            <a:pPr lvl="1"/>
            <a:r>
              <a:rPr lang="en-US" dirty="0" smtClean="0"/>
              <a:t>Elements are kept ordered sequence (which often depends on the order that we added them). </a:t>
            </a:r>
            <a:endParaRPr lang="en-US" b="1" dirty="0" smtClean="0"/>
          </a:p>
          <a:p>
            <a:pPr lvl="1"/>
            <a:r>
              <a:rPr lang="en-US" dirty="0" smtClean="0"/>
              <a:t>There are 4 main </a:t>
            </a:r>
            <a:r>
              <a:rPr lang="en-US" b="1" dirty="0" smtClean="0"/>
              <a:t>List implementations:</a:t>
            </a:r>
          </a:p>
          <a:p>
            <a:pPr lvl="2"/>
            <a:r>
              <a:rPr lang="en-US" b="1" dirty="0" smtClean="0"/>
              <a:t>Vector</a:t>
            </a:r>
          </a:p>
          <a:p>
            <a:pPr lvl="3"/>
            <a:r>
              <a:rPr lang="en-US" dirty="0" smtClean="0"/>
              <a:t>a general kind of list with many useful accessing/modifying/searching methods</a:t>
            </a:r>
          </a:p>
          <a:p>
            <a:pPr lvl="3"/>
            <a:r>
              <a:rPr lang="en-US" dirty="0" smtClean="0"/>
              <a:t>a synchronized class</a:t>
            </a:r>
          </a:p>
          <a:p>
            <a:pPr lvl="2"/>
            <a:r>
              <a:rPr lang="en-US" b="1" dirty="0" smtClean="0"/>
              <a:t>ArrayList</a:t>
            </a:r>
          </a:p>
          <a:p>
            <a:pPr lvl="3"/>
            <a:r>
              <a:rPr lang="en-US" dirty="0" smtClean="0"/>
              <a:t>also general like Vectors</a:t>
            </a:r>
          </a:p>
          <a:p>
            <a:pPr lvl="3"/>
            <a:r>
              <a:rPr lang="en-US" dirty="0" smtClean="0"/>
              <a:t>an unsynchronized class (faster than Vectors)</a:t>
            </a:r>
          </a:p>
          <a:p>
            <a:pPr lvl="3"/>
            <a:r>
              <a:rPr lang="en-US" dirty="0" smtClean="0"/>
              <a:t>It is re-sizable array implementation</a:t>
            </a:r>
          </a:p>
          <a:p>
            <a:pPr lvl="2"/>
            <a:r>
              <a:rPr lang="en-US" b="1" dirty="0" smtClean="0"/>
              <a:t>LinkedList</a:t>
            </a:r>
          </a:p>
          <a:p>
            <a:pPr lvl="3"/>
            <a:r>
              <a:rPr lang="en-US" dirty="0" smtClean="0"/>
              <a:t>methods for double-ended access, no direct access from the middle</a:t>
            </a:r>
          </a:p>
          <a:p>
            <a:pPr lvl="2"/>
            <a:r>
              <a:rPr lang="en-US" b="1" dirty="0" smtClean="0"/>
              <a:t>Stack</a:t>
            </a:r>
          </a:p>
          <a:p>
            <a:pPr lvl="3"/>
            <a:r>
              <a:rPr lang="en-US" dirty="0" smtClean="0"/>
              <a:t> accessible from one end only (the top).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Set Interface:</a:t>
            </a:r>
          </a:p>
          <a:p>
            <a:pPr lvl="1"/>
            <a:r>
              <a:rPr lang="en-US" dirty="0" smtClean="0"/>
              <a:t>It represents set of objects, meaning each element can only exists once in a Set. </a:t>
            </a:r>
          </a:p>
          <a:p>
            <a:pPr lvl="1"/>
            <a:r>
              <a:rPr lang="en-US" dirty="0" smtClean="0"/>
              <a:t>It contains only methods inherited from Collection</a:t>
            </a:r>
            <a:r>
              <a:rPr lang="en-US" b="1" dirty="0" smtClean="0"/>
              <a:t> </a:t>
            </a:r>
            <a:r>
              <a:rPr lang="en-US" dirty="0" smtClean="0"/>
              <a:t>interface</a:t>
            </a:r>
          </a:p>
          <a:p>
            <a:pPr lvl="1"/>
            <a:r>
              <a:rPr lang="en-US" dirty="0" smtClean="0"/>
              <a:t>The </a:t>
            </a:r>
            <a:r>
              <a:rPr lang="en-US" b="1" dirty="0" smtClean="0"/>
              <a:t>Set Implementations </a:t>
            </a:r>
            <a:r>
              <a:rPr lang="en-US" dirty="0" smtClean="0"/>
              <a:t>are:</a:t>
            </a:r>
          </a:p>
          <a:p>
            <a:pPr lvl="2"/>
            <a:r>
              <a:rPr lang="en-US" b="1" dirty="0" err="1" smtClean="0"/>
              <a:t>HashSet</a:t>
            </a:r>
            <a:r>
              <a:rPr lang="en-US" b="1" dirty="0" smtClean="0"/>
              <a:t>:</a:t>
            </a:r>
          </a:p>
          <a:p>
            <a:pPr lvl="3"/>
            <a:r>
              <a:rPr lang="en-US" dirty="0" smtClean="0"/>
              <a:t>Stores its elements in a hash table.</a:t>
            </a:r>
          </a:p>
          <a:p>
            <a:pPr lvl="3"/>
            <a:r>
              <a:rPr lang="en-US" dirty="0" smtClean="0"/>
              <a:t>This class permits the </a:t>
            </a:r>
            <a:r>
              <a:rPr lang="en-US" b="1" dirty="0" smtClean="0"/>
              <a:t>null</a:t>
            </a:r>
            <a:r>
              <a:rPr lang="en-US" dirty="0" smtClean="0"/>
              <a:t> element </a:t>
            </a:r>
            <a:endParaRPr lang="en-US" b="1" dirty="0" smtClean="0"/>
          </a:p>
          <a:p>
            <a:pPr lvl="2"/>
            <a:r>
              <a:rPr lang="en-US" b="1" dirty="0" err="1" smtClean="0"/>
              <a:t>LinkedHashSet</a:t>
            </a:r>
            <a:endParaRPr lang="en-US" b="1" dirty="0" smtClean="0"/>
          </a:p>
          <a:p>
            <a:pPr lvl="3"/>
            <a:r>
              <a:rPr lang="en-US" dirty="0" smtClean="0"/>
              <a:t>implements both the Hash table and linked list implementation of the </a:t>
            </a:r>
            <a:r>
              <a:rPr lang="en-US" b="1" dirty="0" smtClean="0"/>
              <a:t>Set </a:t>
            </a:r>
            <a:r>
              <a:rPr lang="en-US" dirty="0" smtClean="0"/>
              <a:t>interface.</a:t>
            </a:r>
          </a:p>
          <a:p>
            <a:pPr lvl="3"/>
            <a:r>
              <a:rPr lang="en-US" dirty="0" smtClean="0"/>
              <a:t>This implementation differs from </a:t>
            </a:r>
            <a:r>
              <a:rPr lang="en-US" b="1" dirty="0" err="1" smtClean="0"/>
              <a:t>HashSet</a:t>
            </a:r>
            <a:r>
              <a:rPr lang="en-US" b="1" dirty="0" smtClean="0"/>
              <a:t> </a:t>
            </a:r>
            <a:r>
              <a:rPr lang="en-US" dirty="0" smtClean="0"/>
              <a:t>that it maintains a doubly-linked list.</a:t>
            </a:r>
            <a:r>
              <a:rPr lang="en-US" b="1" dirty="0" smtClean="0"/>
              <a:t> </a:t>
            </a:r>
          </a:p>
          <a:p>
            <a:pPr lvl="3"/>
            <a:r>
              <a:rPr lang="en-US" dirty="0" smtClean="0"/>
              <a:t>The orders of its elements are based on the order in which they were inserted.</a:t>
            </a:r>
            <a:endParaRPr lang="en-US" b="1" dirty="0" smtClean="0"/>
          </a:p>
          <a:p>
            <a:pPr lvl="2"/>
            <a:r>
              <a:rPr lang="en-US" b="1" dirty="0" err="1" smtClean="0"/>
              <a:t>TreeSet</a:t>
            </a:r>
            <a:endParaRPr lang="en-US" b="1" dirty="0" smtClean="0"/>
          </a:p>
          <a:p>
            <a:pPr lvl="3"/>
            <a:r>
              <a:rPr lang="en-US" dirty="0" smtClean="0"/>
              <a:t>useful when you need to extract elements from a collection in a sorted manner.</a:t>
            </a:r>
          </a:p>
          <a:p>
            <a:pPr lvl="3"/>
            <a:r>
              <a:rPr lang="en-US" dirty="0" smtClean="0"/>
              <a:t> The elements added to a </a:t>
            </a:r>
            <a:r>
              <a:rPr lang="en-US" dirty="0" err="1" smtClean="0"/>
              <a:t>TreeSet</a:t>
            </a:r>
            <a:r>
              <a:rPr lang="en-US" dirty="0" smtClean="0"/>
              <a:t> are </a:t>
            </a:r>
            <a:r>
              <a:rPr lang="en-US" dirty="0" err="1" smtClean="0"/>
              <a:t>sortable</a:t>
            </a:r>
            <a:r>
              <a:rPr lang="en-US" dirty="0" smtClean="0"/>
              <a:t> in an order.</a:t>
            </a:r>
            <a:endParaRPr lang="en-US"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SortedSet Interface:</a:t>
            </a:r>
          </a:p>
          <a:p>
            <a:pPr lvl="1"/>
            <a:r>
              <a:rPr lang="en-US" dirty="0" smtClean="0"/>
              <a:t>Extends the </a:t>
            </a:r>
            <a:r>
              <a:rPr lang="en-US" b="1" dirty="0" smtClean="0"/>
              <a:t>Set</a:t>
            </a:r>
            <a:r>
              <a:rPr lang="en-US" dirty="0" smtClean="0"/>
              <a:t> interface. </a:t>
            </a:r>
          </a:p>
          <a:p>
            <a:pPr lvl="1"/>
            <a:r>
              <a:rPr lang="en-US" dirty="0" smtClean="0"/>
              <a:t>Internally maintains its elements in sorted order.</a:t>
            </a:r>
          </a:p>
          <a:p>
            <a:pPr lvl="1"/>
            <a:r>
              <a:rPr lang="en-US" dirty="0" smtClean="0"/>
              <a:t>The order of the sorting is either the natural sorting order of the elements or the order determined by a Comparator .</a:t>
            </a:r>
          </a:p>
          <a:p>
            <a:pPr lvl="1"/>
            <a:r>
              <a:rPr lang="en-US" dirty="0" smtClean="0"/>
              <a:t>Only one implementation of the SortedSet interface – the </a:t>
            </a:r>
            <a:r>
              <a:rPr lang="en-US" b="1" dirty="0" err="1" smtClean="0"/>
              <a:t>TreeSet</a:t>
            </a:r>
            <a:r>
              <a:rPr lang="en-US" dirty="0" smtClean="0"/>
              <a:t> class.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Queue Interface:</a:t>
            </a:r>
          </a:p>
          <a:p>
            <a:pPr lvl="1"/>
            <a:r>
              <a:rPr lang="en-US" dirty="0" smtClean="0"/>
              <a:t>Represents an ordered list of objects just like a List.</a:t>
            </a:r>
          </a:p>
          <a:p>
            <a:pPr lvl="1"/>
            <a:r>
              <a:rPr lang="en-US" dirty="0" smtClean="0"/>
              <a:t>Ordering of elements  in a FIFO (first-in-first-out) manner.</a:t>
            </a:r>
          </a:p>
          <a:p>
            <a:pPr lvl="1"/>
            <a:r>
              <a:rPr lang="en-US" dirty="0" smtClean="0"/>
              <a:t>Designed to have elements inserted at the end of the queue, and elements removed from the beginning of the queue.</a:t>
            </a:r>
          </a:p>
          <a:p>
            <a:pPr lvl="1"/>
            <a:r>
              <a:rPr lang="en-US" dirty="0" smtClean="0"/>
              <a:t>The Queue implementations are:</a:t>
            </a:r>
          </a:p>
          <a:p>
            <a:pPr lvl="2"/>
            <a:r>
              <a:rPr lang="en-US" dirty="0" err="1" smtClean="0"/>
              <a:t>LinkedList</a:t>
            </a:r>
            <a:endParaRPr lang="en-US" dirty="0" smtClean="0"/>
          </a:p>
          <a:p>
            <a:pPr lvl="2"/>
            <a:r>
              <a:rPr lang="en-US" dirty="0" err="1" smtClean="0"/>
              <a:t>PriorityQueue</a:t>
            </a:r>
            <a:endParaRPr lang="en-US" dirty="0" smtClean="0"/>
          </a:p>
          <a:p>
            <a:pPr lvl="1"/>
            <a:endParaRPr lang="en-US" dirty="0" smtClean="0"/>
          </a:p>
          <a:p>
            <a:pPr lvl="1"/>
            <a:r>
              <a:rPr lang="en-US" dirty="0" smtClean="0"/>
              <a:t>We can peek at the element at the head of the queue without taking the element out of the queue using the element() method. </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The Map Interface:</a:t>
            </a:r>
          </a:p>
          <a:p>
            <a:pPr lvl="1"/>
            <a:r>
              <a:rPr lang="en-US" dirty="0" smtClean="0"/>
              <a:t>Not a subtype of the Collection interface</a:t>
            </a:r>
          </a:p>
          <a:p>
            <a:pPr lvl="1"/>
            <a:r>
              <a:rPr lang="en-US" dirty="0" smtClean="0"/>
              <a:t>Represents a mapping between a key and a value.</a:t>
            </a:r>
          </a:p>
          <a:p>
            <a:pPr lvl="1"/>
            <a:r>
              <a:rPr lang="en-US" dirty="0" smtClean="0"/>
              <a:t>Also referred to as </a:t>
            </a:r>
            <a:r>
              <a:rPr lang="en-US" i="1" dirty="0" smtClean="0"/>
              <a:t>associative array or a dictionary</a:t>
            </a:r>
          </a:p>
          <a:p>
            <a:pPr lvl="1"/>
            <a:r>
              <a:rPr lang="en-US" dirty="0" smtClean="0"/>
              <a:t>Has its own set of methods</a:t>
            </a:r>
          </a:p>
          <a:p>
            <a:pPr lvl="2"/>
            <a:r>
              <a:rPr lang="en-US" dirty="0" smtClean="0"/>
              <a:t>Methods for adding and deleting</a:t>
            </a:r>
          </a:p>
          <a:p>
            <a:pPr lvl="3"/>
            <a:r>
              <a:rPr lang="en-US" b="1" dirty="0" smtClean="0">
                <a:solidFill>
                  <a:srgbClr val="FF0000"/>
                </a:solidFill>
              </a:rPr>
              <a:t>put(Object key, Object value)</a:t>
            </a:r>
          </a:p>
          <a:p>
            <a:pPr lvl="3"/>
            <a:r>
              <a:rPr lang="en-US" b="1" dirty="0" smtClean="0">
                <a:solidFill>
                  <a:srgbClr val="FF0000"/>
                </a:solidFill>
              </a:rPr>
              <a:t>remove (Object key)</a:t>
            </a:r>
          </a:p>
          <a:p>
            <a:pPr lvl="2"/>
            <a:endParaRPr lang="en-US" dirty="0" smtClean="0"/>
          </a:p>
          <a:p>
            <a:pPr lvl="2"/>
            <a:r>
              <a:rPr lang="en-US" dirty="0" smtClean="0"/>
              <a:t>Methods for extraction objects</a:t>
            </a:r>
          </a:p>
          <a:p>
            <a:pPr lvl="3"/>
            <a:r>
              <a:rPr lang="en-US" b="1" dirty="0" smtClean="0">
                <a:solidFill>
                  <a:srgbClr val="FF0000"/>
                </a:solidFill>
              </a:rPr>
              <a:t>get (Object key)</a:t>
            </a:r>
          </a:p>
          <a:p>
            <a:pPr lvl="2"/>
            <a:endParaRPr lang="en-US" b="1" dirty="0" smtClean="0"/>
          </a:p>
          <a:p>
            <a:pPr lvl="2"/>
            <a:r>
              <a:rPr lang="en-US" dirty="0" smtClean="0"/>
              <a:t>Methods to retrieve the keys, the values, and (key, value) pairs</a:t>
            </a:r>
          </a:p>
          <a:p>
            <a:pPr lvl="3"/>
            <a:r>
              <a:rPr lang="en-US" b="1" dirty="0" err="1" smtClean="0">
                <a:solidFill>
                  <a:srgbClr val="FF0000"/>
                </a:solidFill>
              </a:rPr>
              <a:t>keySet</a:t>
            </a:r>
            <a:r>
              <a:rPr lang="en-US" b="1" dirty="0" smtClean="0">
                <a:solidFill>
                  <a:srgbClr val="FF0000"/>
                </a:solidFill>
              </a:rPr>
              <a:t>() // returns a Set</a:t>
            </a:r>
          </a:p>
          <a:p>
            <a:pPr lvl="3"/>
            <a:r>
              <a:rPr lang="en-US" b="1" dirty="0" smtClean="0">
                <a:solidFill>
                  <a:srgbClr val="FF0000"/>
                </a:solidFill>
              </a:rPr>
              <a:t>values() // returns a Collection,</a:t>
            </a:r>
          </a:p>
          <a:p>
            <a:pPr lvl="3"/>
            <a:r>
              <a:rPr lang="en-US" b="1" dirty="0" err="1" smtClean="0">
                <a:solidFill>
                  <a:srgbClr val="FF0000"/>
                </a:solidFill>
              </a:rPr>
              <a:t>entrySet</a:t>
            </a:r>
            <a:r>
              <a:rPr lang="en-US" b="1" dirty="0" smtClean="0">
                <a:solidFill>
                  <a:srgbClr val="FF0000"/>
                </a:solidFill>
              </a:rPr>
              <a:t>() // returns a set</a:t>
            </a:r>
            <a:endParaRPr lang="en-US" dirty="0" smtClean="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Map Interface(Contd..)</a:t>
            </a:r>
          </a:p>
          <a:p>
            <a:pPr lvl="1"/>
            <a:r>
              <a:rPr lang="en-US" dirty="0" smtClean="0"/>
              <a:t>Most common </a:t>
            </a:r>
            <a:r>
              <a:rPr lang="en-US" b="1" dirty="0" smtClean="0"/>
              <a:t>Map implementations</a:t>
            </a:r>
            <a:r>
              <a:rPr lang="en-US" dirty="0" smtClean="0"/>
              <a:t>  are:</a:t>
            </a:r>
          </a:p>
          <a:p>
            <a:pPr lvl="2"/>
            <a:r>
              <a:rPr lang="en-US" b="1" dirty="0" err="1" smtClean="0"/>
              <a:t>HashMap</a:t>
            </a:r>
            <a:endParaRPr lang="en-US" b="1" dirty="0" smtClean="0"/>
          </a:p>
          <a:p>
            <a:pPr lvl="3"/>
            <a:r>
              <a:rPr lang="en-US" dirty="0" smtClean="0"/>
              <a:t>The implementation is based on a hash table  except that it is unsynchronized and permits </a:t>
            </a:r>
            <a:r>
              <a:rPr lang="en-US" b="1" dirty="0" smtClean="0"/>
              <a:t>null</a:t>
            </a:r>
            <a:r>
              <a:rPr lang="en-US" dirty="0" smtClean="0"/>
              <a:t>.</a:t>
            </a:r>
          </a:p>
          <a:p>
            <a:pPr lvl="3"/>
            <a:r>
              <a:rPr lang="en-US" dirty="0" smtClean="0"/>
              <a:t>No ordering on (key, value) pairs.</a:t>
            </a:r>
          </a:p>
          <a:p>
            <a:pPr lvl="2"/>
            <a:r>
              <a:rPr lang="en-US" b="1" dirty="0" err="1" smtClean="0"/>
              <a:t>TreeMap</a:t>
            </a:r>
            <a:endParaRPr lang="en-US" b="1" dirty="0" smtClean="0"/>
          </a:p>
          <a:p>
            <a:pPr lvl="3"/>
            <a:r>
              <a:rPr lang="en-US" dirty="0" smtClean="0"/>
              <a:t>useful when you need to traverse the keys from a collection in a sorted manner.</a:t>
            </a:r>
          </a:p>
          <a:p>
            <a:pPr lvl="3"/>
            <a:r>
              <a:rPr lang="en-US" dirty="0" smtClean="0"/>
              <a:t>(key, value) pairs are ordered on the key.</a:t>
            </a:r>
            <a:endParaRPr lang="en-US" b="1" dirty="0" smtClean="0"/>
          </a:p>
          <a:p>
            <a:pPr lvl="2"/>
            <a:r>
              <a:rPr lang="en-US" b="1" dirty="0" err="1" smtClean="0"/>
              <a:t>LinkedHashMap</a:t>
            </a:r>
            <a:endParaRPr lang="en-US" b="1" dirty="0" smtClean="0"/>
          </a:p>
          <a:p>
            <a:pPr lvl="3"/>
            <a:r>
              <a:rPr lang="en-US" dirty="0" smtClean="0"/>
              <a:t>implemented using both Hash table and linked list implementation of the </a:t>
            </a:r>
            <a:r>
              <a:rPr lang="en-US" b="1" dirty="0" smtClean="0"/>
              <a:t>Map </a:t>
            </a:r>
            <a:r>
              <a:rPr lang="en-US" dirty="0" smtClean="0"/>
              <a:t>interface.</a:t>
            </a:r>
          </a:p>
          <a:p>
            <a:pPr lvl="3"/>
            <a:r>
              <a:rPr lang="en-US" dirty="0" smtClean="0"/>
              <a:t>implementation differs from </a:t>
            </a:r>
            <a:r>
              <a:rPr lang="en-US" b="1" dirty="0" err="1" smtClean="0"/>
              <a:t>HashMap</a:t>
            </a:r>
            <a:r>
              <a:rPr lang="en-US" b="1" dirty="0" smtClean="0"/>
              <a:t> </a:t>
            </a:r>
            <a:r>
              <a:rPr lang="en-US" dirty="0" smtClean="0"/>
              <a:t>that maintains a doubly-linked list running through all of its entries in it.</a:t>
            </a:r>
          </a:p>
          <a:p>
            <a:pPr lvl="3"/>
            <a:r>
              <a:rPr lang="en-US" dirty="0" smtClean="0"/>
              <a:t>orders of its elements are based on the insertion-order. </a:t>
            </a:r>
          </a:p>
          <a:p>
            <a:pPr lvl="3"/>
            <a:endParaRPr lang="en-US" b="1"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endParaRPr lang="en-US" dirty="0"/>
          </a:p>
        </p:txBody>
      </p:sp>
      <p:sp>
        <p:nvSpPr>
          <p:cNvPr id="3" name="Content Placeholder 2"/>
          <p:cNvSpPr>
            <a:spLocks noGrp="1"/>
          </p:cNvSpPr>
          <p:nvPr>
            <p:ph idx="1"/>
          </p:nvPr>
        </p:nvSpPr>
        <p:spPr/>
        <p:txBody>
          <a:bodyPr/>
          <a:lstStyle/>
          <a:p>
            <a:r>
              <a:rPr lang="en-US" dirty="0" smtClean="0"/>
              <a:t>SortedMap Interface</a:t>
            </a:r>
          </a:p>
          <a:p>
            <a:pPr lvl="1"/>
            <a:r>
              <a:rPr lang="en-US" dirty="0" smtClean="0"/>
              <a:t>SortedMap</a:t>
            </a:r>
            <a:r>
              <a:rPr lang="en-US" b="1" dirty="0" smtClean="0"/>
              <a:t> </a:t>
            </a:r>
            <a:r>
              <a:rPr lang="en-US" dirty="0" smtClean="0"/>
              <a:t>interface extends the </a:t>
            </a:r>
            <a:r>
              <a:rPr lang="en-US" b="1" dirty="0" smtClean="0"/>
              <a:t>Map</a:t>
            </a:r>
            <a:r>
              <a:rPr lang="en-US" dirty="0" smtClean="0"/>
              <a:t> interface.</a:t>
            </a:r>
          </a:p>
          <a:p>
            <a:pPr lvl="1"/>
            <a:r>
              <a:rPr lang="en-US" dirty="0" smtClean="0"/>
              <a:t>Special Map interface for maintaining elements in a sorted order.</a:t>
            </a:r>
          </a:p>
          <a:p>
            <a:pPr lvl="1"/>
            <a:r>
              <a:rPr lang="en-US" dirty="0" smtClean="0"/>
              <a:t>Similar to a </a:t>
            </a:r>
            <a:r>
              <a:rPr lang="en-US" b="1" dirty="0" smtClean="0"/>
              <a:t>SortedSet</a:t>
            </a:r>
            <a:r>
              <a:rPr lang="en-US" dirty="0" smtClean="0"/>
              <a:t> except, the sort is done on the map keys.</a:t>
            </a:r>
          </a:p>
          <a:p>
            <a:pPr lvl="1"/>
            <a:r>
              <a:rPr lang="en-US" dirty="0" smtClean="0"/>
              <a:t>In addition to methods of  the Map interface, it provides two methods shown as:</a:t>
            </a:r>
          </a:p>
          <a:p>
            <a:pPr lvl="2"/>
            <a:r>
              <a:rPr lang="en-US" b="1" dirty="0" err="1" smtClean="0"/>
              <a:t>firstKey</a:t>
            </a:r>
            <a:r>
              <a:rPr lang="en-US" b="1" dirty="0" smtClean="0"/>
              <a:t>( ):</a:t>
            </a:r>
          </a:p>
          <a:p>
            <a:pPr lvl="3"/>
            <a:r>
              <a:rPr lang="en-US" dirty="0" smtClean="0"/>
              <a:t>returns the first (lowest) value currently in the map </a:t>
            </a:r>
          </a:p>
          <a:p>
            <a:pPr lvl="2"/>
            <a:r>
              <a:rPr lang="en-US" b="1" dirty="0" err="1" smtClean="0"/>
              <a:t>lastKey</a:t>
            </a:r>
            <a:r>
              <a:rPr lang="en-US" b="1" dirty="0" smtClean="0"/>
              <a:t>( ) :</a:t>
            </a:r>
          </a:p>
          <a:p>
            <a:pPr lvl="3"/>
            <a:r>
              <a:rPr lang="en-US" dirty="0" smtClean="0"/>
              <a:t>returns the last (highest) value currently in the map</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Solution: Generics(introduced in Java5)</a:t>
            </a:r>
          </a:p>
          <a:p>
            <a:pPr lvl="1">
              <a:buFont typeface="Wingdings" pitchFamily="2" charset="2"/>
              <a:buChar char="Ø"/>
            </a:pPr>
            <a:r>
              <a:rPr lang="en-US" dirty="0" smtClean="0"/>
              <a:t>Tell the compiler type of the collection</a:t>
            </a:r>
          </a:p>
          <a:p>
            <a:pPr lvl="1">
              <a:buFont typeface="Wingdings" pitchFamily="2" charset="2"/>
              <a:buChar char="Ø"/>
            </a:pPr>
            <a:r>
              <a:rPr lang="en-US" dirty="0" smtClean="0"/>
              <a:t>Let the compiler fill in the cast</a:t>
            </a:r>
          </a:p>
          <a:p>
            <a:pPr lvl="1">
              <a:buFont typeface="Wingdings" pitchFamily="2" charset="2"/>
              <a:buChar char="Ø"/>
            </a:pPr>
            <a:r>
              <a:rPr lang="en-US" dirty="0" smtClean="0"/>
              <a:t>Example: Compiler will check if you are adding Integer type entry to a String type collection (compile time detection of type mismatch)</a:t>
            </a:r>
          </a:p>
          <a:p>
            <a:endParaRPr lang="en-US" dirty="0" smtClean="0"/>
          </a:p>
          <a:p>
            <a:r>
              <a:rPr lang="en-US" dirty="0" smtClean="0"/>
              <a:t>Generics abstract over Types</a:t>
            </a:r>
          </a:p>
          <a:p>
            <a:pPr lvl="1">
              <a:buFont typeface="Wingdings" pitchFamily="2" charset="2"/>
              <a:buChar char="Ø"/>
            </a:pPr>
            <a:r>
              <a:rPr lang="en-US" dirty="0" smtClean="0"/>
              <a:t>Classes, Interfaces and Methods can be Parameterized by Types</a:t>
            </a:r>
          </a:p>
          <a:p>
            <a:r>
              <a:rPr lang="en-US" dirty="0" smtClean="0"/>
              <a:t>Generics provide increased readability and type safety</a:t>
            </a:r>
          </a:p>
          <a:p>
            <a:pPr lvl="1">
              <a:buFont typeface="Wingdings" pitchFamily="2" charset="2"/>
              <a:buChar char="Ø"/>
            </a:pPr>
            <a:r>
              <a:rPr lang="en-US" dirty="0" smtClean="0"/>
              <a:t>If it compiles without any errors or warnings, then it must not raise any unexpected </a:t>
            </a:r>
            <a:r>
              <a:rPr lang="en-US" dirty="0" err="1" smtClean="0"/>
              <a:t>ClassCastException</a:t>
            </a:r>
            <a:r>
              <a:rPr lang="en-US" dirty="0" smtClean="0"/>
              <a:t> during runtime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Generics(</a:t>
            </a:r>
            <a:r>
              <a:rPr lang="en-US" dirty="0" err="1" smtClean="0"/>
              <a:t>Contd</a:t>
            </a:r>
            <a:r>
              <a:rPr lang="en-US" dirty="0" smtClean="0"/>
              <a:t>…):</a:t>
            </a:r>
          </a:p>
          <a:p>
            <a:pPr lvl="1">
              <a:lnSpc>
                <a:spcPct val="140000"/>
              </a:lnSpc>
            </a:pPr>
            <a:r>
              <a:rPr lang="en-US" dirty="0" smtClean="0"/>
              <a:t>To Declare a generic class replace type parameter &lt;E&gt; with concrete type argument, like </a:t>
            </a:r>
            <a:r>
              <a:rPr lang="en-US" i="1" dirty="0" smtClean="0"/>
              <a:t>&lt;Integer&gt; or &lt;</a:t>
            </a:r>
            <a:r>
              <a:rPr lang="en-US" i="1" dirty="0" err="1" smtClean="0"/>
              <a:t>MyType</a:t>
            </a:r>
            <a:r>
              <a:rPr lang="en-US" i="1" dirty="0" smtClean="0"/>
              <a:t>&gt;</a:t>
            </a:r>
          </a:p>
          <a:p>
            <a:pPr lvl="1">
              <a:lnSpc>
                <a:spcPct val="140000"/>
              </a:lnSpc>
            </a:pPr>
            <a:r>
              <a:rPr lang="en-US" dirty="0" smtClean="0"/>
              <a:t>E.g.</a:t>
            </a:r>
          </a:p>
          <a:p>
            <a:pPr lvl="2">
              <a:lnSpc>
                <a:spcPct val="140000"/>
              </a:lnSpc>
              <a:buFontTx/>
              <a:buNone/>
            </a:pPr>
            <a:r>
              <a:rPr lang="en-US" i="1" dirty="0" smtClean="0"/>
              <a:t>	</a:t>
            </a:r>
            <a:r>
              <a:rPr lang="en-US" dirty="0" err="1" smtClean="0"/>
              <a:t>LinkedList</a:t>
            </a:r>
            <a:r>
              <a:rPr lang="en-US" dirty="0" smtClean="0"/>
              <a:t>&lt;Integer&gt; </a:t>
            </a:r>
            <a:r>
              <a:rPr lang="en-US" dirty="0" err="1" smtClean="0"/>
              <a:t>li</a:t>
            </a:r>
            <a:r>
              <a:rPr lang="en-US" dirty="0" smtClean="0"/>
              <a:t> =new </a:t>
            </a:r>
            <a:r>
              <a:rPr lang="en-US" dirty="0" err="1" smtClean="0"/>
              <a:t>LinkedList</a:t>
            </a:r>
            <a:r>
              <a:rPr lang="en-US" dirty="0" smtClean="0"/>
              <a:t>&lt;Integer&gt;();</a:t>
            </a:r>
          </a:p>
          <a:p>
            <a:pPr lvl="2">
              <a:lnSpc>
                <a:spcPct val="140000"/>
              </a:lnSpc>
              <a:buFontTx/>
              <a:buNone/>
            </a:pPr>
            <a:r>
              <a:rPr lang="en-US" dirty="0" smtClean="0"/>
              <a:t>	</a:t>
            </a:r>
            <a:r>
              <a:rPr lang="en-US" dirty="0" err="1" smtClean="0"/>
              <a:t>li.add</a:t>
            </a:r>
            <a:r>
              <a:rPr lang="en-US" dirty="0" smtClean="0"/>
              <a:t>(new Integer(0));</a:t>
            </a:r>
          </a:p>
          <a:p>
            <a:pPr lvl="2">
              <a:lnSpc>
                <a:spcPct val="140000"/>
              </a:lnSpc>
              <a:buFontTx/>
              <a:buNone/>
            </a:pPr>
            <a:r>
              <a:rPr lang="en-US" dirty="0" smtClean="0"/>
              <a:t>	Integer </a:t>
            </a:r>
            <a:r>
              <a:rPr lang="en-US" dirty="0" err="1" smtClean="0"/>
              <a:t>i</a:t>
            </a:r>
            <a:r>
              <a:rPr lang="en-US" dirty="0" smtClean="0"/>
              <a:t> = </a:t>
            </a:r>
            <a:r>
              <a:rPr lang="en-US" dirty="0" err="1" smtClean="0"/>
              <a:t>li.iterator</a:t>
            </a:r>
            <a:r>
              <a:rPr lang="en-US" dirty="0" smtClean="0"/>
              <a:t>().next();</a:t>
            </a:r>
          </a:p>
          <a:p>
            <a:pPr lvl="1">
              <a:lnSpc>
                <a:spcPct val="140000"/>
              </a:lnSpc>
            </a:pPr>
            <a:endParaRPr lang="en-US" dirty="0" smtClean="0"/>
          </a:p>
          <a:p>
            <a:pPr lvl="1">
              <a:lnSpc>
                <a:spcPct val="140000"/>
              </a:lnSpc>
            </a:pPr>
            <a:r>
              <a:rPr lang="en-US" dirty="0" smtClean="0"/>
              <a:t>In the above example </a:t>
            </a:r>
            <a:r>
              <a:rPr lang="en-US" dirty="0" err="1" smtClean="0"/>
              <a:t>LinkedList</a:t>
            </a:r>
            <a:r>
              <a:rPr lang="en-US" dirty="0" smtClean="0"/>
              <a:t>&lt;E&gt; has a type parameter E that represents the type of the elements stored in the list.</a:t>
            </a:r>
          </a:p>
          <a:p>
            <a:pPr lvl="1">
              <a:lnSpc>
                <a:spcPct val="140000"/>
              </a:lnSpc>
            </a:pPr>
            <a:r>
              <a:rPr lang="en-US" dirty="0" err="1" smtClean="0"/>
              <a:t>LinkedList</a:t>
            </a:r>
            <a:r>
              <a:rPr lang="en-US" dirty="0" smtClean="0"/>
              <a:t>&lt;Integer&gt; can store only Integer or sub-type of Integer as elements</a:t>
            </a:r>
          </a:p>
          <a:p>
            <a:pPr lvl="2">
              <a:lnSpc>
                <a:spcPct val="140000"/>
              </a:lnSpc>
              <a:buFontTx/>
              <a:buNone/>
            </a:pPr>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19500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Generics(Contd..):</a:t>
            </a:r>
          </a:p>
          <a:p>
            <a:pPr lvl="1"/>
            <a:r>
              <a:rPr lang="en-US" dirty="0" smtClean="0"/>
              <a:t>Generic class can have multiple type parameters</a:t>
            </a:r>
          </a:p>
          <a:p>
            <a:pPr lvl="1"/>
            <a:r>
              <a:rPr lang="en-US" dirty="0" smtClean="0"/>
              <a:t>Type argument can be a custom type</a:t>
            </a:r>
          </a:p>
          <a:p>
            <a:pPr lvl="1"/>
            <a:r>
              <a:rPr lang="en-US" dirty="0" smtClean="0"/>
              <a:t>E.g.</a:t>
            </a:r>
          </a:p>
          <a:p>
            <a:pPr lvl="2">
              <a:buFontTx/>
              <a:buNone/>
            </a:pPr>
            <a:r>
              <a:rPr lang="en-US" dirty="0" smtClean="0"/>
              <a:t>    </a:t>
            </a:r>
            <a:r>
              <a:rPr lang="en-US" dirty="0" err="1" smtClean="0"/>
              <a:t>HashMap</a:t>
            </a:r>
            <a:r>
              <a:rPr lang="en-US" dirty="0" smtClean="0"/>
              <a:t>&lt;String, Mammal&gt; map =  new </a:t>
            </a:r>
            <a:r>
              <a:rPr lang="en-US" dirty="0" err="1" smtClean="0"/>
              <a:t>HashMap</a:t>
            </a:r>
            <a:r>
              <a:rPr lang="en-US" dirty="0" smtClean="0"/>
              <a:t>&lt;</a:t>
            </a:r>
            <a:r>
              <a:rPr lang="en-US" dirty="0" err="1" smtClean="0"/>
              <a:t>String,Mammal</a:t>
            </a:r>
            <a:r>
              <a:rPr lang="en-US" dirty="0" smtClean="0"/>
              <a:t>&gt;();</a:t>
            </a:r>
          </a:p>
          <a:p>
            <a:pPr lvl="2">
              <a:buFontTx/>
              <a:buNone/>
            </a:pPr>
            <a:r>
              <a:rPr lang="en-US" dirty="0" smtClean="0"/>
              <a:t>    </a:t>
            </a:r>
            <a:r>
              <a:rPr lang="en-US" dirty="0" err="1" smtClean="0"/>
              <a:t>map.put</a:t>
            </a:r>
            <a:r>
              <a:rPr lang="en-US" dirty="0" smtClean="0"/>
              <a:t>(“wombat”, new Mammal("wombat"));</a:t>
            </a:r>
          </a:p>
          <a:p>
            <a:pPr lvl="2">
              <a:buFontTx/>
              <a:buNone/>
            </a:pPr>
            <a:r>
              <a:rPr lang="en-US" dirty="0" smtClean="0"/>
              <a:t>    Mammal w = </a:t>
            </a:r>
            <a:r>
              <a:rPr lang="en-US" dirty="0" err="1" smtClean="0"/>
              <a:t>map.get</a:t>
            </a:r>
            <a:r>
              <a:rPr lang="en-US" dirty="0" smtClean="0"/>
              <a:t>(“wombat”);</a:t>
            </a:r>
          </a:p>
          <a:p>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Diamond Operator (Java 7)</a:t>
            </a:r>
          </a:p>
        </p:txBody>
      </p:sp>
      <p:sp>
        <p:nvSpPr>
          <p:cNvPr id="18435" name="Content Placeholder 2"/>
          <p:cNvSpPr>
            <a:spLocks noGrp="1"/>
          </p:cNvSpPr>
          <p:nvPr>
            <p:ph idx="1"/>
          </p:nvPr>
        </p:nvSpPr>
        <p:spPr/>
        <p:txBody>
          <a:bodyPr/>
          <a:lstStyle/>
          <a:p>
            <a:r>
              <a:rPr lang="en-US" smtClean="0"/>
              <a:t>JDK versions prior to 7.0 required declaring the types on both sides while declaring a variable using Generics.</a:t>
            </a:r>
          </a:p>
          <a:p>
            <a:r>
              <a:rPr lang="en-US" smtClean="0"/>
              <a:t>Map&lt;String, List&lt;Sale&gt;&gt; sales= new TreeMap&lt;String, List&lt;Sale&gt;&gt; ();</a:t>
            </a:r>
          </a:p>
          <a:p>
            <a:r>
              <a:rPr lang="en-US" smtClean="0"/>
              <a:t>In Java 7.0, you can write the above line of code like this,</a:t>
            </a:r>
          </a:p>
          <a:p>
            <a:r>
              <a:rPr lang="en-US" smtClean="0"/>
              <a:t>Map&lt;String, List&lt;Sale&gt;&gt; sales= new TreeMap&lt;&gt; ();</a:t>
            </a:r>
          </a:p>
          <a:p>
            <a:r>
              <a:rPr lang="en-US" smtClean="0"/>
              <a:t>You don’t have to type the whole list of Types in the right side for instantiation, instead you can use &lt;&gt; symbol, which is called diamond operator.</a:t>
            </a:r>
          </a:p>
          <a:p>
            <a:pPr>
              <a:buFont typeface="Wingdings" pitchFamily="2" charset="2"/>
              <a:buNone/>
            </a:pPr>
            <a:endParaRPr lang="en-US" smtClean="0"/>
          </a:p>
        </p:txBody>
      </p:sp>
    </p:spTree>
    <p:extLst>
      <p:ext uri="{BB962C8B-B14F-4D97-AF65-F5344CB8AC3E}">
        <p14:creationId xmlns:p14="http://schemas.microsoft.com/office/powerpoint/2010/main" val="329699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Comparable Interface:</a:t>
            </a:r>
          </a:p>
          <a:p>
            <a:pPr lvl="1"/>
            <a:r>
              <a:rPr lang="en-US" dirty="0" smtClean="0"/>
              <a:t>Used to implement natural ordering of object.</a:t>
            </a:r>
          </a:p>
          <a:p>
            <a:pPr lvl="1"/>
            <a:r>
              <a:rPr lang="en-US" dirty="0" smtClean="0"/>
              <a:t>Defined in </a:t>
            </a:r>
            <a:r>
              <a:rPr lang="en-US" dirty="0" err="1" smtClean="0"/>
              <a:t>java.lang</a:t>
            </a:r>
            <a:r>
              <a:rPr lang="en-US" dirty="0" smtClean="0"/>
              <a:t> package.</a:t>
            </a:r>
          </a:p>
          <a:p>
            <a:pPr lvl="1"/>
            <a:r>
              <a:rPr lang="en-US" dirty="0" smtClean="0"/>
              <a:t>Has a method </a:t>
            </a:r>
            <a:r>
              <a:rPr lang="en-US" dirty="0" err="1" smtClean="0"/>
              <a:t>compareTo</a:t>
            </a:r>
            <a:r>
              <a:rPr lang="en-US" dirty="0" smtClean="0"/>
              <a:t>(Object o) for comparing</a:t>
            </a:r>
          </a:p>
          <a:p>
            <a:pPr lvl="2">
              <a:buNone/>
            </a:pPr>
            <a:r>
              <a:rPr lang="en-US" dirty="0" smtClean="0">
                <a:solidFill>
                  <a:srgbClr val="FF0000"/>
                </a:solidFill>
              </a:rPr>
              <a:t>	</a:t>
            </a:r>
            <a:r>
              <a:rPr lang="en-US" dirty="0" err="1" smtClean="0">
                <a:solidFill>
                  <a:srgbClr val="FF0000"/>
                </a:solidFill>
              </a:rPr>
              <a:t>compareTo</a:t>
            </a:r>
            <a:r>
              <a:rPr lang="en-US" dirty="0" smtClean="0">
                <a:solidFill>
                  <a:srgbClr val="FF0000"/>
                </a:solidFill>
              </a:rPr>
              <a:t>(Object o)  </a:t>
            </a:r>
          </a:p>
          <a:p>
            <a:pPr lvl="3"/>
            <a:r>
              <a:rPr lang="en-US" dirty="0" smtClean="0"/>
              <a:t>returns a negative integer, zero, or a positive integer as this object is less than, equal to, or greater than the specified object.</a:t>
            </a:r>
          </a:p>
          <a:p>
            <a:pPr lvl="1"/>
            <a:r>
              <a:rPr lang="en-US" dirty="0" smtClean="0"/>
              <a:t>Compares "this" reference with the object specified.</a:t>
            </a:r>
          </a:p>
          <a:p>
            <a:pPr lvl="1"/>
            <a:r>
              <a:rPr lang="en-US" dirty="0" smtClean="0"/>
              <a:t>If any class implement Comparable interface in Java then collection of that object either List or Array can be sorted automatically by using  Collections.sort() or Array.sort() method and object will be sorted based on there natural order defined by CompareTo method.</a:t>
            </a:r>
          </a:p>
          <a:p>
            <a:pPr lvl="1"/>
            <a:r>
              <a:rPr lang="en-US" dirty="0" smtClean="0"/>
              <a:t>In Java API String, Date and wrapper classes implement Comparable interface.</a:t>
            </a:r>
            <a:br>
              <a:rPr lang="en-US" dirty="0" smtClean="0"/>
            </a:br>
            <a:r>
              <a:rPr lang="en-US" dirty="0" smtClean="0"/>
              <a:t/>
            </a:r>
            <a:br>
              <a:rPr lang="en-US" dirty="0" smtClean="0"/>
            </a:br>
            <a:endParaRPr lang="en-US" dirty="0" smtClean="0"/>
          </a:p>
          <a:p>
            <a:pPr lvl="3"/>
            <a:endParaRPr lang="en-US" dirty="0" smtClean="0"/>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76200" y="990600"/>
            <a:ext cx="9067800" cy="4960937"/>
          </a:xfrm>
        </p:spPr>
        <p:txBody>
          <a:bodyPr/>
          <a:lstStyle/>
          <a:p>
            <a:r>
              <a:rPr lang="en-US" dirty="0" smtClean="0"/>
              <a:t>Comparator Interface:</a:t>
            </a:r>
          </a:p>
          <a:p>
            <a:pPr lvl="1"/>
            <a:r>
              <a:rPr lang="en-US" dirty="0" smtClean="0"/>
              <a:t>Defined in </a:t>
            </a:r>
            <a:r>
              <a:rPr lang="en-US" dirty="0" err="1" smtClean="0"/>
              <a:t>java.util</a:t>
            </a:r>
            <a:r>
              <a:rPr lang="en-US" dirty="0" smtClean="0"/>
              <a:t> package.</a:t>
            </a:r>
          </a:p>
          <a:p>
            <a:pPr lvl="1"/>
            <a:r>
              <a:rPr lang="en-US" dirty="0" smtClean="0"/>
              <a:t>Used to compare values of two objects and sort the objects with control.</a:t>
            </a:r>
          </a:p>
          <a:p>
            <a:pPr lvl="1"/>
            <a:r>
              <a:rPr lang="en-US" dirty="0" smtClean="0"/>
              <a:t>specifies two methods:</a:t>
            </a:r>
          </a:p>
          <a:p>
            <a:pPr lvl="2"/>
            <a:r>
              <a:rPr lang="en-US" dirty="0" smtClean="0"/>
              <a:t>compare(Object a, Object b) </a:t>
            </a:r>
          </a:p>
          <a:p>
            <a:pPr lvl="3"/>
            <a:r>
              <a:rPr lang="en-US" dirty="0" smtClean="0"/>
              <a:t>returns a negative integer, zero, or a positive integer as a is less than, equal to, or greater than b </a:t>
            </a:r>
          </a:p>
          <a:p>
            <a:pPr lvl="2"/>
            <a:r>
              <a:rPr lang="en-US" dirty="0" smtClean="0"/>
              <a:t>equals(Object o)</a:t>
            </a:r>
          </a:p>
          <a:p>
            <a:pPr lvl="3"/>
            <a:r>
              <a:rPr lang="en-US" dirty="0" smtClean="0"/>
              <a:t>as in Object, used not to compare the stored values for value, but to determine if two comparator classes can be considered equal </a:t>
            </a:r>
          </a:p>
          <a:p>
            <a:pPr lvl="2"/>
            <a:r>
              <a:rPr lang="en-US" b="1" dirty="0" smtClean="0"/>
              <a:t>Note</a:t>
            </a:r>
            <a:r>
              <a:rPr lang="en-US" dirty="0" smtClean="0"/>
              <a:t> that the behavior of the compare method should be </a:t>
            </a:r>
            <a:r>
              <a:rPr lang="en-US" i="1" dirty="0" smtClean="0"/>
              <a:t>consistent with equals</a:t>
            </a:r>
            <a:r>
              <a:rPr lang="en-US" dirty="0" smtClean="0"/>
              <a:t>, as Sun's documentation advises; that is, compare(a, b) should return 0 when </a:t>
            </a:r>
            <a:r>
              <a:rPr lang="en-US" dirty="0" err="1" smtClean="0"/>
              <a:t>a.equals</a:t>
            </a:r>
            <a:r>
              <a:rPr lang="en-US" dirty="0" smtClean="0"/>
              <a:t>(b) returns true </a:t>
            </a:r>
          </a:p>
          <a:p>
            <a:pPr lvl="1"/>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add methods</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24</a:t>
            </a:fld>
            <a:endParaRPr lang="en-US" alt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6641006" cy="21336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3715411"/>
            <a:ext cx="6641006" cy="20307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20477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Other Methods methods</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25</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143000"/>
            <a:ext cx="7190880" cy="44514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30453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a:t>
            </a:r>
            <a:r>
              <a:rPr lang="en-US" dirty="0" err="1" smtClean="0"/>
              <a:t>removeAll</a:t>
            </a:r>
            <a:r>
              <a:rPr lang="en-US" dirty="0" smtClean="0"/>
              <a:t> and </a:t>
            </a:r>
            <a:r>
              <a:rPr lang="en-US" dirty="0" err="1" smtClean="0"/>
              <a:t>retainAll</a:t>
            </a:r>
            <a:r>
              <a:rPr lang="en-US" dirty="0" smtClean="0"/>
              <a:t> methods</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26</a:t>
            </a:fld>
            <a:endParaRPr lang="en-US" alt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24000"/>
            <a:ext cx="7052030" cy="2743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57625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List with Traversal</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27</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143000"/>
            <a:ext cx="6162675" cy="44392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36803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Queue with FIFO</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28</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09" y="1671392"/>
            <a:ext cx="8821381" cy="35152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3115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a:t>
            </a:r>
            <a:r>
              <a:rPr lang="en-US" dirty="0" err="1" smtClean="0"/>
              <a:t>Treeset</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29</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73" y="971550"/>
            <a:ext cx="7992590" cy="243840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73" y="3581400"/>
            <a:ext cx="8263928" cy="20574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67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236720" y="25146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100" name="Rectangle 3"/>
          <p:cNvSpPr>
            <a:spLocks noGrp="1" noChangeArrowheads="1"/>
          </p:cNvSpPr>
          <p:nvPr>
            <p:ph idx="1"/>
          </p:nvPr>
        </p:nvSpPr>
        <p:spPr>
          <a:xfrm>
            <a:off x="228600" y="1112838"/>
            <a:ext cx="8763000" cy="5059362"/>
          </a:xfrm>
        </p:spPr>
        <p:txBody>
          <a:bodyPr/>
          <a:lstStyle/>
          <a:p>
            <a:pPr eaLnBrk="1" hangingPunct="1"/>
            <a:r>
              <a:rPr lang="en-US" b="0" dirty="0" smtClean="0"/>
              <a:t>To understand </a:t>
            </a:r>
            <a:r>
              <a:rPr lang="en-US" b="0" dirty="0"/>
              <a:t>the concept  of Java collections framework  Which gives the programmer </a:t>
            </a:r>
          </a:p>
          <a:p>
            <a:pPr eaLnBrk="1" hangingPunct="1">
              <a:buNone/>
            </a:pPr>
            <a:r>
              <a:rPr lang="en-US" b="0" dirty="0"/>
              <a:t>access to prepackaged data structures as well as to  algorithms for manipulating them.</a:t>
            </a:r>
          </a:p>
          <a:p>
            <a:pPr eaLnBrk="1" hangingPunct="1"/>
            <a:r>
              <a:rPr lang="en-US" b="0" dirty="0"/>
              <a:t>Use Generics</a:t>
            </a:r>
          </a:p>
          <a:p>
            <a:pPr marL="0" indent="0" eaLnBrk="1" hangingPunct="1">
              <a:buNone/>
            </a:pPr>
            <a:endParaRPr lang="en-US" sz="2400" b="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Comparable</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30</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437" y="971550"/>
            <a:ext cx="7173091" cy="48970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06787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a:t>
            </a:r>
            <a:r>
              <a:rPr lang="en-US" dirty="0" err="1" smtClean="0"/>
              <a:t>HashTable</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31</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52" y="1390365"/>
            <a:ext cx="8211696" cy="40772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27366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a:t>
            </a:r>
            <a:r>
              <a:rPr lang="en-US" dirty="0" err="1" smtClean="0"/>
              <a:t>HashMap</a:t>
            </a:r>
            <a:endParaRPr lang="en-US" dirty="0"/>
          </a:p>
        </p:txBody>
      </p:sp>
      <p:sp>
        <p:nvSpPr>
          <p:cNvPr id="4" name="Slide Number Placeholder 3"/>
          <p:cNvSpPr>
            <a:spLocks noGrp="1"/>
          </p:cNvSpPr>
          <p:nvPr>
            <p:ph type="sldNum" sz="quarter" idx="12"/>
          </p:nvPr>
        </p:nvSpPr>
        <p:spPr>
          <a:xfrm>
            <a:off x="0" y="6121400"/>
            <a:ext cx="1000125" cy="261938"/>
          </a:xfrm>
          <a:prstGeom prst="rect">
            <a:avLst/>
          </a:prstGeom>
        </p:spPr>
        <p:txBody>
          <a:bodyPr/>
          <a:lstStyle/>
          <a:p>
            <a:pPr>
              <a:defRPr/>
            </a:pPr>
            <a:fld id="{A4EFA81F-A3C5-46A7-AB3E-E75B3FE42971}" type="slidenum">
              <a:rPr lang="en-US" altLang="en-US" smtClean="0"/>
              <a:pPr>
                <a:defRPr/>
              </a:pPr>
              <a:t>32</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 y="1066800"/>
            <a:ext cx="8116433" cy="45720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77327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381000" y="152400"/>
            <a:ext cx="8382000" cy="609600"/>
          </a:xfrm>
        </p:spPr>
        <p:txBody>
          <a:bodyPr/>
          <a:lstStyle/>
          <a:p>
            <a:pPr eaLnBrk="1" hangingPunct="1"/>
            <a:r>
              <a:rPr lang="en-US" sz="3200" b="0" dirty="0" smtClean="0"/>
              <a:t>Collections</a:t>
            </a:r>
          </a:p>
        </p:txBody>
      </p:sp>
      <p:sp>
        <p:nvSpPr>
          <p:cNvPr id="6148" name="Rectangle 5"/>
          <p:cNvSpPr>
            <a:spLocks noGrp="1" noChangeArrowheads="1"/>
          </p:cNvSpPr>
          <p:nvPr>
            <p:ph idx="1"/>
          </p:nvPr>
        </p:nvSpPr>
        <p:spPr>
          <a:xfrm>
            <a:off x="152400" y="914400"/>
            <a:ext cx="8991600" cy="4876800"/>
          </a:xfrm>
        </p:spPr>
        <p:txBody>
          <a:bodyPr/>
          <a:lstStyle/>
          <a:p>
            <a:pPr eaLnBrk="1" hangingPunct="1"/>
            <a:r>
              <a:rPr lang="en-US" sz="2400" b="0" dirty="0" smtClean="0"/>
              <a:t>What are Collections?</a:t>
            </a:r>
          </a:p>
          <a:p>
            <a:pPr lvl="1" eaLnBrk="1" hangingPunct="1"/>
            <a:r>
              <a:rPr lang="en-US" b="0" dirty="0" smtClean="0"/>
              <a:t>A Collection is a group of objects represented as a single unit.</a:t>
            </a:r>
          </a:p>
          <a:p>
            <a:endParaRPr lang="en-US" dirty="0" smtClean="0"/>
          </a:p>
          <a:p>
            <a:r>
              <a:rPr lang="en-US" dirty="0" smtClean="0"/>
              <a:t>Collections Framework</a:t>
            </a:r>
          </a:p>
          <a:p>
            <a:pPr lvl="1"/>
            <a:r>
              <a:rPr lang="en-US" dirty="0" smtClean="0"/>
              <a:t>Collections framework provide a set of standard utility classes to manage collections.</a:t>
            </a:r>
          </a:p>
          <a:p>
            <a:pPr lvl="1"/>
            <a:r>
              <a:rPr lang="en-US" dirty="0" smtClean="0"/>
              <a:t>Defined within </a:t>
            </a:r>
            <a:r>
              <a:rPr lang="en-US" b="1" dirty="0" err="1" smtClean="0"/>
              <a:t>java.util</a:t>
            </a:r>
            <a:r>
              <a:rPr lang="en-US" dirty="0" smtClean="0"/>
              <a:t> package.</a:t>
            </a:r>
          </a:p>
          <a:p>
            <a:pPr lvl="1" eaLnBrk="1" hangingPunct="1"/>
            <a:r>
              <a:rPr lang="en-US" dirty="0" smtClean="0"/>
              <a:t>Collections Framework consists of three parts</a:t>
            </a:r>
            <a:r>
              <a:rPr lang="en-US" sz="2200" dirty="0" smtClean="0"/>
              <a:t>:</a:t>
            </a:r>
          </a:p>
          <a:p>
            <a:pPr lvl="2" eaLnBrk="1" hangingPunct="1"/>
            <a:r>
              <a:rPr lang="en-US" dirty="0" smtClean="0"/>
              <a:t>Core Interfaces:</a:t>
            </a:r>
          </a:p>
          <a:p>
            <a:pPr lvl="2" eaLnBrk="1" hangingPunct="1"/>
            <a:r>
              <a:rPr lang="en-US" dirty="0" smtClean="0"/>
              <a:t>Concrete Implementation</a:t>
            </a:r>
          </a:p>
          <a:p>
            <a:pPr lvl="3" eaLnBrk="1" hangingPunct="1"/>
            <a:r>
              <a:rPr lang="en-US" dirty="0" smtClean="0"/>
              <a:t>These are the concrete implementations of the collection interfaces.</a:t>
            </a:r>
          </a:p>
          <a:p>
            <a:pPr lvl="3" eaLnBrk="1" hangingPunct="1"/>
            <a:r>
              <a:rPr lang="en-US" dirty="0" smtClean="0"/>
              <a:t> In essence, they are reusable data structures.</a:t>
            </a:r>
          </a:p>
          <a:p>
            <a:pPr lvl="2" eaLnBrk="1" hangingPunct="1"/>
            <a:r>
              <a:rPr lang="en-US" dirty="0" smtClean="0"/>
              <a:t>Algorithms:</a:t>
            </a:r>
          </a:p>
          <a:p>
            <a:pPr lvl="3" eaLnBrk="1" hangingPunct="1"/>
            <a:r>
              <a:rPr lang="en-US" dirty="0" smtClean="0"/>
              <a:t>These are the methods that perform useful computations, such as searching and sorting, on objects that implement collection interfaces. </a:t>
            </a:r>
          </a:p>
          <a:p>
            <a:pPr lvl="2" eaLnBrk="1" hangingPunct="1"/>
            <a:endParaRPr lang="en-US" dirty="0" smtClean="0"/>
          </a:p>
          <a:p>
            <a:pPr eaLnBrk="1" hangingPunct="1"/>
            <a:endParaRPr lang="en-US" sz="2400" b="0" dirty="0" smtClean="0"/>
          </a:p>
          <a:p>
            <a:pPr eaLnBrk="1" hangingPunct="1"/>
            <a:endParaRPr lang="en-US" sz="2400" b="0" dirty="0" smtClean="0"/>
          </a:p>
          <a:p>
            <a:pPr eaLnBrk="1" hangingPunct="1"/>
            <a:endParaRPr lang="en-US" sz="2000"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pPr eaLnBrk="1" hangingPunct="1"/>
            <a:r>
              <a:rPr lang="en-US" dirty="0" smtClean="0"/>
              <a:t>Core Interfaces:</a:t>
            </a:r>
          </a:p>
          <a:p>
            <a:pPr lvl="1" eaLnBrk="1" hangingPunct="1"/>
            <a:r>
              <a:rPr lang="en-US" dirty="0" smtClean="0"/>
              <a:t>These are abstract data types that represent collections. Interfaces allow collections to be manipulated independently of the details of their representation.</a:t>
            </a:r>
          </a:p>
          <a:p>
            <a:pPr lvl="1" eaLnBrk="1" hangingPunct="1"/>
            <a:r>
              <a:rPr lang="en-US" dirty="0" smtClean="0"/>
              <a:t>There are two groups of interfaces </a:t>
            </a:r>
            <a:r>
              <a:rPr lang="en-US" u="sng" dirty="0" smtClean="0"/>
              <a:t>Collection and Map</a:t>
            </a:r>
          </a:p>
          <a:p>
            <a:pPr lvl="1" eaLnBrk="1" hangingPunct="1"/>
            <a:endParaRPr lang="en-US" dirty="0" smtClean="0"/>
          </a:p>
          <a:p>
            <a:pPr>
              <a:buNone/>
            </a:pPr>
            <a:endParaRPr lang="en-US" dirty="0" smtClean="0"/>
          </a:p>
          <a:p>
            <a:endParaRPr lang="en-US" dirty="0"/>
          </a:p>
        </p:txBody>
      </p:sp>
      <p:pic>
        <p:nvPicPr>
          <p:cNvPr id="9" name="Picture 8" descr="colls-coreInterfaces.gif"/>
          <p:cNvPicPr>
            <a:picLocks noChangeAspect="1"/>
          </p:cNvPicPr>
          <p:nvPr/>
        </p:nvPicPr>
        <p:blipFill>
          <a:blip r:embed="rId2" cstate="print"/>
          <a:stretch>
            <a:fillRect/>
          </a:stretch>
        </p:blipFill>
        <p:spPr>
          <a:xfrm>
            <a:off x="563582" y="2438400"/>
            <a:ext cx="7240644" cy="3276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Collections - Implementations</a:t>
            </a:r>
          </a:p>
        </p:txBody>
      </p:sp>
      <p:pic>
        <p:nvPicPr>
          <p:cNvPr id="5" name="Picture 4"/>
          <p:cNvPicPr>
            <a:picLocks noChangeAspect="1"/>
          </p:cNvPicPr>
          <p:nvPr/>
        </p:nvPicPr>
        <p:blipFill>
          <a:blip r:embed="rId2"/>
          <a:stretch>
            <a:fillRect/>
          </a:stretch>
        </p:blipFill>
        <p:spPr>
          <a:xfrm>
            <a:off x="448866" y="1447800"/>
            <a:ext cx="8458200" cy="47053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Map Implantations</a:t>
            </a:r>
            <a:endParaRPr lang="en-US"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295400"/>
            <a:ext cx="7772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37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Implementation Classes</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003218"/>
            <a:ext cx="7832273" cy="497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068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Collections</a:t>
            </a:r>
          </a:p>
        </p:txBody>
      </p:sp>
      <p:pic>
        <p:nvPicPr>
          <p:cNvPr id="3" name="Picture 2"/>
          <p:cNvPicPr>
            <a:picLocks noChangeAspect="1"/>
          </p:cNvPicPr>
          <p:nvPr/>
        </p:nvPicPr>
        <p:blipFill>
          <a:blip r:embed="rId2"/>
          <a:stretch>
            <a:fillRect/>
          </a:stretch>
        </p:blipFill>
        <p:spPr>
          <a:xfrm>
            <a:off x="914400" y="1295400"/>
            <a:ext cx="7200900" cy="4381500"/>
          </a:xfrm>
          <a:prstGeom prst="rect">
            <a:avLst/>
          </a:prstGeom>
        </p:spPr>
      </p:pic>
    </p:spTree>
    <p:extLst>
      <p:ext uri="{BB962C8B-B14F-4D97-AF65-F5344CB8AC3E}">
        <p14:creationId xmlns:p14="http://schemas.microsoft.com/office/powerpoint/2010/main" val="3800708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7334</TotalTime>
  <Words>1226</Words>
  <Application>Microsoft Office PowerPoint</Application>
  <PresentationFormat>On-screen Show (4:3)</PresentationFormat>
  <Paragraphs>219</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Lucida Sans Unicode</vt:lpstr>
      <vt:lpstr>Stag Sans Light</vt:lpstr>
      <vt:lpstr>Times New Roman</vt:lpstr>
      <vt:lpstr>Verdana</vt:lpstr>
      <vt:lpstr>Wingdings</vt:lpstr>
      <vt:lpstr>Atos Syntel</vt:lpstr>
      <vt:lpstr>Collections</vt:lpstr>
      <vt:lpstr>Version Control and Revision History</vt:lpstr>
      <vt:lpstr>Objective</vt:lpstr>
      <vt:lpstr>Collections</vt:lpstr>
      <vt:lpstr>Collections</vt:lpstr>
      <vt:lpstr>Collections - Implementations</vt:lpstr>
      <vt:lpstr>Collections – Map Implantations</vt:lpstr>
      <vt:lpstr>Collections – Implementation Classes</vt:lpstr>
      <vt:lpstr>Collections</vt:lpstr>
      <vt:lpstr>Collections</vt:lpstr>
      <vt:lpstr>Collections</vt:lpstr>
      <vt:lpstr>Collections</vt:lpstr>
      <vt:lpstr>Collections</vt:lpstr>
      <vt:lpstr>Collections</vt:lpstr>
      <vt:lpstr>Collections</vt:lpstr>
      <vt:lpstr>Collections</vt:lpstr>
      <vt:lpstr>Collections </vt:lpstr>
      <vt:lpstr>Collections</vt:lpstr>
      <vt:lpstr>Collections</vt:lpstr>
      <vt:lpstr>Collections</vt:lpstr>
      <vt:lpstr>Diamond Operator (Java 7)</vt:lpstr>
      <vt:lpstr>Collections</vt:lpstr>
      <vt:lpstr>Collections</vt:lpstr>
      <vt:lpstr>Collections – List with add methods</vt:lpstr>
      <vt:lpstr>Collections – List with Other Methods methods</vt:lpstr>
      <vt:lpstr>Collections – List with removeAll and retainAll methods</vt:lpstr>
      <vt:lpstr>Collections – List with Traversal</vt:lpstr>
      <vt:lpstr>Collections – Queue with FIFO</vt:lpstr>
      <vt:lpstr>Collections – Treeset</vt:lpstr>
      <vt:lpstr>Collections – Comparable</vt:lpstr>
      <vt:lpstr>Collections – HashTable</vt:lpstr>
      <vt:lpstr>Collections – HashMap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Iyer, Sanjana</cp:lastModifiedBy>
  <cp:revision>1242</cp:revision>
  <dcterms:created xsi:type="dcterms:W3CDTF">2002-09-04T12:32:15Z</dcterms:created>
  <dcterms:modified xsi:type="dcterms:W3CDTF">2019-10-03T05:44:06Z</dcterms:modified>
</cp:coreProperties>
</file>