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A50021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104870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104871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8"/>
          <p:cNvSpPr txBox="1"/>
          <p:nvPr/>
        </p:nvSpPr>
        <p:spPr>
          <a:xfrm>
            <a:off x="6484620" y="2821622"/>
            <a:ext cx="1859280" cy="3917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spc="1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b="1" dirty="0" sz="2400" spc="-165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b="1" dirty="0" sz="2400" spc="-5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0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718" name=""/>
          <p:cNvSpPr txBox="1"/>
          <p:nvPr/>
        </p:nvSpPr>
        <p:spPr>
          <a:xfrm>
            <a:off x="3001082" y="2118359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>
                <a:solidFill>
                  <a:srgbClr val="A50021"/>
                </a:solidFill>
                <a:latin typeface="Algerian" panose="04020705040A02060702" pitchFamily="82" charset="0"/>
              </a:rPr>
              <a:t>THE</a:t>
            </a:r>
            <a:r>
              <a:rPr dirty="0" sz="4250" spc="2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dirty="0" sz="4250" spc="10">
                <a:solidFill>
                  <a:srgbClr val="A50021"/>
                </a:solidFill>
                <a:latin typeface="Algerian" panose="04020705040A02060702" pitchFamily="82" charset="0"/>
              </a:rPr>
              <a:t>WOW</a:t>
            </a:r>
            <a:r>
              <a:rPr dirty="0" sz="4250" spc="85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dirty="0" sz="4250" spc="10">
                <a:solidFill>
                  <a:srgbClr val="A50021"/>
                </a:solidFill>
                <a:latin typeface="Algerian" panose="04020705040A02060702" pitchFamily="82" charset="0"/>
              </a:rPr>
              <a:t>IN</a:t>
            </a:r>
            <a:r>
              <a:rPr dirty="0" sz="4250" spc="-5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dirty="0" sz="3600" spc="15">
                <a:solidFill>
                  <a:srgbClr val="A50021"/>
                </a:solidFill>
                <a:latin typeface="Algerian" panose="04020705040A02060702" pitchFamily="82" charset="0"/>
              </a:rPr>
              <a:t>YOUR</a:t>
            </a:r>
            <a:r>
              <a:rPr dirty="0" sz="4250" spc="-1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dirty="0" sz="4250" spc="20">
                <a:solidFill>
                  <a:srgbClr val="A50021"/>
                </a:solidFill>
                <a:latin typeface="Algerian" panose="04020705040A02060702" pitchFamily="82" charset="0"/>
              </a:rPr>
              <a:t>SOLUTION</a:t>
            </a:r>
            <a:endParaRPr dirty="0" sz="425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10"/>
          <p:cNvSpPr txBox="1"/>
          <p:nvPr/>
        </p:nvSpPr>
        <p:spPr>
          <a:xfrm>
            <a:off x="2526030" y="1313047"/>
            <a:ext cx="9437370" cy="4980940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Security Monitoring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real-time monitoring of website traffic and user interactions to detect suspicious behavior or potential security threats, such as SQL injection attempts or XSS (Cross-Site Scripting) attacks.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Behavioral Biometrics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behavioral biometrics technology to analyze patterns in user interactions (e.g., mouse movements, typing speed) for continuous authentication and fraud detection, without storing or logging actual keystrokes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Client-side Security Measures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client-side security measures, such as script monitoring and integrity checks, to detect and prevent unauthorized modifications to website scripts or injected malicious code.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extBox 10"/>
          <p:cNvSpPr txBox="1"/>
          <p:nvPr/>
        </p:nvSpPr>
        <p:spPr>
          <a:xfrm>
            <a:off x="533400" y="304800"/>
            <a:ext cx="9448800" cy="713740"/>
          </a:xfrm>
          <a:prstGeom prst="rect"/>
          <a:noFill/>
        </p:spPr>
        <p:txBody>
          <a:bodyPr wrap="square">
            <a:spAutoFit/>
          </a:bodyPr>
          <a:p>
            <a:r>
              <a:rPr dirty="0" sz="4250" lang="en-IN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</a:p>
        </p:txBody>
      </p:sp>
      <p:sp>
        <p:nvSpPr>
          <p:cNvPr id="1048684" name="TextBox 12"/>
          <p:cNvSpPr txBox="1"/>
          <p:nvPr/>
        </p:nvSpPr>
        <p:spPr>
          <a:xfrm>
            <a:off x="838200" y="1203557"/>
            <a:ext cx="11201399" cy="5781040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b="1" dirty="0" sz="2400" lang="en-US"/>
              <a:t>Threat Modeling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Identify potential threats and vulnerabilities.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Analyze attack vectors and entry points.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Use techniques like data flow diagrams and STRIDE analysis.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Prioritize security measures based on risks.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b="1" dirty="0" sz="2400" lang="en-US"/>
              <a:t>Risk Assessment and Management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Evaluate and quantify potential risks.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Implement strategies to mitigate risks.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Monitor and review risk levels regularly.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Integrate risk management into decision-making processes.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b="1" dirty="0" sz="2400" lang="en-US"/>
              <a:t>Secure Software Development Lifecycle (SDLC)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Embed security into every phase of software development.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Conduct thorough code reviews and testing.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Implement secure coding practices and standards.</a:t>
            </a:r>
          </a:p>
          <a:p>
            <a:pPr>
              <a:buFont typeface="+mj-lt"/>
              <a:buAutoNum type="arabicPeriod"/>
            </a:pPr>
            <a:r>
              <a:rPr dirty="0" sz="2400" lang="en-US"/>
              <a:t>Continuously improve security through feedback and updates.</a:t>
            </a:r>
          </a:p>
          <a:p>
            <a:r>
              <a:rPr dirty="0" sz="2400" lang="en-US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47800"/>
          </a:xfrm>
        </p:spPr>
        <p:txBody>
          <a:bodyPr/>
          <a:p>
            <a:r>
              <a:rPr dirty="0" sz="4800" lang="en-IN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  <a:br>
              <a:rPr dirty="0" sz="4800" lang="en-IN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dirty="0" lang="en-IN"/>
          </a:p>
        </p:txBody>
      </p:sp>
      <p:sp>
        <p:nvSpPr>
          <p:cNvPr id="1048686" name="Rectangle 5"/>
          <p:cNvSpPr>
            <a:spLocks noChangeArrowheads="1"/>
          </p:cNvSpPr>
          <p:nvPr/>
        </p:nvSpPr>
        <p:spPr bwMode="auto">
          <a:xfrm>
            <a:off x="457200" y="1385103"/>
            <a:ext cx="12039600" cy="47142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 Modeling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and enforce user roles and permissions.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least privilege principle for access rights.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role-based and attribute-based access control (RBAC, ABAC).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and audit access activities regularly.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1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Modeling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encryption to protect data confidentiality.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 hashing for data integrity verification.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digital signatures for authentication and non-repudiation.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compliance with cryptographic standards and best practices.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1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latinLnBrk="0" lv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10598468" cy="1447800"/>
          </a:xfrm>
        </p:spPr>
        <p:txBody>
          <a:bodyPr/>
          <a:p>
            <a:r>
              <a:rPr dirty="0" sz="4250" lang="en-IN">
                <a:solidFill>
                  <a:srgbClr val="A50021"/>
                </a:solidFill>
                <a:latin typeface="Algerian" panose="04020705040A02060702" pitchFamily="82" charset="0"/>
              </a:rPr>
              <a:t>modelling</a:t>
            </a:r>
            <a:r>
              <a:rPr dirty="0" sz="4800" lang="en-IN">
                <a:solidFill>
                  <a:srgbClr val="A50021"/>
                </a:solidFill>
                <a:latin typeface="Algerian" panose="04020705040A02060702" pitchFamily="82" charset="0"/>
              </a:rPr>
              <a:t> techniques </a:t>
            </a:r>
            <a:br>
              <a:rPr dirty="0" sz="4800" lang="en-IN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dirty="0" lang="en-IN"/>
          </a:p>
        </p:txBody>
      </p:sp>
      <p:sp>
        <p:nvSpPr>
          <p:cNvPr id="1048688" name="TextBox 3"/>
          <p:cNvSpPr txBox="1"/>
          <p:nvPr/>
        </p:nvSpPr>
        <p:spPr>
          <a:xfrm>
            <a:off x="381000" y="1451546"/>
            <a:ext cx="8773273" cy="4714241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Response Modeling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maintain incident response plans.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procedures for detecting and responding to incidents.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regular drills and simulations.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post-incident analysis and lessons learned.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1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Regulatory Modeling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regulatory requirements and standards.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gap analysis to assess compliance.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controls and documentation.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audit and report compliance status.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techniques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 can make mistakes. Check important info.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35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25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dirty="0" sz="4250" spc="-4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dirty="0" sz="4250" spc="15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dirty="0" sz="4250" spc="-3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dirty="0" sz="4250" spc="-405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dirty="0" sz="425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</a:p>
        </p:txBody>
      </p:sp>
      <p:sp>
        <p:nvSpPr>
          <p:cNvPr id="104869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5" name="Rectangle 1"/>
          <p:cNvSpPr>
            <a:spLocks noChangeArrowheads="1"/>
          </p:cNvSpPr>
          <p:nvPr/>
        </p:nvSpPr>
        <p:spPr bwMode="auto">
          <a:xfrm>
            <a:off x="266700" y="1127261"/>
            <a:ext cx="11658600" cy="57810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Monitoring and Surveillance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detailed insights into user activities,               </a:t>
            </a:r>
            <a:r>
              <a:rPr altLang="en-US" baseline="0" b="0" cap="none" dirty="0" sz="2400" i="0" kumimoji="0" lang="en-US" normalizeH="0" err="1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includeing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keystrokes and application usage.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Detection of Insider Threats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identify suspicious or unauthorized behavior by employees or insiders.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Forensic Evidence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logs that serve as valuable evidence in investigating cybercrimes and unauthorized access.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Enhanced Security Audits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thorough security audits by monitoring    compliance and identifying vulnerabilities.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Improved Risk Management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Assists in identifying and mitigating security risks </a:t>
            </a:r>
            <a:r>
              <a:rPr altLang="en-US" dirty="0" sz="2400" lang="en-US">
                <a:latin typeface="Arial" panose="020B0604020202020204" pitchFamily="34" charset="0"/>
              </a:rPr>
              <a:t>      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overall cybersecurity posture.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Effective Incident Response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real-time data during security incidents,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aiding in prompt response and mitigation.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Legal and Compliance Support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documentation for legal proceedings and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altLang="en-US" dirty="0" sz="2400" lang="en-US">
                <a:latin typeface="Arial" panose="020B0604020202020204" pitchFamily="34" charset="0"/>
              </a:rPr>
              <a:t>    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 purposes.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sz="4800" lang="en-IN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dirty="0" sz="4800" lang="en-IN" spc="-4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dirty="0" sz="4800" lang="en-IN" spc="15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dirty="0" sz="4800" lang="en-IN" spc="-3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dirty="0" sz="4800" lang="en-IN" spc="-405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dirty="0" sz="4800" lang="en-IN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  <a:endParaRPr dirty="0" lang="en-IN"/>
          </a:p>
        </p:txBody>
      </p:sp>
      <p:sp>
        <p:nvSpPr>
          <p:cNvPr id="1048697" name="TextBox 3"/>
          <p:cNvSpPr txBox="1"/>
          <p:nvPr/>
        </p:nvSpPr>
        <p:spPr>
          <a:xfrm>
            <a:off x="748244" y="1295400"/>
            <a:ext cx="9691156" cy="2225041"/>
          </a:xfrm>
          <a:prstGeom prst="rect"/>
          <a:noFill/>
        </p:spPr>
        <p:txBody>
          <a:bodyPr wrap="square">
            <a:spAutoFit/>
          </a:bodyPr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400" lang="en-US"/>
              <a:t>Ethical and Privacy Concerns</a:t>
            </a:r>
            <a:r>
              <a:rPr dirty="0" sz="2400" lang="en-US"/>
              <a:t>: Raises ethical considerations and privacy   concerns if not used transparently and responsibly.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400" lang="en-US"/>
              <a:t>      Operational Insights</a:t>
            </a:r>
            <a:r>
              <a:rPr dirty="0" sz="2400" lang="en-US"/>
              <a:t>: Provides insights into user behavior and     operational patterns for informed decision-making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400" lang="en-US"/>
              <a:t>      Educational Use</a:t>
            </a:r>
            <a:r>
              <a:rPr dirty="0" sz="2400" lang="en-US"/>
              <a:t>: Can be used for cybersecurity training and awareness to    illustrate risks associated with certain behaviors.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4" descr="Word writing text Thank You. Business photo showcasing a polite expression used when acknowledging a gift or service Male human wear formal work suit presenting presentation using smart device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838200" y="0"/>
            <a:ext cx="111252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keylogger is a programme or tool designed to monitor and 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keep a tab on the “</a:t>
            </a:r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” made on the user keyboard.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 enables on compromising sensitive data like passwords etc..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programs that covertly record keyboard inputs.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0" dirty="0" sz="2400" i="0" lang="en-US">
              <a:solidFill>
                <a:srgbClr val="E2EEFF"/>
              </a:solidFill>
              <a:effectLst/>
              <a:latin typeface="Google Sans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3704159" y="382986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25">
                <a:solidFill>
                  <a:srgbClr val="C000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KEYLOGGER</a:t>
            </a:r>
            <a:endParaRPr dirty="0" sz="4250">
              <a:solidFill>
                <a:srgbClr val="C00000"/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3" name="object 21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pic>
        <p:nvPicPr>
          <p:cNvPr id="2097155" name="Picture 2" descr="Leaked data and data breach concept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2885652" y="4175154"/>
            <a:ext cx="4804057" cy="2262188"/>
          </a:xfrm>
          <a:prstGeom prst="rect"/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pPr algn="just" lvl="5">
              <a:lnSpc>
                <a:spcPct val="150000"/>
              </a:lnSpc>
              <a:buFont typeface="Arial"/>
              <a:buChar char="•"/>
            </a:pPr>
            <a:endParaRPr dirty="0" sz="1800"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endParaRPr dirty="0"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endParaRPr dirty="0" sz="1800"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endParaRPr dirty="0"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Introduction to Keyloggers and Security</a:t>
            </a: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Understanding the </a:t>
            </a:r>
            <a:r>
              <a:rPr dirty="0" sz="2400" lang="en-US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Statement</a:t>
            </a:r>
            <a:endParaRPr dirty="0" sz="24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Overview of the Project</a:t>
            </a:r>
            <a:endParaRPr dirty="0" sz="24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Identifying the End Users</a:t>
            </a:r>
            <a:endParaRPr dirty="0" sz="2400"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Introducing Your Solution</a:t>
            </a:r>
            <a:r>
              <a:rPr dirty="0" sz="2400" lang="en-US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  Highlighting the unique value proposition</a:t>
            </a: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Discussing the key Modelling Approaches</a:t>
            </a:r>
          </a:p>
          <a:p>
            <a:pPr algn="just" lvl="5">
              <a:lnSpc>
                <a:spcPct val="150000"/>
              </a:lnSpc>
              <a:buFont typeface="Arial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Presenting Results And Findings</a:t>
            </a:r>
            <a:endParaRPr dirty="0" sz="2400" lang="en-IN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602614" y="205593"/>
            <a:ext cx="4121785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dirty="0" spc="-5">
                <a:solidFill>
                  <a:srgbClr val="A50021"/>
                </a:solidFill>
                <a:latin typeface="Algerian" panose="04020705040A02060702" pitchFamily="82" charset="0"/>
              </a:rPr>
              <a:t>G</a:t>
            </a:r>
            <a:r>
              <a:rPr dirty="0" spc="-35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dirty="0" spc="15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dirty="0">
                <a:solidFill>
                  <a:srgbClr val="A50021"/>
                </a:solidFill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97667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solidFill>
                  <a:srgbClr val="A50021"/>
                </a:solidFill>
                <a:latin typeface="Algerian" panose="04020705040A02060702" pitchFamily="82" charset="0"/>
              </a:rPr>
              <a:t>P</a:t>
            </a:r>
            <a:r>
              <a:rPr dirty="0" sz="4250" spc="15">
                <a:solidFill>
                  <a:srgbClr val="A50021"/>
                </a:solidFill>
                <a:latin typeface="Algerian" panose="04020705040A02060702" pitchFamily="82" charset="0"/>
              </a:rPr>
              <a:t>ROB</a:t>
            </a:r>
            <a:r>
              <a:rPr dirty="0" sz="4250" spc="55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dirty="0" sz="4250" spc="-2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dirty="0" sz="4250" spc="20">
                <a:solidFill>
                  <a:srgbClr val="A50021"/>
                </a:solidFill>
                <a:latin typeface="Algerian" panose="04020705040A02060702" pitchFamily="82" charset="0"/>
              </a:rPr>
              <a:t>M</a:t>
            </a:r>
            <a:r>
              <a:rPr dirty="0" sz="4250">
                <a:solidFill>
                  <a:srgbClr val="A50021"/>
                </a:solidFill>
                <a:latin typeface="Algerian" panose="04020705040A02060702" pitchFamily="82" charset="0"/>
              </a:rPr>
              <a:t>	</a:t>
            </a:r>
            <a:r>
              <a:rPr dirty="0" sz="4250" spc="1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dirty="0" sz="4250" spc="-37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dirty="0" sz="4250" spc="-375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dirty="0" sz="4250" spc="15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dirty="0" sz="4250" spc="-1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dirty="0" sz="4250" spc="-20">
                <a:solidFill>
                  <a:srgbClr val="A50021"/>
                </a:solidFill>
                <a:latin typeface="Algerian" panose="04020705040A02060702" pitchFamily="82" charset="0"/>
              </a:rPr>
              <a:t>ME</a:t>
            </a:r>
            <a:r>
              <a:rPr dirty="0" sz="4250" spc="10">
                <a:solidFill>
                  <a:srgbClr val="A50021"/>
                </a:solidFill>
                <a:latin typeface="Algerian" panose="04020705040A02060702" pitchFamily="82" charset="0"/>
              </a:rPr>
              <a:t>NT</a:t>
            </a:r>
            <a:endParaRPr dirty="0" sz="425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5" name="object 9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7" name="TextBox 11"/>
          <p:cNvSpPr txBox="1"/>
          <p:nvPr/>
        </p:nvSpPr>
        <p:spPr>
          <a:xfrm>
            <a:off x="304800" y="1420876"/>
            <a:ext cx="7924799" cy="36474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is that the keyloggers can be detected using     antiviruses.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hardware keyloggers is difficult   without the knowledge of the owner of the system.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We can build a software keyloggers instead of hardware keyloggers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         Strategies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Importance of Developing Effective Solutions in the Cybersecurity Landscape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6090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solidFill>
                  <a:srgbClr val="A50021"/>
                </a:solidFill>
                <a:latin typeface="Algerian" panose="04020705040A02060702" pitchFamily="82" charset="0"/>
              </a:rPr>
              <a:t>PROJECT	</a:t>
            </a:r>
            <a:r>
              <a:rPr dirty="0" sz="4250" spc="-20">
                <a:solidFill>
                  <a:srgbClr val="A50021"/>
                </a:solidFill>
                <a:latin typeface="Algerian" panose="04020705040A02060702" pitchFamily="82" charset="0"/>
              </a:rPr>
              <a:t>OVERVIEW</a:t>
            </a:r>
            <a:endParaRPr dirty="0" sz="425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9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1"/>
          <p:cNvSpPr txBox="1"/>
          <p:nvPr/>
        </p:nvSpPr>
        <p:spPr>
          <a:xfrm>
            <a:off x="533400" y="1857375"/>
            <a:ext cx="8697073" cy="3469640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dirty="0"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/>
              <a:t>The project is to develop a keylogger—a software tool or device that records keystrokes on a computer or mobile device.</a:t>
            </a:r>
          </a:p>
          <a:p>
            <a:endParaRPr dirty="0"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/>
              <a:t>Keyloggers are used in cybersecurity for various purposes, including monitoring user activity, conducting security audits , and understanding user behavior for research purposes</a:t>
            </a:r>
            <a:r>
              <a:rPr dirty="0" lang="en-US"/>
              <a:t>.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solidFill>
                  <a:srgbClr val="A50021"/>
                </a:solidFill>
                <a:latin typeface="Algerian" panose="04020705040A02060702" pitchFamily="82" charset="0"/>
              </a:rPr>
              <a:t>W</a:t>
            </a:r>
            <a:r>
              <a:rPr dirty="0" sz="3200" spc="-2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dirty="0" sz="3200" spc="20">
                <a:solidFill>
                  <a:srgbClr val="A50021"/>
                </a:solidFill>
                <a:latin typeface="Algerian" panose="04020705040A02060702" pitchFamily="82" charset="0"/>
              </a:rPr>
              <a:t>O</a:t>
            </a:r>
            <a:r>
              <a:rPr dirty="0" sz="3200" spc="-235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dirty="0" sz="3200" spc="-10">
                <a:solidFill>
                  <a:srgbClr val="A50021"/>
                </a:solidFill>
                <a:latin typeface="Algerian" panose="04020705040A02060702" pitchFamily="82" charset="0"/>
              </a:rPr>
              <a:t>AR</a:t>
            </a:r>
            <a:r>
              <a:rPr dirty="0" sz="3200" spc="15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dirty="0" sz="3200" spc="-35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dirty="0" sz="3200" spc="-1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dirty="0" sz="3200" spc="-15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dirty="0" sz="3200" spc="15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dirty="0" sz="3200" spc="-35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dirty="0" sz="3200" spc="-2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dirty="0" sz="3200" spc="3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dirty="0" sz="3200" spc="15">
                <a:solidFill>
                  <a:srgbClr val="A50021"/>
                </a:solidFill>
                <a:latin typeface="Algerian" panose="04020705040A02060702" pitchFamily="82" charset="0"/>
              </a:rPr>
              <a:t>D</a:t>
            </a:r>
            <a:r>
              <a:rPr dirty="0" sz="3200" spc="-45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dirty="0" sz="320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dirty="0" sz="3200" spc="1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dirty="0" sz="3200" spc="-25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dirty="0" sz="3200" spc="-1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dirty="0" sz="3200" spc="5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dirty="0" sz="3200" spc="5">
                <a:solidFill>
                  <a:srgbClr val="A50021"/>
                </a:solidFill>
              </a:rPr>
              <a:t>?</a:t>
            </a:r>
            <a:endParaRPr dirty="0" sz="3200">
              <a:solidFill>
                <a:srgbClr val="A50021"/>
              </a:solidFill>
            </a:endParaRPr>
          </a:p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7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Rectangle 1"/>
          <p:cNvSpPr>
            <a:spLocks noChangeArrowheads="1"/>
          </p:cNvSpPr>
          <p:nvPr/>
        </p:nvSpPr>
        <p:spPr bwMode="auto">
          <a:xfrm>
            <a:off x="0" y="-312420"/>
            <a:ext cx="284480" cy="6248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62" name="TextBox 10"/>
          <p:cNvSpPr txBox="1"/>
          <p:nvPr/>
        </p:nvSpPr>
        <p:spPr>
          <a:xfrm>
            <a:off x="739775" y="2019300"/>
            <a:ext cx="7848600" cy="3202940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securing company networks, systems, and data from cyber threats.</a:t>
            </a:r>
          </a:p>
          <a:p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protecting government networks, critical infrastructure, and sensitive information from cyber threats and attacks.</a:t>
            </a:r>
          </a:p>
          <a:p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/>
              <a:t>Protecting sensitive data, managing cybersecurity risks on networks, about safe online behavior</a:t>
            </a: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u="sng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dirty="0" sz="3600">
              <a:solidFill>
                <a:srgbClr val="A50021"/>
              </a:solidFill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8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9" name="TextBox 13"/>
          <p:cNvSpPr txBox="1"/>
          <p:nvPr/>
        </p:nvSpPr>
        <p:spPr>
          <a:xfrm>
            <a:off x="381001" y="1600200"/>
            <a:ext cx="11582400" cy="4625340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indent="-457200" latinLnBrk="0" lvl="0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altLang="en-US" b="1" dirty="0" sz="2400" lang="en-US">
                <a:latin typeface="Arial" panose="020B0604020202020204" pitchFamily="34" charset="0"/>
              </a:rPr>
              <a:t> </a:t>
            </a: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Employee Activity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be used by   organizations to monitor employee activities on company-owned devices to ensure compliance with company policies and prevent insider threats.</a:t>
            </a:r>
          </a:p>
          <a:p>
            <a:pPr algn="l" defTabSz="914400" eaLnBrk="0" fontAlgn="base" hangingPunct="0" indent="-457200" latinLnBrk="0" lvl="0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altLang="en-US" b="1" dirty="0" sz="2400" lang="en-US">
                <a:latin typeface="Arial" panose="020B0604020202020204" pitchFamily="34" charset="0"/>
              </a:rPr>
              <a:t>  </a:t>
            </a: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Investigations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digital forensics, keyloggers can be valuable tools for gathering evidence during investigations of cybercrimes, unauthorized access, or employee misconduct.</a:t>
            </a:r>
          </a:p>
          <a:p>
            <a:pPr algn="l" defTabSz="914400" eaLnBrk="0" fontAlgn="base" hangingPunct="0" indent="-457200" latinLnBrk="0" lvl="0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Research and Analysis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Researchers and cybersecurity professionals can use keyloggers in controlled environments to study user behavior, identify attack patterns, and develop better defenses against cyber threats.</a:t>
            </a:r>
          </a:p>
          <a:p>
            <a:pPr algn="l" defTabSz="914400" eaLnBrk="0" fontAlgn="base" hangingPunct="0" indent="-457200" latinLnBrk="0" lvl="0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Parental Control and Monitoring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help parents monitor their children's online activities to protect them from cyberbullying, inappropriate content, and online predators.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p>
            <a:r>
              <a:rPr dirty="0" sz="3600" lang="en-IN" u="sng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dirty="0" sz="3600" lang="en-IN"/>
          </a:p>
        </p:txBody>
      </p:sp>
      <p:grpSp>
        <p:nvGrpSpPr>
          <p:cNvPr id="41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3" name="TextBox 7"/>
          <p:cNvSpPr txBox="1"/>
          <p:nvPr/>
        </p:nvSpPr>
        <p:spPr>
          <a:xfrm>
            <a:off x="755331" y="939442"/>
            <a:ext cx="7902893" cy="5425440"/>
          </a:xfrm>
          <a:prstGeom prst="rect"/>
          <a:noFill/>
        </p:spPr>
        <p:txBody>
          <a:bodyPr wrap="square">
            <a:spAutoFit/>
          </a:bodyPr>
          <a:p>
            <a:pPr algn="l" defTabSz="914400" eaLnBrk="0" fontAlgn="base" hangingPunct="0" latinLnBrk="0" lv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Recovery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cases where users forget passwords or credentials, keyloggers can be used to recover lost or forgotten information</a:t>
            </a:r>
          </a:p>
          <a:p>
            <a:pPr>
              <a:buFont typeface="+mj-lt"/>
              <a:buAutoNum type="arabicPeriod"/>
            </a:pPr>
            <a:r>
              <a:rPr b="1" dirty="0" sz="2400" lang="en-US"/>
              <a:t>Identifying Unauthorized Access</a:t>
            </a:r>
            <a:r>
              <a:rPr dirty="0" sz="2400" lang="en-US"/>
              <a:t>: Keyloggers can detect unauthorized access attempts by logging keystrokes and capturing suspicious activities that may indicate a security breach.</a:t>
            </a:r>
          </a:p>
          <a:p>
            <a:pPr>
              <a:buFont typeface="+mj-lt"/>
              <a:buAutoNum type="arabicPeriod"/>
            </a:pPr>
            <a:r>
              <a:rPr b="1" dirty="0" sz="2400" lang="en-US"/>
              <a:t>Training and Awareness</a:t>
            </a:r>
            <a:r>
              <a:rPr dirty="0" sz="2400" lang="en-US"/>
              <a:t>: Keyloggers can be used in cybersecurity training programs to simulate real-world scenarios and educate users about the importance of secure computing practices.</a:t>
            </a:r>
          </a:p>
          <a:p>
            <a:pPr>
              <a:buFont typeface="+mj-lt"/>
              <a:buAutoNum type="arabicPeriod"/>
            </a:pPr>
            <a:r>
              <a:rPr b="1" dirty="0" sz="2400" lang="en-US"/>
              <a:t>Detection of Malicious Behavior</a:t>
            </a:r>
            <a:r>
              <a:rPr dirty="0" sz="2400" lang="en-US"/>
              <a:t>: Keyloggers can assist in detecting and preventing malicious behaviors such as data theft, unauthorized file transfers, or attempts to bypass security controls.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p>
            <a:r>
              <a:rPr dirty="0" sz="3600" lang="en-IN" u="sng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dirty="0" sz="3600" lang="en-IN"/>
          </a:p>
        </p:txBody>
      </p:sp>
      <p:sp>
        <p:nvSpPr>
          <p:cNvPr id="1048675" name="TextBox 3"/>
          <p:cNvSpPr txBox="1"/>
          <p:nvPr/>
        </p:nvSpPr>
        <p:spPr>
          <a:xfrm>
            <a:off x="3581400" y="1524000"/>
            <a:ext cx="6102848" cy="3914140"/>
          </a:xfrm>
          <a:prstGeom prst="rect"/>
          <a:noFill/>
        </p:spPr>
        <p:txBody>
          <a:bodyPr wrap="square">
            <a:spAutoFit/>
          </a:bodyPr>
          <a:p>
            <a:pPr>
              <a:buFont typeface="+mj-lt"/>
              <a:buAutoNum type="arabicPeriod"/>
            </a:pPr>
            <a:r>
              <a:rPr b="1" dirty="0" sz="2400" lang="en-US"/>
              <a:t>Compliance and Auditing</a:t>
            </a:r>
            <a:r>
              <a:rPr dirty="0" sz="2400" lang="en-US"/>
              <a:t>: Keyloggers can help organizations comply with regulatory requirements by monitoring and auditing activities related to data protection and privacy laws.</a:t>
            </a:r>
          </a:p>
          <a:p>
            <a:pPr>
              <a:buFont typeface="+mj-lt"/>
              <a:buAutoNum type="arabicPeriod"/>
            </a:pPr>
            <a:r>
              <a:rPr b="1" dirty="0" sz="2400" lang="en-US"/>
              <a:t>Enhancing Endpoint Security</a:t>
            </a:r>
            <a:r>
              <a:rPr dirty="0" sz="2400" lang="en-US"/>
              <a:t>: By monitoring keystrokes and activities on endpoints, keyloggers contribute to enhancing overall endpoint security posture and identifying potential vulnerabilities or threats.</a:t>
            </a:r>
          </a:p>
          <a:p>
            <a:pPr>
              <a:buFont typeface="+mj-lt"/>
              <a:buAutoNum type="arabicPeriod"/>
            </a:pPr>
            <a:endParaRPr dirty="0" sz="18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RMX1925</dc:creator>
  <cp:lastModifiedBy>Kundum Naga Bhargavi</cp:lastModifiedBy>
  <dcterms:created xsi:type="dcterms:W3CDTF">2024-06-02T07:48:59Z</dcterms:created>
  <dcterms:modified xsi:type="dcterms:W3CDTF">2024-06-24T06:31:00Z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ICV">
    <vt:lpwstr>33ffb0136f114320a50ba499563633c5</vt:lpwstr>
  </property>
</Properties>
</file>