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9" r:id="rId3"/>
    <p:sldId id="258"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457AF7-9616-4C3A-A19C-38DAA29151BE}" type="datetimeFigureOut">
              <a:rPr lang="en-US" smtClean="0"/>
              <a:t>2/28/2020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D2EBBD6-7CAC-4EE6-AB23-CC7CC0EFF1F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457AF7-9616-4C3A-A19C-38DAA29151BE}" type="datetimeFigureOut">
              <a:rPr lang="en-US" smtClean="0"/>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457AF7-9616-4C3A-A19C-38DAA29151BE}" type="datetimeFigureOut">
              <a:rPr lang="en-US" smtClean="0"/>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457AF7-9616-4C3A-A19C-38DAA29151BE}" type="datetimeFigureOut">
              <a:rPr lang="en-US" smtClean="0"/>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457AF7-9616-4C3A-A19C-38DAA29151BE}" type="datetimeFigureOut">
              <a:rPr lang="en-US" smtClean="0"/>
              <a:t>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EBBD6-7CAC-4EE6-AB23-CC7CC0EFF1F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57AF7-9616-4C3A-A19C-38DAA29151BE}" type="datetimeFigureOut">
              <a:rPr lang="en-US" smtClean="0"/>
              <a:t>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457AF7-9616-4C3A-A19C-38DAA29151BE}" type="datetimeFigureOut">
              <a:rPr lang="en-US" smtClean="0"/>
              <a:t>2/28/2020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457AF7-9616-4C3A-A19C-38DAA29151BE}" type="datetimeFigureOut">
              <a:rPr lang="en-US" smtClean="0"/>
              <a:t>2/28/2020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57AF7-9616-4C3A-A19C-38DAA29151BE}" type="datetimeFigureOut">
              <a:rPr lang="en-US" smtClean="0"/>
              <a:t>2/28/2020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57AF7-9616-4C3A-A19C-38DAA29151BE}" type="datetimeFigureOut">
              <a:rPr lang="en-US" smtClean="0"/>
              <a:t>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EBBD6-7CAC-4EE6-AB23-CC7CC0EFF1F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457AF7-9616-4C3A-A19C-38DAA29151BE}" type="datetimeFigureOut">
              <a:rPr lang="en-US" smtClean="0"/>
              <a:t>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D2EBBD6-7CAC-4EE6-AB23-CC7CC0EFF1FA}"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4457AF7-9616-4C3A-A19C-38DAA29151BE}" type="datetimeFigureOut">
              <a:rPr lang="en-US" smtClean="0"/>
              <a:t>2/28/2020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D2EBBD6-7CAC-4EE6-AB23-CC7CC0EFF1FA}"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3050" y="2214554"/>
            <a:ext cx="8710950" cy="1598436"/>
          </a:xfrm>
        </p:spPr>
        <p:txBody>
          <a:bodyPr>
            <a:normAutofit/>
          </a:bodyPr>
          <a:lstStyle/>
          <a:p>
            <a:pPr algn="ctr"/>
            <a:r>
              <a:rPr lang="en-IN" sz="2800" b="1" u="sng" dirty="0" smtClean="0">
                <a:solidFill>
                  <a:schemeClr val="bg1"/>
                </a:solidFill>
                <a:latin typeface="Times New Roman" pitchFamily="18" charset="0"/>
                <a:cs typeface="Times New Roman" pitchFamily="18" charset="0"/>
              </a:rPr>
              <a:t>Capstone Project Report</a:t>
            </a:r>
            <a:endParaRPr lang="en-IN" sz="2800" dirty="0" smtClean="0">
              <a:solidFill>
                <a:schemeClr val="bg1"/>
              </a:solidFill>
              <a:latin typeface="Times New Roman" pitchFamily="18" charset="0"/>
              <a:cs typeface="Times New Roman" pitchFamily="18" charset="0"/>
            </a:endParaRPr>
          </a:p>
          <a:p>
            <a:pPr algn="ctr"/>
            <a:r>
              <a:rPr lang="en-US" sz="2800" b="1" u="sng" dirty="0" smtClean="0">
                <a:solidFill>
                  <a:schemeClr val="bg1"/>
                </a:solidFill>
                <a:latin typeface="Times New Roman" pitchFamily="18" charset="0"/>
                <a:cs typeface="Times New Roman" pitchFamily="18" charset="0"/>
              </a:rPr>
              <a:t>Exploring venues of a location and using Foursquare</a:t>
            </a:r>
            <a:endParaRPr lang="en-IN" sz="2800"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solidFill>
                  <a:schemeClr val="tx1"/>
                </a:solidFill>
                <a:latin typeface="Times New Roman" pitchFamily="18" charset="0"/>
                <a:cs typeface="Times New Roman" pitchFamily="18" charset="0"/>
              </a:rPr>
              <a:t>Introduction</a:t>
            </a:r>
            <a:endParaRPr lang="en-IN"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sz="2800" dirty="0" smtClean="0">
                <a:latin typeface="Times New Roman" pitchFamily="18" charset="0"/>
                <a:cs typeface="Times New Roman" pitchFamily="18" charset="0"/>
              </a:rPr>
              <a:t>Whenever a person searches for a venue in a new city, they’re highly interested in the best places that the city has to offer. The person might want to know how good a given restaurant is or the price range it falls under. This extra information would help decide which venue to choose amongst the many venues in the city. Combining the location of the venues in the city with their price and rating information would surely help visitors in a city make better informed decisions about the places they should </a:t>
            </a:r>
            <a:r>
              <a:rPr lang="en-US" sz="2800" dirty="0" err="1" smtClean="0">
                <a:latin typeface="Times New Roman" pitchFamily="18" charset="0"/>
                <a:cs typeface="Times New Roman" pitchFamily="18" charset="0"/>
              </a:rPr>
              <a:t>visit.Chandigarh</a:t>
            </a:r>
            <a:r>
              <a:rPr lang="en-US" sz="2800" dirty="0" smtClean="0">
                <a:latin typeface="Times New Roman" pitchFamily="18" charset="0"/>
                <a:cs typeface="Times New Roman" pitchFamily="18" charset="0"/>
              </a:rPr>
              <a:t> is composed of a number of sectors spread across a total area of 114 sq </a:t>
            </a:r>
            <a:r>
              <a:rPr lang="en-US" sz="2800" dirty="0" err="1" smtClean="0">
                <a:latin typeface="Times New Roman" pitchFamily="18" charset="0"/>
                <a:cs typeface="Times New Roman" pitchFamily="18" charset="0"/>
              </a:rPr>
              <a:t>Km.This</a:t>
            </a:r>
            <a:r>
              <a:rPr lang="en-US" sz="2800" dirty="0" smtClean="0">
                <a:latin typeface="Times New Roman" pitchFamily="18" charset="0"/>
                <a:cs typeface="Times New Roman" pitchFamily="18" charset="0"/>
              </a:rPr>
              <a:t> project explores various venues in Chandigarh and attributes the data based on user ratings and average price. To explore this information, this project involves the juxtaposition of both the Foursquare API and the </a:t>
            </a:r>
            <a:r>
              <a:rPr lang="en-US" sz="2800" dirty="0" err="1" smtClean="0">
                <a:latin typeface="Times New Roman" pitchFamily="18" charset="0"/>
                <a:cs typeface="Times New Roman" pitchFamily="18" charset="0"/>
              </a:rPr>
              <a:t>Zomato</a:t>
            </a:r>
            <a:r>
              <a:rPr lang="en-US" sz="2800" dirty="0" smtClean="0">
                <a:latin typeface="Times New Roman" pitchFamily="18" charset="0"/>
                <a:cs typeface="Times New Roman" pitchFamily="18" charset="0"/>
              </a:rPr>
              <a:t> API to fetch complete information of various venues (including name, address, category, rating, and price). Further, a map of the venues with specific color attributes will be plotted to highlight their position, and information about these venues. Such plots imbibe bountiful information in the form of their colored representations and location on the map. This enables any visitor to take a quick glance and decide what place to visit.</a:t>
            </a:r>
            <a:endParaRPr lang="en-IN" sz="2800" dirty="0" smtClean="0">
              <a:latin typeface="Times New Roman" pitchFamily="18" charset="0"/>
              <a:cs typeface="Times New Roman"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solidFill>
                  <a:schemeClr val="tx1"/>
                </a:solidFill>
                <a:latin typeface="Times New Roman" pitchFamily="18" charset="0"/>
                <a:cs typeface="Times New Roman" pitchFamily="18" charset="0"/>
              </a:rPr>
              <a:t>Data Source And Data Cleaning</a:t>
            </a:r>
            <a:endParaRPr lang="en-IN"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To get location and other information about various venues in Chandigarh, two APIs were used and decided to combine the data from both of them together. Using the </a:t>
            </a:r>
            <a:r>
              <a:rPr lang="en-US" dirty="0" err="1" smtClean="0">
                <a:latin typeface="Times New Roman" pitchFamily="18" charset="0"/>
                <a:cs typeface="Times New Roman" pitchFamily="18" charset="0"/>
              </a:rPr>
              <a:t>Foursquare’s</a:t>
            </a:r>
            <a:r>
              <a:rPr lang="en-US" dirty="0" smtClean="0">
                <a:latin typeface="Times New Roman" pitchFamily="18" charset="0"/>
                <a:cs typeface="Times New Roman" pitchFamily="18" charset="0"/>
              </a:rPr>
              <a:t> explore API (which gives venues recommendations), venues were up to a range of 4 kilometers from the center of Chandigarh and collected their names, categories and locations (latitude and longitude). Using the name, latitude and longitude values, </a:t>
            </a:r>
            <a:r>
              <a:rPr lang="en-US" dirty="0" err="1" smtClean="0">
                <a:latin typeface="Times New Roman" pitchFamily="18" charset="0"/>
                <a:cs typeface="Times New Roman" pitchFamily="18" charset="0"/>
              </a:rPr>
              <a:t>Zomato</a:t>
            </a:r>
            <a:r>
              <a:rPr lang="en-US" dirty="0" smtClean="0">
                <a:latin typeface="Times New Roman" pitchFamily="18" charset="0"/>
                <a:cs typeface="Times New Roman" pitchFamily="18" charset="0"/>
              </a:rPr>
              <a:t> search API is used to fetch venues from its database. This API allows to find venues based on search criteria (usually the name), latitude and longitude values and more. </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The name of the venue.</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Category:</a:t>
            </a:r>
            <a:r>
              <a:rPr lang="en-US" dirty="0" smtClean="0">
                <a:latin typeface="Times New Roman" pitchFamily="18" charset="0"/>
                <a:cs typeface="Times New Roman" pitchFamily="18" charset="0"/>
              </a:rPr>
              <a:t> The category type as defined by the API.</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Address:</a:t>
            </a:r>
            <a:r>
              <a:rPr lang="en-US" dirty="0" smtClean="0">
                <a:latin typeface="Times New Roman" pitchFamily="18" charset="0"/>
                <a:cs typeface="Times New Roman" pitchFamily="18" charset="0"/>
              </a:rPr>
              <a:t> The complete address of the venue.</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Rating:</a:t>
            </a:r>
            <a:r>
              <a:rPr lang="en-US" dirty="0" smtClean="0">
                <a:latin typeface="Times New Roman" pitchFamily="18" charset="0"/>
                <a:cs typeface="Times New Roman" pitchFamily="18" charset="0"/>
              </a:rPr>
              <a:t> The ratings as provided by many users.</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Price range:</a:t>
            </a:r>
            <a:r>
              <a:rPr lang="en-US" dirty="0" smtClean="0">
                <a:latin typeface="Times New Roman" pitchFamily="18" charset="0"/>
                <a:cs typeface="Times New Roman" pitchFamily="18" charset="0"/>
              </a:rPr>
              <a:t> The price range the venue belongs to as defined by </a:t>
            </a:r>
            <a:r>
              <a:rPr lang="en-US" dirty="0" err="1" smtClean="0">
                <a:latin typeface="Times New Roman" pitchFamily="18" charset="0"/>
                <a:cs typeface="Times New Roman" pitchFamily="18" charset="0"/>
              </a:rPr>
              <a:t>Zomato</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Price for two:</a:t>
            </a:r>
            <a:r>
              <a:rPr lang="en-US" dirty="0" smtClean="0">
                <a:latin typeface="Times New Roman" pitchFamily="18" charset="0"/>
                <a:cs typeface="Times New Roman" pitchFamily="18" charset="0"/>
              </a:rPr>
              <a:t> The average cost for two people dining at the place. I later convert the same to average price per person by dividing by 2.</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Latitude:</a:t>
            </a:r>
            <a:r>
              <a:rPr lang="en-US" dirty="0" smtClean="0">
                <a:latin typeface="Times New Roman" pitchFamily="18" charset="0"/>
                <a:cs typeface="Times New Roman" pitchFamily="18" charset="0"/>
              </a:rPr>
              <a:t> The latitude value of the venue.</a:t>
            </a:r>
            <a:endParaRPr lang="en-IN" dirty="0" smtClean="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Longitude:</a:t>
            </a:r>
            <a:r>
              <a:rPr lang="en-US" dirty="0" smtClean="0">
                <a:latin typeface="Times New Roman" pitchFamily="18" charset="0"/>
                <a:cs typeface="Times New Roman" pitchFamily="18" charset="0"/>
              </a:rPr>
              <a:t> The longitude value of the venue.</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867524"/>
          </a:xfrm>
        </p:spPr>
        <p:txBody>
          <a:bodyPr>
            <a:normAutofit/>
          </a:bodyPr>
          <a:lstStyle/>
          <a:p>
            <a:r>
              <a:rPr lang="en-IN" sz="2800" b="1" u="sng" dirty="0" smtClean="0">
                <a:solidFill>
                  <a:schemeClr val="tx1"/>
                </a:solidFill>
                <a:latin typeface="Times New Roman" pitchFamily="18" charset="0"/>
                <a:cs typeface="Times New Roman" pitchFamily="18" charset="0"/>
              </a:rPr>
              <a:t>Data Analysis</a:t>
            </a:r>
            <a:endParaRPr lang="en-IN"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As </a:t>
            </a:r>
            <a:r>
              <a:rPr lang="en-US" dirty="0" smtClean="0">
                <a:latin typeface="Times New Roman" pitchFamily="18" charset="0"/>
                <a:cs typeface="Times New Roman" pitchFamily="18" charset="0"/>
              </a:rPr>
              <a:t>a first </a:t>
            </a:r>
            <a:r>
              <a:rPr lang="en-US" dirty="0" err="1" smtClean="0">
                <a:latin typeface="Times New Roman" pitchFamily="18" charset="0"/>
                <a:cs typeface="Times New Roman" pitchFamily="18" charset="0"/>
              </a:rPr>
              <a:t>step,retrieved</a:t>
            </a:r>
            <a:r>
              <a:rPr lang="en-US" dirty="0" smtClean="0">
                <a:latin typeface="Times New Roman" pitchFamily="18" charset="0"/>
                <a:cs typeface="Times New Roman" pitchFamily="18" charset="0"/>
              </a:rPr>
              <a:t> the venues in Chandigarh from Foursquare and </a:t>
            </a:r>
            <a:r>
              <a:rPr lang="en-US" dirty="0" err="1" smtClean="0">
                <a:latin typeface="Times New Roman" pitchFamily="18" charset="0"/>
                <a:cs typeface="Times New Roman" pitchFamily="18" charset="0"/>
              </a:rPr>
              <a:t>Zomato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APIs.Extracted</a:t>
            </a:r>
            <a:r>
              <a:rPr lang="en-US" dirty="0" smtClean="0">
                <a:latin typeface="Times New Roman" pitchFamily="18" charset="0"/>
                <a:cs typeface="Times New Roman" pitchFamily="18" charset="0"/>
              </a:rPr>
              <a:t> the location data from the Foursquare API for all venues up to a distance of 4 kilometers from the center of Chandigarh. Using this, I fetch the venue information including price and rating data from </a:t>
            </a:r>
            <a:r>
              <a:rPr lang="en-US" dirty="0" err="1" smtClean="0">
                <a:latin typeface="Times New Roman" pitchFamily="18" charset="0"/>
                <a:cs typeface="Times New Roman" pitchFamily="18" charset="0"/>
              </a:rPr>
              <a:t>Zomato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API.Using</a:t>
            </a:r>
            <a:r>
              <a:rPr lang="en-US" dirty="0" smtClean="0">
                <a:latin typeface="Times New Roman" pitchFamily="18" charset="0"/>
                <a:cs typeface="Times New Roman" pitchFamily="18" charset="0"/>
              </a:rPr>
              <a:t> data cleaning, the dataset from the two APIs will be combined based on the venue names, latitude, and longitude values. One to one matching and careful data inspection would be used to remove any remaining outliers such as multiple venues at the same location from the two datasets. The final data will include the venue name, category, address, latitude, longitude, rating, price range, and average cost per </a:t>
            </a:r>
            <a:r>
              <a:rPr lang="en-US" dirty="0" err="1" smtClean="0">
                <a:latin typeface="Times New Roman" pitchFamily="18" charset="0"/>
                <a:cs typeface="Times New Roman" pitchFamily="18" charset="0"/>
              </a:rPr>
              <a:t>person.Using</a:t>
            </a:r>
            <a:r>
              <a:rPr lang="en-US" dirty="0" smtClean="0">
                <a:latin typeface="Times New Roman" pitchFamily="18" charset="0"/>
                <a:cs typeface="Times New Roman" pitchFamily="18" charset="0"/>
              </a:rPr>
              <a:t> this </a:t>
            </a:r>
            <a:r>
              <a:rPr lang="en-US" dirty="0" err="1" smtClean="0">
                <a:latin typeface="Times New Roman" pitchFamily="18" charset="0"/>
                <a:cs typeface="Times New Roman" pitchFamily="18" charset="0"/>
              </a:rPr>
              <a:t>dataset,this</a:t>
            </a:r>
            <a:r>
              <a:rPr lang="en-US" dirty="0" smtClean="0">
                <a:latin typeface="Times New Roman" pitchFamily="18" charset="0"/>
                <a:cs typeface="Times New Roman" pitchFamily="18" charset="0"/>
              </a:rPr>
              <a:t> will allow us to better understand the location of various venues and the places where many venues co-exist and create place worth visiting, also the venues based on the ratings and price range of various venues is explored. The venues will be plot using proper color coding such that a simple glance at the map would reveal the location of the venues as well as give information about them. Venues analysis is done based on rating, price.</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b="1" u="sng" dirty="0">
                <a:latin typeface="Times New Roman" pitchFamily="18" charset="0"/>
                <a:cs typeface="Times New Roman" pitchFamily="18" charset="0"/>
              </a:rPr>
              <a:t>Categories</a:t>
            </a:r>
            <a:r>
              <a:rPr lang="en-IN" dirty="0"/>
              <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85786" y="1935163"/>
            <a:ext cx="7715304" cy="43894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r>
              <a:rPr lang="en-IN" sz="2800" b="1" u="sng" dirty="0" smtClean="0">
                <a:solidFill>
                  <a:schemeClr val="tx1"/>
                </a:solidFill>
                <a:latin typeface="Times New Roman" pitchFamily="18" charset="0"/>
                <a:cs typeface="Times New Roman" pitchFamily="18" charset="0"/>
              </a:rPr>
              <a:t>Rating</a:t>
            </a:r>
            <a:endParaRPr lang="en-IN" sz="2800" b="1" u="sng"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14282" y="2357430"/>
            <a:ext cx="4357718" cy="4000528"/>
          </a:xfrm>
          <a:prstGeom prst="rect">
            <a:avLst/>
          </a:prstGeom>
        </p:spPr>
      </p:pic>
      <p:pic>
        <p:nvPicPr>
          <p:cNvPr id="5" name="Picture 4"/>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929190" y="2500306"/>
            <a:ext cx="4006858" cy="3714776"/>
          </a:xfrm>
          <a:prstGeom prst="rect">
            <a:avLst/>
          </a:prstGeom>
        </p:spPr>
      </p:pic>
      <p:sp>
        <p:nvSpPr>
          <p:cNvPr id="6" name="Rectangle 5"/>
          <p:cNvSpPr/>
          <p:nvPr/>
        </p:nvSpPr>
        <p:spPr>
          <a:xfrm>
            <a:off x="5429256" y="6357958"/>
            <a:ext cx="3132974" cy="338554"/>
          </a:xfrm>
          <a:prstGeom prst="rect">
            <a:avLst/>
          </a:prstGeom>
        </p:spPr>
        <p:txBody>
          <a:bodyPr wrap="none">
            <a:spAutoFit/>
          </a:bodyPr>
          <a:lstStyle/>
          <a:p>
            <a:r>
              <a:rPr lang="en-US" sz="1600" i="1" dirty="0">
                <a:latin typeface="Times New Roman" pitchFamily="18" charset="0"/>
                <a:cs typeface="Times New Roman" pitchFamily="18" charset="0"/>
              </a:rPr>
              <a:t>Plot of venues with different ratings</a:t>
            </a:r>
            <a:endParaRPr lang="en-IN" sz="1600" dirty="0">
              <a:latin typeface="Times New Roman" pitchFamily="18" charset="0"/>
              <a:cs typeface="Times New Roman" pitchFamily="18" charset="0"/>
            </a:endParaRPr>
          </a:p>
        </p:txBody>
      </p:sp>
      <p:sp>
        <p:nvSpPr>
          <p:cNvPr id="2049" name="Rectangle 1"/>
          <p:cNvSpPr>
            <a:spLocks noChangeArrowheads="1"/>
          </p:cNvSpPr>
          <p:nvPr/>
        </p:nvSpPr>
        <p:spPr bwMode="auto">
          <a:xfrm>
            <a:off x="642910" y="6357958"/>
            <a:ext cx="385762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Rating and count of venues with that rating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pPr lvl="1"/>
            <a:r>
              <a:rPr lang="en-US" sz="2800" b="1" u="sng" dirty="0">
                <a:latin typeface="Times New Roman" pitchFamily="18" charset="0"/>
                <a:cs typeface="Times New Roman" pitchFamily="18" charset="0"/>
              </a:rPr>
              <a:t>Price</a:t>
            </a:r>
            <a:endParaRPr lang="en-IN" sz="2800" u="sng"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14282" y="2071678"/>
            <a:ext cx="4429156" cy="4071966"/>
          </a:xfrm>
          <a:prstGeom prst="rect">
            <a:avLst/>
          </a:prstGeom>
        </p:spPr>
      </p:pic>
      <p:pic>
        <p:nvPicPr>
          <p:cNvPr id="5" name="Picture 4"/>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929190" y="2071678"/>
            <a:ext cx="3857652" cy="3857652"/>
          </a:xfrm>
          <a:prstGeom prst="rect">
            <a:avLst/>
          </a:prstGeom>
        </p:spPr>
      </p:pic>
      <p:sp>
        <p:nvSpPr>
          <p:cNvPr id="6" name="Rectangle 5"/>
          <p:cNvSpPr/>
          <p:nvPr/>
        </p:nvSpPr>
        <p:spPr>
          <a:xfrm>
            <a:off x="5357818" y="6286520"/>
            <a:ext cx="3052823" cy="338554"/>
          </a:xfrm>
          <a:prstGeom prst="rect">
            <a:avLst/>
          </a:prstGeom>
        </p:spPr>
        <p:txBody>
          <a:bodyPr wrap="none">
            <a:spAutoFit/>
          </a:bodyPr>
          <a:lstStyle/>
          <a:p>
            <a:r>
              <a:rPr lang="en-US" sz="1600" i="1" dirty="0">
                <a:latin typeface="Times New Roman" pitchFamily="18" charset="0"/>
                <a:cs typeface="Times New Roman" pitchFamily="18" charset="0"/>
              </a:rPr>
              <a:t>Plot of venues with different prices</a:t>
            </a:r>
            <a:endParaRPr lang="en-IN" sz="1600" dirty="0">
              <a:latin typeface="Times New Roman" pitchFamily="18" charset="0"/>
              <a:cs typeface="Times New Roman" pitchFamily="18" charset="0"/>
            </a:endParaRPr>
          </a:p>
        </p:txBody>
      </p:sp>
      <p:sp>
        <p:nvSpPr>
          <p:cNvPr id="1026" name="Rectangle 2"/>
          <p:cNvSpPr>
            <a:spLocks noChangeArrowheads="1"/>
          </p:cNvSpPr>
          <p:nvPr/>
        </p:nvSpPr>
        <p:spPr bwMode="auto">
          <a:xfrm>
            <a:off x="357158" y="6273225"/>
            <a:ext cx="421484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Price per person with count of venues with that price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b="1" u="sng" dirty="0">
                <a:latin typeface="Times New Roman" pitchFamily="18" charset="0"/>
                <a:cs typeface="Times New Roman" pitchFamily="18" charset="0"/>
              </a:rPr>
              <a:t>Clustering</a:t>
            </a:r>
            <a:r>
              <a:rPr lang="en-IN" dirty="0"/>
              <a:t/>
            </a:r>
            <a:br>
              <a:rPr lang="en-IN" dirty="0"/>
            </a:br>
            <a:endParaRPr lang="en-IN" dirty="0"/>
          </a:p>
        </p:txBody>
      </p:sp>
      <p:sp>
        <p:nvSpPr>
          <p:cNvPr id="3" name="Content Placeholder 2"/>
          <p:cNvSpPr>
            <a:spLocks noGrp="1"/>
          </p:cNvSpPr>
          <p:nvPr>
            <p:ph idx="1"/>
          </p:nvPr>
        </p:nvSpPr>
        <p:spPr>
          <a:xfrm>
            <a:off x="457200" y="1714488"/>
            <a:ext cx="8229600" cy="4610112"/>
          </a:xfrm>
        </p:spPr>
        <p:txBody>
          <a:bodyPr/>
          <a:lstStyle/>
          <a:p>
            <a:r>
              <a:rPr lang="en-US" sz="1800" dirty="0" smtClean="0">
                <a:latin typeface="Times New Roman" pitchFamily="18" charset="0"/>
                <a:cs typeface="Times New Roman" pitchFamily="18" charset="0"/>
              </a:rPr>
              <a:t>Finally clustering </a:t>
            </a:r>
            <a:r>
              <a:rPr lang="en-US" sz="1800" dirty="0" smtClean="0">
                <a:latin typeface="Times New Roman" pitchFamily="18" charset="0"/>
                <a:cs typeface="Times New Roman" pitchFamily="18" charset="0"/>
              </a:rPr>
              <a:t>all the venues based on their price range, location and more to identify similar venues and the relationship amongst them. I used </a:t>
            </a:r>
            <a:r>
              <a:rPr lang="en-US" sz="1800" dirty="0" err="1" smtClean="0">
                <a:latin typeface="Times New Roman" pitchFamily="18" charset="0"/>
                <a:cs typeface="Times New Roman" pitchFamily="18" charset="0"/>
              </a:rPr>
              <a:t>KMeans</a:t>
            </a:r>
            <a:r>
              <a:rPr lang="en-US" sz="1800" dirty="0" smtClean="0">
                <a:latin typeface="Times New Roman" pitchFamily="18" charset="0"/>
                <a:cs typeface="Times New Roman" pitchFamily="18" charset="0"/>
              </a:rPr>
              <a:t> clustering and decided to cluster the venues into two separate groups.</a:t>
            </a:r>
            <a:endParaRPr lang="en-IN" sz="1800" dirty="0" smtClean="0">
              <a:latin typeface="Times New Roman" pitchFamily="18" charset="0"/>
              <a:cs typeface="Times New Roman" pitchFamily="18" charset="0"/>
            </a:endParaRPr>
          </a:p>
          <a:p>
            <a:endParaRPr lang="en-IN" dirty="0"/>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85786" y="2714620"/>
            <a:ext cx="7786742" cy="3429024"/>
          </a:xfrm>
          <a:prstGeom prst="rect">
            <a:avLst/>
          </a:prstGeom>
        </p:spPr>
      </p:pic>
      <p:sp>
        <p:nvSpPr>
          <p:cNvPr id="5" name="Rectangle 4"/>
          <p:cNvSpPr/>
          <p:nvPr/>
        </p:nvSpPr>
        <p:spPr>
          <a:xfrm>
            <a:off x="3714744" y="6286520"/>
            <a:ext cx="1693092" cy="338554"/>
          </a:xfrm>
          <a:prstGeom prst="rect">
            <a:avLst/>
          </a:prstGeom>
        </p:spPr>
        <p:txBody>
          <a:bodyPr wrap="none">
            <a:spAutoFit/>
          </a:bodyPr>
          <a:lstStyle/>
          <a:p>
            <a:pPr algn="ctr"/>
            <a:r>
              <a:rPr lang="en-US" sz="1600" i="1" dirty="0">
                <a:latin typeface="Times New Roman" pitchFamily="18" charset="0"/>
                <a:cs typeface="Times New Roman" pitchFamily="18" charset="0"/>
              </a:rPr>
              <a:t>Clusters of venues</a:t>
            </a:r>
            <a:endParaRPr lang="en-IN"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142984"/>
            <a:ext cx="8229600" cy="1143000"/>
          </a:xfrm>
        </p:spPr>
        <p:txBody>
          <a:bodyPr>
            <a:normAutofit fontScale="90000"/>
          </a:bodyPr>
          <a:lstStyle/>
          <a:p>
            <a:pPr lvl="0"/>
            <a:r>
              <a:rPr lang="en-US" sz="3100" b="1" u="sng" dirty="0" smtClean="0">
                <a:solidFill>
                  <a:schemeClr val="tx1"/>
                </a:solidFill>
                <a:latin typeface="Times New Roman" pitchFamily="18" charset="0"/>
                <a:cs typeface="Times New Roman" pitchFamily="18" charset="0"/>
              </a:rPr>
              <a:t>Conclusion</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sz="1800" dirty="0" smtClean="0">
                <a:latin typeface="Times New Roman" pitchFamily="18" charset="0"/>
                <a:cs typeface="Times New Roman" pitchFamily="18" charset="0"/>
              </a:rPr>
              <a:t>The purpose of this project was to explore the places that a person visiting Chandigarh could explore. The venues have been identified using Foursquare and </a:t>
            </a:r>
            <a:r>
              <a:rPr lang="en-US" sz="1800" dirty="0" err="1" smtClean="0">
                <a:latin typeface="Times New Roman" pitchFamily="18" charset="0"/>
                <a:cs typeface="Times New Roman" pitchFamily="18" charset="0"/>
              </a:rPr>
              <a:t>Zomato</a:t>
            </a:r>
            <a:r>
              <a:rPr lang="en-US" sz="1800" dirty="0" smtClean="0">
                <a:latin typeface="Times New Roman" pitchFamily="18" charset="0"/>
                <a:cs typeface="Times New Roman" pitchFamily="18" charset="0"/>
              </a:rPr>
              <a:t> API and have been plotted on the map. The map reveals that there are three major areas a person can visit: Sector 35, Sector 7 &amp; 26 and </a:t>
            </a:r>
            <a:r>
              <a:rPr lang="en-US" sz="1800" dirty="0" err="1" smtClean="0">
                <a:latin typeface="Times New Roman" pitchFamily="18" charset="0"/>
                <a:cs typeface="Times New Roman" pitchFamily="18" charset="0"/>
              </a:rPr>
              <a:t>Elante</a:t>
            </a:r>
            <a:r>
              <a:rPr lang="en-US" sz="1800" dirty="0" smtClean="0">
                <a:latin typeface="Times New Roman" pitchFamily="18" charset="0"/>
                <a:cs typeface="Times New Roman" pitchFamily="18" charset="0"/>
              </a:rPr>
              <a:t> Mall. Based on the visitor’s venue rating and price preferences, he/she can choose amongst the three places</a:t>
            </a:r>
            <a:r>
              <a:rPr lang="en-US" sz="1800" dirty="0" smtClean="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TotalTime>
  <Words>697</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Introduction</vt:lpstr>
      <vt:lpstr>Data Source And Data Cleaning</vt:lpstr>
      <vt:lpstr>Data Analysis</vt:lpstr>
      <vt:lpstr>Categories </vt:lpstr>
      <vt:lpstr>Rating</vt:lpstr>
      <vt:lpstr>Price</vt:lpstr>
      <vt:lpstr>Clustering </vt:lpstr>
      <vt:lpstr>Conclusion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V ALEKHYA</dc:creator>
  <cp:lastModifiedBy>S V ALEKHYA</cp:lastModifiedBy>
  <cp:revision>15</cp:revision>
  <dcterms:created xsi:type="dcterms:W3CDTF">2020-02-28T15:41:58Z</dcterms:created>
  <dcterms:modified xsi:type="dcterms:W3CDTF">2020-02-28T16:20:35Z</dcterms:modified>
</cp:coreProperties>
</file>