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1" r:id="rId2"/>
    <p:sldId id="288" r:id="rId3"/>
    <p:sldId id="286" r:id="rId4"/>
    <p:sldId id="290" r:id="rId5"/>
    <p:sldId id="292" r:id="rId6"/>
    <p:sldId id="293" r:id="rId7"/>
    <p:sldId id="337" r:id="rId8"/>
    <p:sldId id="295" r:id="rId9"/>
    <p:sldId id="296" r:id="rId10"/>
    <p:sldId id="297" r:id="rId11"/>
    <p:sldId id="298" r:id="rId12"/>
    <p:sldId id="299" r:id="rId13"/>
    <p:sldId id="277" r:id="rId14"/>
    <p:sldId id="328" r:id="rId15"/>
    <p:sldId id="329" r:id="rId16"/>
    <p:sldId id="331" r:id="rId17"/>
    <p:sldId id="333" r:id="rId18"/>
    <p:sldId id="302" r:id="rId19"/>
    <p:sldId id="323" r:id="rId20"/>
    <p:sldId id="324" r:id="rId21"/>
    <p:sldId id="325" r:id="rId22"/>
    <p:sldId id="326" r:id="rId23"/>
    <p:sldId id="339" r:id="rId24"/>
    <p:sldId id="34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341"/>
          </p14:sldIdLst>
        </p14:section>
        <p14:section name="Overview and Objectives" id="{ABA716BF-3A5C-4ADB-94C9-CFEF84EBA240}">
          <p14:sldIdLst>
            <p14:sldId id="288"/>
          </p14:sldIdLst>
        </p14:section>
        <p14:section name="Top Features" id="{6D9936A3-3945-4757-BC8B-B5C252D8E036}">
          <p14:sldIdLst>
            <p14:sldId id="286"/>
          </p14:sldIdLst>
        </p14:section>
        <p14:section name="Manual Routing" id="{2D3FA559-B3EC-4146-98C8-7620551667C9}">
          <p14:sldIdLst>
            <p14:sldId id="290"/>
            <p14:sldId id="292"/>
            <p14:sldId id="293"/>
            <p14:sldId id="337"/>
            <p14:sldId id="295"/>
            <p14:sldId id="296"/>
            <p14:sldId id="297"/>
            <p14:sldId id="298"/>
            <p14:sldId id="299"/>
          </p14:sldIdLst>
        </p14:section>
        <p14:section name="Manage Appointment" id="{C5D1879A-2001-43DC-B09D-CDCCC16A78BA}">
          <p14:sldIdLst>
            <p14:sldId id="277"/>
            <p14:sldId id="328"/>
            <p14:sldId id="329"/>
            <p14:sldId id="331"/>
            <p14:sldId id="333"/>
          </p14:sldIdLst>
        </p14:section>
        <p14:section name="Scan to Trcuk" id="{E89538BA-8564-4EB1-98E8-CB63C5EA9F59}">
          <p14:sldIdLst>
            <p14:sldId id="302"/>
            <p14:sldId id="323"/>
            <p14:sldId id="324"/>
            <p14:sldId id="325"/>
            <p14:sldId id="326"/>
            <p14:sldId id="339"/>
            <p14:sldId id="34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84014" autoAdjust="0"/>
  </p:normalViewPr>
  <p:slideViewPr>
    <p:cSldViewPr>
      <p:cViewPr>
        <p:scale>
          <a:sx n="66" d="100"/>
          <a:sy n="66" d="100"/>
        </p:scale>
        <p:origin x="-16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9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en-US" sz="4400" dirty="0" smtClean="0"/>
            <a:t>a</a:t>
          </a:r>
          <a:endParaRPr lang="en-US" sz="4400" dirty="0"/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en-US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en-US" sz="3200"/>
        </a:p>
      </dgm:t>
    </dgm:pt>
    <dgm:pt modelId="{D1776C8F-2B10-4075-8DF7-7F65AB725ED5}">
      <dgm:prSet phldrT="[Text]" custT="1"/>
      <dgm:spPr/>
      <dgm:t>
        <a:bodyPr/>
        <a:lstStyle/>
        <a:p>
          <a:r>
            <a:rPr lang="en-US" sz="4400" dirty="0" smtClean="0"/>
            <a:t>b</a:t>
          </a:r>
          <a:endParaRPr lang="en-US" sz="4400" dirty="0"/>
        </a:p>
      </dgm:t>
    </dgm:pt>
    <dgm:pt modelId="{7291E740-3E17-41B3-99D3-1D67AE37CC3F}" type="parTrans" cxnId="{7077B78D-FCDC-4519-8416-DC357ACD5043}">
      <dgm:prSet/>
      <dgm:spPr/>
      <dgm:t>
        <a:bodyPr/>
        <a:lstStyle/>
        <a:p>
          <a:endParaRPr lang="en-US" sz="3200"/>
        </a:p>
      </dgm:t>
    </dgm:pt>
    <dgm:pt modelId="{88B75C29-8054-417D-BCE3-878A55118F6D}" type="sibTrans" cxnId="{7077B78D-FCDC-4519-8416-DC357ACD5043}">
      <dgm:prSet/>
      <dgm:spPr/>
      <dgm:t>
        <a:bodyPr/>
        <a:lstStyle/>
        <a:p>
          <a:endParaRPr lang="en-US" sz="3200"/>
        </a:p>
      </dgm:t>
    </dgm:pt>
    <dgm:pt modelId="{6BE4E373-0656-4EDC-821E-BE09C952B1F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Manage Appointment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218063-BF94-4304-99BD-B3F7BA4D3C8F}" type="parTrans" cxnId="{119690D4-400B-468B-8BA0-5C9C9E2AFEAF}">
      <dgm:prSet/>
      <dgm:spPr/>
      <dgm:t>
        <a:bodyPr/>
        <a:lstStyle/>
        <a:p>
          <a:endParaRPr lang="en-US" sz="3200"/>
        </a:p>
      </dgm:t>
    </dgm:pt>
    <dgm:pt modelId="{E17B9BF1-2948-497F-8EC7-3BF734D839DB}" type="sibTrans" cxnId="{119690D4-400B-468B-8BA0-5C9C9E2AFEAF}">
      <dgm:prSet/>
      <dgm:spPr/>
      <dgm:t>
        <a:bodyPr/>
        <a:lstStyle/>
        <a:p>
          <a:endParaRPr lang="en-US" sz="3200"/>
        </a:p>
      </dgm:t>
    </dgm:pt>
    <dgm:pt modelId="{0BEA0B94-1410-400B-83E7-AC19FDD43B52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207F84-869A-4343-A641-D36B9C17D18E}" type="parTrans" cxnId="{207A24B8-7BFD-493C-8D8B-24B9A889044C}">
      <dgm:prSet/>
      <dgm:spPr/>
      <dgm:t>
        <a:bodyPr/>
        <a:lstStyle/>
        <a:p>
          <a:endParaRPr lang="en-IN"/>
        </a:p>
      </dgm:t>
    </dgm:pt>
    <dgm:pt modelId="{8BDAEDAF-0D34-466B-9193-F9A2B71AB517}" type="sibTrans" cxnId="{207A24B8-7BFD-493C-8D8B-24B9A889044C}">
      <dgm:prSet/>
      <dgm:spPr/>
      <dgm:t>
        <a:bodyPr/>
        <a:lstStyle/>
        <a:p>
          <a:endParaRPr lang="en-IN"/>
        </a:p>
      </dgm:t>
    </dgm:pt>
    <dgm:pt modelId="{63B1F3AC-6CFE-4B54-8A25-605F6E882D98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Scan To Truck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795067-1232-4847-AB3A-9C0AA31350EF}" type="parTrans" cxnId="{8C27AE6E-4AF9-4BE5-822B-FBE140AE6651}">
      <dgm:prSet/>
      <dgm:spPr/>
      <dgm:t>
        <a:bodyPr/>
        <a:lstStyle/>
        <a:p>
          <a:endParaRPr lang="en-IN"/>
        </a:p>
      </dgm:t>
    </dgm:pt>
    <dgm:pt modelId="{BA21AFE4-FB38-4621-A229-C39E67F319D3}" type="sibTrans" cxnId="{8C27AE6E-4AF9-4BE5-822B-FBE140AE6651}">
      <dgm:prSet/>
      <dgm:spPr/>
      <dgm:t>
        <a:bodyPr/>
        <a:lstStyle/>
        <a:p>
          <a:endParaRPr lang="en-IN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Features</a:t>
          </a:r>
          <a:endParaRPr lang="en-US" sz="4400" dirty="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en-US" sz="3200"/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en-US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Manual Routing</a:t>
          </a:r>
          <a:endParaRPr lang="en-US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en-US" sz="3200"/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en-US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en-US"/>
        </a:p>
      </dgm:t>
    </dgm:pt>
    <dgm:pt modelId="{7E429971-BC57-430F-BB25-C0574E5E39E3}" type="pres">
      <dgm:prSet presAssocID="{74EE5CD8-078F-4590-BF9C-A341A294A016}" presName="parentText" presStyleLbl="node1" presStyleIdx="0" presStyleCnt="4" custScaleX="226380" custScaleY="99899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en-US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en-US"/>
        </a:p>
      </dgm:t>
    </dgm:pt>
    <dgm:pt modelId="{C04276DC-EE64-470A-B8BC-09067B8045FA}" type="pres">
      <dgm:prSet presAssocID="{AA046201-5C4D-445E-BF0B-5C6D2B0A1945}" presName="parentText" presStyleLbl="node1" presStyleIdx="1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37A5355-225B-4C6F-AED7-6C620F99EECC}" type="pres">
      <dgm:prSet presAssocID="{AA046201-5C4D-445E-BF0B-5C6D2B0A1945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en-US"/>
        </a:p>
      </dgm:t>
    </dgm:pt>
    <dgm:pt modelId="{477213BE-9E91-4950-8451-7F60796F47F4}" type="pres">
      <dgm:prSet presAssocID="{D1776C8F-2B10-4075-8DF7-7F65AB725ED5}" presName="linNode" presStyleCnt="0"/>
      <dgm:spPr/>
      <dgm:t>
        <a:bodyPr/>
        <a:lstStyle/>
        <a:p>
          <a:endParaRPr lang="en-US"/>
        </a:p>
      </dgm:t>
    </dgm:pt>
    <dgm:pt modelId="{F5034101-5B7D-4FE7-B47A-5A48CF39606B}" type="pres">
      <dgm:prSet presAssocID="{D1776C8F-2B10-4075-8DF7-7F65AB725ED5}" presName="parentText" presStyleLbl="node1" presStyleIdx="2" presStyleCnt="4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7C3E6FD-D83F-4BDA-907E-B5EE041DA931}" type="pres">
      <dgm:prSet presAssocID="{D1776C8F-2B10-4075-8DF7-7F65AB725ED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FEED56B-EF5B-4070-B19D-37F52E418F7B}" type="pres">
      <dgm:prSet presAssocID="{88B75C29-8054-417D-BCE3-878A55118F6D}" presName="sp" presStyleCnt="0"/>
      <dgm:spPr/>
    </dgm:pt>
    <dgm:pt modelId="{AFC62D93-F2AB-4F19-BC2D-58FC1783FAA1}" type="pres">
      <dgm:prSet presAssocID="{0BEA0B94-1410-400B-83E7-AC19FDD43B52}" presName="linNode" presStyleCnt="0"/>
      <dgm:spPr/>
    </dgm:pt>
    <dgm:pt modelId="{73C6D379-65C8-4597-9610-4AF71E9831AD}" type="pres">
      <dgm:prSet presAssocID="{0BEA0B94-1410-400B-83E7-AC19FDD43B52}" presName="parentText" presStyleLbl="node1" presStyleIdx="3" presStyleCnt="4" custScaleX="5138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BB4FB3-CE95-41B6-A4ED-7CFA3D9F7E56}" type="pres">
      <dgm:prSet presAssocID="{0BEA0B94-1410-400B-83E7-AC19FDD43B52}" presName="descendantText" presStyleLbl="alignAccFollowNode1" presStyleIdx="2" presStyleCnt="3" custScaleX="127344" custLinFactNeighborX="45837" custLinFactNeighborY="24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077B78D-FCDC-4519-8416-DC357ACD5043}" srcId="{F6FEADD9-F67D-41F5-BA4C-3C84956E7F46}" destId="{D1776C8F-2B10-4075-8DF7-7F65AB725ED5}" srcOrd="2" destOrd="0" parTransId="{7291E740-3E17-41B3-99D3-1D67AE37CC3F}" sibTransId="{88B75C29-8054-417D-BCE3-878A55118F6D}"/>
    <dgm:cxn modelId="{207A24B8-7BFD-493C-8D8B-24B9A889044C}" srcId="{F6FEADD9-F67D-41F5-BA4C-3C84956E7F46}" destId="{0BEA0B94-1410-400B-83E7-AC19FDD43B52}" srcOrd="3" destOrd="0" parTransId="{6D207F84-869A-4343-A641-D36B9C17D18E}" sibTransId="{8BDAEDAF-0D34-466B-9193-F9A2B71AB517}"/>
    <dgm:cxn modelId="{119690D4-400B-468B-8BA0-5C9C9E2AFEAF}" srcId="{D1776C8F-2B10-4075-8DF7-7F65AB725ED5}" destId="{6BE4E373-0656-4EDC-821E-BE09C952B1F6}" srcOrd="0" destOrd="0" parTransId="{34218063-BF94-4304-99BD-B3F7BA4D3C8F}" sibTransId="{E17B9BF1-2948-497F-8EC7-3BF734D839DB}"/>
    <dgm:cxn modelId="{8C27AE6E-4AF9-4BE5-822B-FBE140AE6651}" srcId="{0BEA0B94-1410-400B-83E7-AC19FDD43B52}" destId="{63B1F3AC-6CFE-4B54-8A25-605F6E882D98}" srcOrd="0" destOrd="0" parTransId="{6E795067-1232-4847-AB3A-9C0AA31350EF}" sibTransId="{BA21AFE4-FB38-4621-A229-C39E67F319D3}"/>
    <dgm:cxn modelId="{52C464A3-DE82-4EE8-9589-62D268274580}" type="presOf" srcId="{C59269D0-92A5-481C-BA64-727AFB0DD545}" destId="{B37A5355-225B-4C6F-AED7-6C620F99EECC}" srcOrd="0" destOrd="0" presId="urn:microsoft.com/office/officeart/2005/8/layout/vList5"/>
    <dgm:cxn modelId="{2196DC17-3629-4987-B28B-1F5592FB574B}" type="presOf" srcId="{AA046201-5C4D-445E-BF0B-5C6D2B0A1945}" destId="{C04276DC-EE64-470A-B8BC-09067B8045FA}" srcOrd="0" destOrd="0" presId="urn:microsoft.com/office/officeart/2005/8/layout/vList5"/>
    <dgm:cxn modelId="{38AF95E7-5725-4795-87C6-867022348902}" type="presOf" srcId="{6BE4E373-0656-4EDC-821E-BE09C952B1F6}" destId="{C7C3E6FD-D83F-4BDA-907E-B5EE041DA931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ACB92ABA-D3D4-45C5-9858-685D0E1DA187}" type="presOf" srcId="{74EE5CD8-078F-4590-BF9C-A341A294A016}" destId="{7E429971-BC57-430F-BB25-C0574E5E39E3}" srcOrd="0" destOrd="0" presId="urn:microsoft.com/office/officeart/2005/8/layout/vList5"/>
    <dgm:cxn modelId="{BB280FBE-130A-4015-AC4B-B816F4D58CF1}" type="presOf" srcId="{F6FEADD9-F67D-41F5-BA4C-3C84956E7F46}" destId="{AAE7A1E6-6847-453D-B55B-8A82BF138C1D}" srcOrd="0" destOrd="0" presId="urn:microsoft.com/office/officeart/2005/8/layout/vList5"/>
    <dgm:cxn modelId="{C80DB6E1-A2C0-4D26-9F4E-A6DFDF4D2AE6}" type="presOf" srcId="{D1776C8F-2B10-4075-8DF7-7F65AB725ED5}" destId="{F5034101-5B7D-4FE7-B47A-5A48CF39606B}" srcOrd="0" destOrd="0" presId="urn:microsoft.com/office/officeart/2005/8/layout/vList5"/>
    <dgm:cxn modelId="{4FCF1E4A-3522-44A3-9C61-8906196A8393}" type="presOf" srcId="{63B1F3AC-6CFE-4B54-8A25-605F6E882D98}" destId="{ECBB4FB3-CE95-41B6-A4ED-7CFA3D9F7E56}" srcOrd="0" destOrd="0" presId="urn:microsoft.com/office/officeart/2005/8/layout/vList5"/>
    <dgm:cxn modelId="{E4F438B8-1D05-4D47-8E94-1199738D9973}" type="presOf" srcId="{0BEA0B94-1410-400B-83E7-AC19FDD43B52}" destId="{73C6D379-65C8-4597-9610-4AF71E9831AD}" srcOrd="0" destOrd="0" presId="urn:microsoft.com/office/officeart/2005/8/layout/vList5"/>
    <dgm:cxn modelId="{7D0843DE-8361-46F6-92D5-7F946760AA24}" type="presParOf" srcId="{AAE7A1E6-6847-453D-B55B-8A82BF138C1D}" destId="{C4407577-18A2-46E0-8805-2838042EB67A}" srcOrd="0" destOrd="0" presId="urn:microsoft.com/office/officeart/2005/8/layout/vList5"/>
    <dgm:cxn modelId="{AF407716-E3A4-4504-9396-99B8ED198A44}" type="presParOf" srcId="{C4407577-18A2-46E0-8805-2838042EB67A}" destId="{7E429971-BC57-430F-BB25-C0574E5E39E3}" srcOrd="0" destOrd="0" presId="urn:microsoft.com/office/officeart/2005/8/layout/vList5"/>
    <dgm:cxn modelId="{15767362-DB05-41FF-A2C7-CF6C874C6AAD}" type="presParOf" srcId="{AAE7A1E6-6847-453D-B55B-8A82BF138C1D}" destId="{AB8574CC-D4F2-4555-AEE3-F4EE58B11D03}" srcOrd="1" destOrd="0" presId="urn:microsoft.com/office/officeart/2005/8/layout/vList5"/>
    <dgm:cxn modelId="{1BEA3E2C-E115-49B4-ADE9-A1C23ECB985A}" type="presParOf" srcId="{AAE7A1E6-6847-453D-B55B-8A82BF138C1D}" destId="{85B8F607-FDD8-476A-ADBE-E1250824F294}" srcOrd="2" destOrd="0" presId="urn:microsoft.com/office/officeart/2005/8/layout/vList5"/>
    <dgm:cxn modelId="{F956960B-AEB9-42AC-98C9-CDBF1DC4BE5B}" type="presParOf" srcId="{85B8F607-FDD8-476A-ADBE-E1250824F294}" destId="{C04276DC-EE64-470A-B8BC-09067B8045FA}" srcOrd="0" destOrd="0" presId="urn:microsoft.com/office/officeart/2005/8/layout/vList5"/>
    <dgm:cxn modelId="{771DABFD-4DA3-4505-A492-E29D6076F66F}" type="presParOf" srcId="{85B8F607-FDD8-476A-ADBE-E1250824F294}" destId="{B37A5355-225B-4C6F-AED7-6C620F99EECC}" srcOrd="1" destOrd="0" presId="urn:microsoft.com/office/officeart/2005/8/layout/vList5"/>
    <dgm:cxn modelId="{7C5C517A-9DAD-445D-A097-DBD4A7BB4E69}" type="presParOf" srcId="{AAE7A1E6-6847-453D-B55B-8A82BF138C1D}" destId="{5ACAA866-A8A8-4183-97B5-CEEAB1525C60}" srcOrd="3" destOrd="0" presId="urn:microsoft.com/office/officeart/2005/8/layout/vList5"/>
    <dgm:cxn modelId="{1ACD4045-99A5-464B-98DA-EC98615A2869}" type="presParOf" srcId="{AAE7A1E6-6847-453D-B55B-8A82BF138C1D}" destId="{477213BE-9E91-4950-8451-7F60796F47F4}" srcOrd="4" destOrd="0" presId="urn:microsoft.com/office/officeart/2005/8/layout/vList5"/>
    <dgm:cxn modelId="{4F0E6920-D093-40EB-9615-9B2E8E3FB73E}" type="presParOf" srcId="{477213BE-9E91-4950-8451-7F60796F47F4}" destId="{F5034101-5B7D-4FE7-B47A-5A48CF39606B}" srcOrd="0" destOrd="0" presId="urn:microsoft.com/office/officeart/2005/8/layout/vList5"/>
    <dgm:cxn modelId="{047E77AC-3288-428E-8A43-E356EF4767F0}" type="presParOf" srcId="{477213BE-9E91-4950-8451-7F60796F47F4}" destId="{C7C3E6FD-D83F-4BDA-907E-B5EE041DA931}" srcOrd="1" destOrd="0" presId="urn:microsoft.com/office/officeart/2005/8/layout/vList5"/>
    <dgm:cxn modelId="{10E0F1CC-E75B-47AD-BDA4-03A34A1BECFB}" type="presParOf" srcId="{AAE7A1E6-6847-453D-B55B-8A82BF138C1D}" destId="{3FEED56B-EF5B-4070-B19D-37F52E418F7B}" srcOrd="5" destOrd="0" presId="urn:microsoft.com/office/officeart/2005/8/layout/vList5"/>
    <dgm:cxn modelId="{02BE91A1-69B5-46F6-A9F9-75506B4C0C5B}" type="presParOf" srcId="{AAE7A1E6-6847-453D-B55B-8A82BF138C1D}" destId="{AFC62D93-F2AB-4F19-BC2D-58FC1783FAA1}" srcOrd="6" destOrd="0" presId="urn:microsoft.com/office/officeart/2005/8/layout/vList5"/>
    <dgm:cxn modelId="{E1A21135-157B-47B7-B7F0-7088CDC82822}" type="presParOf" srcId="{AFC62D93-F2AB-4F19-BC2D-58FC1783FAA1}" destId="{73C6D379-65C8-4597-9610-4AF71E9831AD}" srcOrd="0" destOrd="0" presId="urn:microsoft.com/office/officeart/2005/8/layout/vList5"/>
    <dgm:cxn modelId="{551FB988-045D-4EF9-8617-61C01EC14628}" type="presParOf" srcId="{AFC62D93-F2AB-4F19-BC2D-58FC1783FAA1}" destId="{ECBB4FB3-CE95-41B6-A4ED-7CFA3D9F7E5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29971-BC57-430F-BB25-C0574E5E39E3}">
      <dsp:nvSpPr>
        <dsp:cNvPr id="0" name=""/>
        <dsp:cNvSpPr/>
      </dsp:nvSpPr>
      <dsp:spPr>
        <a:xfrm>
          <a:off x="92" y="0"/>
          <a:ext cx="4968044" cy="114338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Top Features</a:t>
          </a:r>
          <a:endParaRPr lang="en-US" sz="4400" kern="1200" dirty="0"/>
        </a:p>
      </dsp:txBody>
      <dsp:txXfrm>
        <a:off x="55908" y="55816"/>
        <a:ext cx="4856412" cy="1031756"/>
      </dsp:txXfrm>
    </dsp:sp>
    <dsp:sp modelId="{B37A5355-225B-4C6F-AED7-6C620F99EECC}">
      <dsp:nvSpPr>
        <dsp:cNvPr id="0" name=""/>
        <dsp:cNvSpPr/>
      </dsp:nvSpPr>
      <dsp:spPr>
        <a:xfrm rot="5400000">
          <a:off x="3132911" y="-731707"/>
          <a:ext cx="915635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Manual Routing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585" y="1315619"/>
        <a:ext cx="5010287" cy="915635"/>
      </dsp:txXfrm>
    </dsp:sp>
    <dsp:sp modelId="{C04276DC-EE64-470A-B8BC-09067B8045FA}">
      <dsp:nvSpPr>
        <dsp:cNvPr id="0" name=""/>
        <dsp:cNvSpPr/>
      </dsp:nvSpPr>
      <dsp:spPr>
        <a:xfrm>
          <a:off x="92" y="1201164"/>
          <a:ext cx="1085492" cy="1144544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a</a:t>
          </a:r>
          <a:endParaRPr lang="en-US" sz="4400" kern="1200" dirty="0"/>
        </a:p>
      </dsp:txBody>
      <dsp:txXfrm>
        <a:off x="53081" y="1254153"/>
        <a:ext cx="979514" cy="1038566"/>
      </dsp:txXfrm>
    </dsp:sp>
    <dsp:sp modelId="{C7C3E6FD-D83F-4BDA-907E-B5EE041DA931}">
      <dsp:nvSpPr>
        <dsp:cNvPr id="0" name=""/>
        <dsp:cNvSpPr/>
      </dsp:nvSpPr>
      <dsp:spPr>
        <a:xfrm rot="5400000">
          <a:off x="3132911" y="470063"/>
          <a:ext cx="915635" cy="5010287"/>
        </a:xfrm>
        <a:prstGeom prst="rect">
          <a:avLst/>
        </a:prstGeom>
        <a:solidFill>
          <a:schemeClr val="accent3">
            <a:tint val="40000"/>
            <a:alpha val="90000"/>
            <a:hueOff val="5358427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7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Manage Appointment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585" y="2517389"/>
        <a:ext cx="5010287" cy="915635"/>
      </dsp:txXfrm>
    </dsp:sp>
    <dsp:sp modelId="{F5034101-5B7D-4FE7-B47A-5A48CF39606B}">
      <dsp:nvSpPr>
        <dsp:cNvPr id="0" name=""/>
        <dsp:cNvSpPr/>
      </dsp:nvSpPr>
      <dsp:spPr>
        <a:xfrm>
          <a:off x="92" y="2402935"/>
          <a:ext cx="1085492" cy="1144544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b</a:t>
          </a:r>
          <a:endParaRPr lang="en-US" sz="4400" kern="1200" dirty="0"/>
        </a:p>
      </dsp:txBody>
      <dsp:txXfrm>
        <a:off x="53081" y="2455924"/>
        <a:ext cx="979514" cy="1038566"/>
      </dsp:txXfrm>
    </dsp:sp>
    <dsp:sp modelId="{ECBB4FB3-CE95-41B6-A4ED-7CFA3D9F7E56}">
      <dsp:nvSpPr>
        <dsp:cNvPr id="0" name=""/>
        <dsp:cNvSpPr/>
      </dsp:nvSpPr>
      <dsp:spPr>
        <a:xfrm rot="5400000">
          <a:off x="3154057" y="1714966"/>
          <a:ext cx="915635" cy="4968249"/>
        </a:xfrm>
        <a:prstGeom prst="round2Same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Scan To Truck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127750" y="3785971"/>
        <a:ext cx="4923551" cy="826239"/>
      </dsp:txXfrm>
    </dsp:sp>
    <dsp:sp modelId="{73C6D379-65C8-4597-9610-4AF71E9831AD}">
      <dsp:nvSpPr>
        <dsp:cNvPr id="0" name=""/>
        <dsp:cNvSpPr/>
      </dsp:nvSpPr>
      <dsp:spPr>
        <a:xfrm>
          <a:off x="92" y="3604706"/>
          <a:ext cx="1127564" cy="1144544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</a:t>
          </a:r>
          <a:endParaRPr lang="en-US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135" y="3659749"/>
        <a:ext cx="1017478" cy="1034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61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1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necessary routing info has been provided in routing screen, orders become available in Routed </a:t>
            </a:r>
            <a:r>
              <a:rPr lang="en-US" baseline="0" dirty="0" err="1" smtClean="0"/>
              <a:t>screen.Here</a:t>
            </a:r>
            <a:r>
              <a:rPr lang="en-US" baseline="0" dirty="0" smtClean="0"/>
              <a:t> you can create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32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page show list of all un</a:t>
            </a:r>
            <a:r>
              <a:rPr lang="en-US" baseline="0" dirty="0" smtClean="0"/>
              <a:t> shipped BOLs of a customer.</a:t>
            </a:r>
          </a:p>
          <a:p>
            <a:r>
              <a:rPr lang="en-US" baseline="0" dirty="0" smtClean="0"/>
              <a:t>You can associate an Appointment with the BOL. You can delete BOL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0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BOL</a:t>
            </a:r>
            <a:r>
              <a:rPr lang="en-US" baseline="0" dirty="0" smtClean="0"/>
              <a:t>s you wish to associate with an appointment.</a:t>
            </a:r>
            <a:endParaRPr lang="en-US" dirty="0" smtClean="0"/>
          </a:p>
          <a:p>
            <a:r>
              <a:rPr lang="en-US" dirty="0" smtClean="0"/>
              <a:t>Click on icon under</a:t>
            </a:r>
            <a:r>
              <a:rPr lang="en-US" baseline="0" dirty="0" smtClean="0"/>
              <a:t> Select Appointment to open an appointment picker.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5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Screen shows appointments for the month.</a:t>
            </a:r>
          </a:p>
          <a:p>
            <a:r>
              <a:rPr lang="en-US" baseline="0" dirty="0" smtClean="0"/>
              <a:t>You can see appointments of day or week by going to appropriate view.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Add in</a:t>
            </a:r>
            <a:r>
              <a:rPr lang="en-US" baseline="0" dirty="0" smtClean="0"/>
              <a:t> left corner of each date opens a dialog to create a new appointment for that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on edit icon to edit appointment info.</a:t>
            </a:r>
          </a:p>
          <a:p>
            <a:r>
              <a:rPr lang="en-US" baseline="0" dirty="0" smtClean="0"/>
              <a:t>Click on detail takes you to screen which shows detail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Appointment detail shows BOLs associated</a:t>
            </a:r>
            <a:r>
              <a:rPr lang="en-US" baseline="0" dirty="0" smtClean="0"/>
              <a:t> with appointment.</a:t>
            </a:r>
          </a:p>
          <a:p>
            <a:r>
              <a:rPr lang="en-US" baseline="0" dirty="0" smtClean="0"/>
              <a:t>Start and end time of each BOL on truck and various info related with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53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Enter</a:t>
            </a:r>
            <a:r>
              <a:rPr lang="en-US" baseline="0" dirty="0" smtClean="0"/>
              <a:t> the appointment number in the UI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79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Routing summary of open orders.</a:t>
            </a:r>
          </a:p>
          <a:p>
            <a:r>
              <a:rPr lang="en-US" dirty="0" smtClean="0"/>
              <a:t>Shows</a:t>
            </a:r>
            <a:r>
              <a:rPr lang="en-US" baseline="0" dirty="0" smtClean="0"/>
              <a:t> total number of </a:t>
            </a:r>
            <a:r>
              <a:rPr lang="en-US" baseline="0" dirty="0" err="1" smtClean="0"/>
              <a:t>Urouted</a:t>
            </a:r>
            <a:r>
              <a:rPr lang="en-US" baseline="0" dirty="0" smtClean="0"/>
              <a:t> ,Routing and Routed orders , no of BOLs created. It also shows total pieces ordered and routed. List is sorted on </a:t>
            </a:r>
            <a:r>
              <a:rPr lang="en-US" baseline="0" dirty="0" err="1" smtClean="0"/>
              <a:t>DCCancel</a:t>
            </a:r>
            <a:r>
              <a:rPr lang="en-US" baseline="0" dirty="0" smtClean="0"/>
              <a:t> date. So you get to see orders which have cancel date near on the top.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84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see details of specific customer.</a:t>
            </a:r>
          </a:p>
          <a:p>
            <a:r>
              <a:rPr lang="en-US" baseline="0" dirty="0" smtClean="0"/>
              <a:t>Click on highlighted numbers will lead you to appropriate screen.</a:t>
            </a:r>
          </a:p>
          <a:p>
            <a:r>
              <a:rPr lang="en-US" baseline="0" dirty="0" smtClean="0"/>
              <a:t>e.g.:- Click on </a:t>
            </a:r>
            <a:r>
              <a:rPr lang="en-US" baseline="0" dirty="0" err="1" smtClean="0"/>
              <a:t>Unrouted</a:t>
            </a:r>
            <a:r>
              <a:rPr lang="en-US" baseline="0" dirty="0" smtClean="0"/>
              <a:t> no. takes you to screen where you can route orders.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can filter orders on the basis of Building, Start date and DC Cancel Date.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6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r>
              <a:rPr lang="en-US" baseline="0" dirty="0" smtClean="0"/>
              <a:t> orders for routing and assign them an ATS date.</a:t>
            </a:r>
          </a:p>
          <a:p>
            <a:r>
              <a:rPr lang="en-US" baseline="0" dirty="0" smtClean="0"/>
              <a:t>You can select existing ATS date as well.</a:t>
            </a:r>
          </a:p>
          <a:p>
            <a:r>
              <a:rPr lang="en-US" baseline="0" dirty="0" smtClean="0"/>
              <a:t>Existing ATS dates displayed with orange color.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6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ATS date is assigned to POs on un-routed screen, they become visible in Routing screen.</a:t>
            </a:r>
          </a:p>
          <a:p>
            <a:r>
              <a:rPr lang="en-US" dirty="0" smtClean="0"/>
              <a:t>You can upload necessary routing info</a:t>
            </a:r>
            <a:r>
              <a:rPr lang="en-US" baseline="0" dirty="0" smtClean="0"/>
              <a:t> on customer’s website with the help of info provided by this screen.</a:t>
            </a:r>
          </a:p>
          <a:p>
            <a:r>
              <a:rPr lang="en-US" baseline="0" dirty="0" smtClean="0"/>
              <a:t>By default this screen shows only those POs which have not been acknowledged by customer.</a:t>
            </a:r>
          </a:p>
          <a:p>
            <a:r>
              <a:rPr lang="en-US" baseline="0" dirty="0" smtClean="0"/>
              <a:t>Use check box in upper left corner of screen to see all POs which have been assigned an ATS date.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5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update routing info of each PO</a:t>
            </a:r>
            <a:r>
              <a:rPr lang="en-US" baseline="0" dirty="0" smtClean="0"/>
              <a:t> on the basis of info provided by customer.</a:t>
            </a:r>
          </a:p>
          <a:p>
            <a:r>
              <a:rPr lang="en-US" baseline="0" dirty="0" smtClean="0"/>
              <a:t>e.g. carrier, Load, DC and Pick-Up date can be updated.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10/19/2012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09800"/>
            <a:ext cx="6180224" cy="1470025"/>
          </a:xfrm>
        </p:spPr>
        <p:txBody>
          <a:bodyPr/>
          <a:lstStyle/>
          <a:p>
            <a:r>
              <a:rPr lang="en-US" dirty="0" smtClean="0"/>
              <a:t>Guided Truck Loading And Manual Routing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Deepak Bhatt</a:t>
            </a:r>
          </a:p>
          <a:p>
            <a:r>
              <a:rPr lang="en-US" sz="2400" dirty="0" smtClean="0">
                <a:latin typeface="+mn-lt"/>
              </a:rPr>
              <a:t>18 Oct 2012</a:t>
            </a:r>
            <a:endParaRPr lang="en-US" sz="24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8586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66813"/>
            <a:ext cx="7924800" cy="508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10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4212" y="206829"/>
            <a:ext cx="3477987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Routed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9959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066800"/>
            <a:ext cx="83285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11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14600" y="206829"/>
            <a:ext cx="36576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Bill of Lading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0881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1" y="914401"/>
            <a:ext cx="7964929" cy="558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12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4212" y="206829"/>
            <a:ext cx="545918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Associate appointments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1467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895600" y="3124200"/>
            <a:ext cx="6172200" cy="1362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Manage Appointment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13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95400"/>
            <a:ext cx="777965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14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4212" y="206829"/>
            <a:ext cx="3477987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Appointments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14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391401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15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4212" y="206829"/>
            <a:ext cx="416378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Creating Appointment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14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24643"/>
            <a:ext cx="7924800" cy="517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16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8400" y="206829"/>
            <a:ext cx="5257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Creating appointment Contd.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014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86" y="1828800"/>
            <a:ext cx="82296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17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4212" y="206829"/>
            <a:ext cx="423998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Appointment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7630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48000"/>
            <a:ext cx="6172200" cy="13620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Scan </a:t>
            </a:r>
            <a:r>
              <a:rPr lang="en-US" sz="5400" dirty="0"/>
              <a:t>T</a:t>
            </a:r>
            <a:r>
              <a:rPr lang="en-US" sz="5400" dirty="0" smtClean="0"/>
              <a:t>o Truck</a:t>
            </a:r>
            <a:endParaRPr lang="en-US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55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posmicro.com/ProdImages/WT4000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95769"/>
            <a:ext cx="7619999" cy="536223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498" y="363416"/>
            <a:ext cx="5181601" cy="416168"/>
          </a:xfrm>
        </p:spPr>
        <p:txBody>
          <a:bodyPr>
            <a:noAutofit/>
          </a:bodyPr>
          <a:lstStyle/>
          <a:p>
            <a:r>
              <a:rPr lang="en-US" sz="3700" b="1" cap="small" dirty="0" smtClean="0">
                <a:solidFill>
                  <a:srgbClr val="003300"/>
                </a:solidFill>
              </a:rPr>
              <a:t>	Scan </a:t>
            </a:r>
            <a:r>
              <a:rPr lang="en-US" sz="3700" b="1" cap="small" dirty="0">
                <a:solidFill>
                  <a:srgbClr val="003300"/>
                </a:solidFill>
              </a:rPr>
              <a:t>To Truck</a:t>
            </a:r>
            <a:endParaRPr lang="en-IN" sz="3700" b="1" cap="small" dirty="0">
              <a:solidFill>
                <a:srgbClr val="0033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rucker </a:t>
            </a:r>
            <a:r>
              <a:rPr lang="en-US" dirty="0"/>
              <a:t>arrives at shipping office, he supplies </a:t>
            </a:r>
            <a:r>
              <a:rPr lang="en-US" dirty="0" smtClean="0"/>
              <a:t>the appointment </a:t>
            </a:r>
            <a:r>
              <a:rPr lang="en-US" dirty="0"/>
              <a:t>number already assigned to him during appointment creation. S</a:t>
            </a:r>
            <a:r>
              <a:rPr lang="en-US" dirty="0" smtClean="0"/>
              <a:t>hipping </a:t>
            </a:r>
            <a:r>
              <a:rPr lang="en-US" dirty="0"/>
              <a:t>supervisor pulls up appointment info from DCMS and directs the trucker to the appropriate </a:t>
            </a:r>
            <a:r>
              <a:rPr lang="en-US" dirty="0" smtClean="0"/>
              <a:t>gate to load the orders.</a:t>
            </a:r>
          </a:p>
        </p:txBody>
      </p:sp>
      <p:pic>
        <p:nvPicPr>
          <p:cNvPr id="1026" name="Picture 2" descr="C:\Users\rkandari.NOIDA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952">
            <a:off x="2252929" y="3426804"/>
            <a:ext cx="2580789" cy="15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8373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19850964"/>
              </p:ext>
            </p:extLst>
          </p:nvPr>
        </p:nvGraphicFramePr>
        <p:xfrm>
          <a:off x="1828800" y="1524000"/>
          <a:ext cx="6096000" cy="474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 smtClean="0"/>
              <a:t>Today’s Overview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686" y="0"/>
            <a:ext cx="20574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559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posmicro.com/ProdImages/WT40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1610946"/>
            <a:ext cx="7543800" cy="46482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914400"/>
            <a:ext cx="75438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screen displays summary information of the shipments to be loaded to the truck. This information includes the </a:t>
            </a:r>
            <a:r>
              <a:rPr lang="en-US" sz="1600" dirty="0" smtClean="0"/>
              <a:t>following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Total Pallets which </a:t>
            </a:r>
            <a:r>
              <a:rPr lang="en-US" sz="1600" dirty="0"/>
              <a:t>are to be </a:t>
            </a:r>
            <a:r>
              <a:rPr lang="en-US" sz="1600" dirty="0" smtClean="0"/>
              <a:t>shipped in the appointment.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smtClean="0"/>
              <a:t>Pallets loaded on truck.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smtClean="0"/>
              <a:t>Number of boxes which are not on any pallet.</a:t>
            </a:r>
            <a:endParaRPr lang="en-IN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600" dirty="0" smtClean="0"/>
              <a:t>Date and time of appointment.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Carrier </a:t>
            </a:r>
            <a:r>
              <a:rPr lang="en-US" sz="1600" dirty="0" smtClean="0"/>
              <a:t>details.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Loading progress.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Building.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Pick up door.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 few pallet suggestions are provided to get you started.</a:t>
            </a:r>
          </a:p>
          <a:p>
            <a:r>
              <a:rPr lang="en-US" sz="1600" dirty="0"/>
              <a:t> Loader scans a pallet in the screen and loads it to the truck.</a:t>
            </a:r>
            <a:endParaRPr lang="en-IN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pPr lvl="0"/>
            <a:endParaRPr lang="en-US" sz="1600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IN" sz="1600" dirty="0"/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2051" name="Picture 3" descr="C:\Users\rkandari.NOIDA\Desktop\Capture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47">
            <a:off x="3102656" y="3273716"/>
            <a:ext cx="2647446" cy="143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20</a:t>
            </a:r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90498" y="363416"/>
            <a:ext cx="5181601" cy="416168"/>
          </a:xfrm>
        </p:spPr>
        <p:txBody>
          <a:bodyPr>
            <a:noAutofit/>
          </a:bodyPr>
          <a:lstStyle/>
          <a:p>
            <a:r>
              <a:rPr lang="en-US" sz="3700" b="1" cap="small" dirty="0" smtClean="0">
                <a:solidFill>
                  <a:srgbClr val="003300"/>
                </a:solidFill>
              </a:rPr>
              <a:t>	Scan </a:t>
            </a:r>
            <a:r>
              <a:rPr lang="en-US" sz="3700" b="1" cap="small" dirty="0">
                <a:solidFill>
                  <a:srgbClr val="003300"/>
                </a:solidFill>
              </a:rPr>
              <a:t>To Truck</a:t>
            </a:r>
            <a:endParaRPr lang="en-IN" sz="3700" b="1" cap="small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628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posmicro.com/ProdImages/WT40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14400"/>
            <a:ext cx="7619999" cy="597876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36171" y="1222176"/>
            <a:ext cx="7543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/>
              <a:t>After you scan the </a:t>
            </a:r>
            <a:r>
              <a:rPr lang="en-US" sz="1600" dirty="0" smtClean="0"/>
              <a:t>pallet in the UI it </a:t>
            </a:r>
            <a:r>
              <a:rPr lang="en-US" sz="1600" dirty="0"/>
              <a:t>displays </a:t>
            </a:r>
            <a:r>
              <a:rPr lang="en-US" sz="1600" dirty="0" smtClean="0"/>
              <a:t>the message that pallet has been successfully loaded.</a:t>
            </a:r>
            <a:endParaRPr lang="en-US" sz="1600" dirty="0"/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4098" name="Picture 2" descr="C:\Users\rkandari.NOIDA\Desktop\Capture.2PN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531">
            <a:off x="2462329" y="3088315"/>
            <a:ext cx="2741437" cy="176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21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90498" y="363416"/>
            <a:ext cx="5181601" cy="4161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00" b="1" cap="small" smtClean="0">
                <a:solidFill>
                  <a:srgbClr val="003300"/>
                </a:solidFill>
              </a:rPr>
              <a:t>	Scan To Truck</a:t>
            </a:r>
            <a:endParaRPr lang="en-IN" sz="3700" b="1" cap="small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9653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posmicro.com/ProdImages/WT400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99532"/>
            <a:ext cx="7924800" cy="5191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1143000"/>
            <a:ext cx="754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all the pallets of the appointment has been loaded to the truck the UI indicates it by showing that 100% loading has been completed</a:t>
            </a:r>
            <a:r>
              <a:rPr lang="en-IN" sz="1600" dirty="0" smtClean="0"/>
              <a:t>. ShipMgr now allows you to ship this order.</a:t>
            </a:r>
            <a:endParaRPr lang="en-US" sz="1600" dirty="0"/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 descr="C:\Users\rkandari.NOIDA\Desktop\Captu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371">
            <a:off x="2432024" y="3592263"/>
            <a:ext cx="2742099" cy="147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22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90498" y="363416"/>
            <a:ext cx="5181601" cy="4161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00" b="1" cap="small" smtClean="0">
                <a:solidFill>
                  <a:srgbClr val="003300"/>
                </a:solidFill>
              </a:rPr>
              <a:t>	Scan To Truck</a:t>
            </a:r>
            <a:endParaRPr lang="en-IN" sz="3700" b="1" cap="small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3039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895600" y="3124200"/>
            <a:ext cx="6172200" cy="1362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Questions ?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23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232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895600" y="3124200"/>
            <a:ext cx="6172200" cy="13620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</a:t>
            </a:r>
            <a:r>
              <a:rPr lang="en-US" dirty="0" smtClean="0"/>
              <a:t>hanks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24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078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Manual Routing </a:t>
            </a:r>
            <a:endParaRPr lang="en-US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3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143000"/>
            <a:ext cx="8001001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0"/>
            <a:ext cx="20574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4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4212" y="206829"/>
            <a:ext cx="3477987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Routing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8158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8001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057400" cy="609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5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4212" y="206829"/>
            <a:ext cx="3477987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Routing Summary contd.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9615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229600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6</a:t>
            </a:r>
            <a:endParaRPr lang="en-I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94212" y="206829"/>
            <a:ext cx="3477987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Un-routed orders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9458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356406"/>
            <a:ext cx="8229600" cy="458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7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4212" y="206829"/>
            <a:ext cx="500198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Un-routed orders contd.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9878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696200" cy="488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8</a:t>
            </a: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4212" y="206829"/>
            <a:ext cx="317318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Routing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698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143000"/>
            <a:ext cx="7924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152400"/>
            <a:ext cx="2057400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Screen 9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94212" y="206829"/>
            <a:ext cx="3477987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b="1" kern="1200" cap="small" baseline="0">
                <a:solidFill>
                  <a:srgbClr val="00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Routing contd.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787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952</Words>
  <Application>Microsoft Office PowerPoint</Application>
  <PresentationFormat>On-screen Show (4:3)</PresentationFormat>
  <Paragraphs>157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Training</vt:lpstr>
      <vt:lpstr>Guided Truck Loading And Manual Routing</vt:lpstr>
      <vt:lpstr>Today’s Overview </vt:lpstr>
      <vt:lpstr>Manual Routing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 Appointment</vt:lpstr>
      <vt:lpstr>PowerPoint Presentation</vt:lpstr>
      <vt:lpstr>PowerPoint Presentation</vt:lpstr>
      <vt:lpstr>PowerPoint Presentation</vt:lpstr>
      <vt:lpstr>PowerPoint Presentation</vt:lpstr>
      <vt:lpstr>Scan To Truck</vt:lpstr>
      <vt:lpstr> Scan To Truck</vt:lpstr>
      <vt:lpstr> Scan To Truck</vt:lpstr>
      <vt:lpstr>PowerPoint Presentation</vt:lpstr>
      <vt:lpstr>PowerPoint Presentation</vt:lpstr>
      <vt:lpstr>Questions ?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2012-08-19T06:16:42Z</dcterms:created>
  <dcterms:modified xsi:type="dcterms:W3CDTF">2012-10-19T15:49:16Z</dcterms:modified>
</cp:coreProperties>
</file>