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9707275eb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9707275eb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ddd6ef076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ddd6ef076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ddd6ef076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ddd6ef076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ddd6ef076_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ddd6ef076_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9707275eb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9707275eb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ddd6ef076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ddd6ef076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dd6ef076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ddd6ef076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dd6ef076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ddd6ef076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ddd6ef076_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ddd6ef076_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ddd6ef076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ddd6ef076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9707275eb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9707275eb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ddd6ef076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ddd6ef076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9707275eb_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9707275eb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ddd6ef076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ddd6ef076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ddd6ef076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ddd6ef076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ddd6ef076_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ddd6ef076_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1726fd96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1726fd96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ddd6ef076_7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ddd6ef076_7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ddd6ef076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ddd6ef076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ddd6ef076_7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ddd6ef076_7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ddd6ef076_7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ddd6ef076_7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9c80bef2a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9c80bef2a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ddd6ef076_7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ddd6ef076_7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ddd6ef076_7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ddd6ef076_7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ddd6ef076_7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ddd6ef076_7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ddd6ef076_7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ddd6ef076_7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ddd6ef076_7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ddd6ef076_7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ddd6ef0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ddd6ef0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ddd6ef076_7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ddd6ef076_7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ddd6ef076_7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ddd6ef076_7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ddd6ef076_7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ddd6ef076_7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34739bb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34739bb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9c80bef2a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9c80bef2a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34739bb8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34739bb8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ddd6ef076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ddd6ef076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ddd6ef076_9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ddd6ef076_9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ddd6ef076_9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ddd6ef076_9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1726fd9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1726fd9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1726fd96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1726fd96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1726fd96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1726fd96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9707275eb_1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9707275eb_1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77d325b18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77d325b18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ddd6ef076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ddd6ef076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9c80bef2a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9c80bef2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ddd6ef076_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ddd6ef076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9707275eb_1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9707275eb_1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9707275eb_1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c9707275eb_1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9707275eb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c9707275eb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77d325b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77d325b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ddd6ef076_8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dddd6ef076_8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34739bb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34739bb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34739bb8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34739bb8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77d325b18_5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d77d325b18_5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c9707275e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c9707275e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9707275eb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9707275eb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9c80bef2a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9c80bef2a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9707275e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9707275e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9707275e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9707275e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code.daypilot.org/44666/html5-doctor-appointment-scheduling-javascript-php" TargetMode="External"/><Relationship Id="rId4" Type="http://schemas.openxmlformats.org/officeDocument/2006/relationships/hyperlink" Target="https://www.w3schools.com/bootstrap/" TargetMode="External"/><Relationship Id="rId5" Type="http://schemas.openxmlformats.org/officeDocument/2006/relationships/hyperlink" Target="https://hibernate.org/" TargetMode="External"/><Relationship Id="rId6" Type="http://schemas.openxmlformats.org/officeDocument/2006/relationships/hyperlink" Target="https://getbootstrap.com/docs/4.0/components/dropdowns/" TargetMode="External"/><Relationship Id="rId7" Type="http://schemas.openxmlformats.org/officeDocument/2006/relationships/hyperlink" Target="https://www.authsmtp.com/gmai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471900" y="738725"/>
            <a:ext cx="8222100" cy="767700"/>
          </a:xfrm>
          <a:prstGeom prst="rect">
            <a:avLst/>
          </a:prstGeom>
          <a:solidFill>
            <a:schemeClr val="dk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a:t>
            </a:r>
            <a:r>
              <a:rPr lang="en" sz="4122"/>
              <a:t> TeleHealth</a:t>
            </a:r>
            <a:endParaRPr sz="4122"/>
          </a:p>
        </p:txBody>
      </p:sp>
      <p:sp>
        <p:nvSpPr>
          <p:cNvPr id="68" name="Google Shape;68;p13"/>
          <p:cNvSpPr txBox="1"/>
          <p:nvPr>
            <p:ph idx="1" type="body"/>
          </p:nvPr>
        </p:nvSpPr>
        <p:spPr>
          <a:xfrm>
            <a:off x="378000" y="2081900"/>
            <a:ext cx="8388000" cy="2957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50">
                <a:solidFill>
                  <a:srgbClr val="4D5156"/>
                </a:solidFill>
                <a:highlight>
                  <a:srgbClr val="FFFFFF"/>
                </a:highlight>
              </a:rPr>
              <a:t>Talk To A Real Doctor.</a:t>
            </a:r>
            <a:endParaRPr sz="1550">
              <a:solidFill>
                <a:srgbClr val="4D5156"/>
              </a:solidFill>
              <a:highlight>
                <a:srgbClr val="FFFFFF"/>
              </a:highlight>
            </a:endParaRPr>
          </a:p>
          <a:p>
            <a:pPr indent="0" lvl="0" marL="0" rtl="0" algn="l">
              <a:spcBef>
                <a:spcPts val="1200"/>
              </a:spcBef>
              <a:spcAft>
                <a:spcPts val="0"/>
              </a:spcAft>
              <a:buNone/>
            </a:pPr>
            <a:r>
              <a:rPr lang="en" sz="1550">
                <a:solidFill>
                  <a:srgbClr val="4D5156"/>
                </a:solidFill>
                <a:highlight>
                  <a:srgbClr val="FFFFFF"/>
                </a:highlight>
              </a:rPr>
              <a:t>No Copays.</a:t>
            </a:r>
            <a:endParaRPr sz="1550">
              <a:solidFill>
                <a:srgbClr val="4D5156"/>
              </a:solidFill>
              <a:highlight>
                <a:srgbClr val="FFFFFF"/>
              </a:highlight>
            </a:endParaRPr>
          </a:p>
          <a:p>
            <a:pPr indent="0" lvl="0" marL="0" rtl="0" algn="l">
              <a:spcBef>
                <a:spcPts val="1200"/>
              </a:spcBef>
              <a:spcAft>
                <a:spcPts val="0"/>
              </a:spcAft>
              <a:buNone/>
            </a:pPr>
            <a:r>
              <a:rPr lang="en" sz="1550">
                <a:solidFill>
                  <a:srgbClr val="4D5156"/>
                </a:solidFill>
                <a:highlight>
                  <a:srgbClr val="FFFFFF"/>
                </a:highlight>
              </a:rPr>
              <a:t>No Hidden Fees. </a:t>
            </a:r>
            <a:endParaRPr sz="1550">
              <a:solidFill>
                <a:srgbClr val="4D5156"/>
              </a:solidFill>
              <a:highlight>
                <a:srgbClr val="FFFFFF"/>
              </a:highlight>
            </a:endParaRPr>
          </a:p>
          <a:p>
            <a:pPr indent="0" lvl="0" marL="0" rtl="0" algn="l">
              <a:spcBef>
                <a:spcPts val="1200"/>
              </a:spcBef>
              <a:spcAft>
                <a:spcPts val="0"/>
              </a:spcAft>
              <a:buNone/>
            </a:pPr>
            <a:r>
              <a:rPr lang="en" sz="1550">
                <a:solidFill>
                  <a:srgbClr val="4D5156"/>
                </a:solidFill>
                <a:highlight>
                  <a:srgbClr val="FFFFFF"/>
                </a:highlight>
              </a:rPr>
              <a:t>No Insurance Mark-Ups. </a:t>
            </a:r>
            <a:endParaRPr sz="1550">
              <a:solidFill>
                <a:srgbClr val="4D5156"/>
              </a:solidFill>
              <a:highlight>
                <a:srgbClr val="FFFFFF"/>
              </a:highlight>
            </a:endParaRPr>
          </a:p>
          <a:p>
            <a:pPr indent="0" lvl="0" marL="0" rtl="0" algn="l">
              <a:spcBef>
                <a:spcPts val="1200"/>
              </a:spcBef>
              <a:spcAft>
                <a:spcPts val="1200"/>
              </a:spcAft>
              <a:buNone/>
            </a:pPr>
            <a:r>
              <a:rPr lang="en" sz="1550">
                <a:solidFill>
                  <a:srgbClr val="4D5156"/>
                </a:solidFill>
                <a:highlight>
                  <a:srgbClr val="FFFFFF"/>
                </a:highlight>
              </a:rPr>
              <a:t>Access Great Deals On Healthcare</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118875" y="103075"/>
            <a:ext cx="8520600" cy="68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Project Requirements</a:t>
            </a:r>
            <a:endParaRPr/>
          </a:p>
        </p:txBody>
      </p:sp>
      <p:pic>
        <p:nvPicPr>
          <p:cNvPr id="122" name="Google Shape;122;p22"/>
          <p:cNvPicPr preferRelativeResize="0"/>
          <p:nvPr/>
        </p:nvPicPr>
        <p:blipFill>
          <a:blip r:embed="rId3">
            <a:alphaModFix/>
          </a:blip>
          <a:stretch>
            <a:fillRect/>
          </a:stretch>
        </p:blipFill>
        <p:spPr>
          <a:xfrm>
            <a:off x="551100" y="838400"/>
            <a:ext cx="8205100" cy="4055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400">
                <a:solidFill>
                  <a:srgbClr val="FFFFFF"/>
                </a:solidFill>
                <a:latin typeface="Arial"/>
                <a:ea typeface="Arial"/>
                <a:cs typeface="Arial"/>
                <a:sym typeface="Arial"/>
              </a:rPr>
              <a:t>Patient Login page:</a:t>
            </a:r>
            <a:endParaRPr>
              <a:solidFill>
                <a:srgbClr val="FFFFFF"/>
              </a:solidFill>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10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2200">
                <a:solidFill>
                  <a:srgbClr val="000000"/>
                </a:solidFill>
                <a:latin typeface="Times New Roman"/>
                <a:ea typeface="Times New Roman"/>
                <a:cs typeface="Times New Roman"/>
                <a:sym typeface="Times New Roman"/>
              </a:rPr>
              <a:t>•Patient logs in by  using username and password if they are already registered.</a:t>
            </a:r>
            <a:endParaRPr sz="22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2200">
                <a:solidFill>
                  <a:srgbClr val="000000"/>
                </a:solidFill>
                <a:latin typeface="Times New Roman"/>
                <a:ea typeface="Times New Roman"/>
                <a:cs typeface="Times New Roman"/>
                <a:sym typeface="Times New Roman"/>
              </a:rPr>
              <a:t>•If they are new users, they have to register here.</a:t>
            </a:r>
            <a:endParaRPr sz="22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1012200" y="0"/>
            <a:ext cx="7356576"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Patient Registration Form</a:t>
            </a:r>
            <a:endParaRPr/>
          </a:p>
        </p:txBody>
      </p:sp>
      <p:sp>
        <p:nvSpPr>
          <p:cNvPr id="139" name="Google Shape;139;p25"/>
          <p:cNvSpPr txBox="1"/>
          <p:nvPr>
            <p:ph idx="1" type="body"/>
          </p:nvPr>
        </p:nvSpPr>
        <p:spPr>
          <a:xfrm>
            <a:off x="471900" y="1919075"/>
            <a:ext cx="8222100" cy="2710200"/>
          </a:xfrm>
          <a:prstGeom prst="rect">
            <a:avLst/>
          </a:prstGeom>
          <a:ln cap="flat" cmpd="sng" w="9525">
            <a:solidFill>
              <a:srgbClr val="11111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2100">
                <a:latin typeface="Times New Roman"/>
                <a:ea typeface="Times New Roman"/>
                <a:cs typeface="Times New Roman"/>
                <a:sym typeface="Times New Roman"/>
              </a:rPr>
              <a:t>In this form, patient will fill the details according to the given fields :</a:t>
            </a:r>
            <a:endParaRPr sz="2100">
              <a:latin typeface="Times New Roman"/>
              <a:ea typeface="Times New Roman"/>
              <a:cs typeface="Times New Roman"/>
              <a:sym typeface="Times New Roman"/>
            </a:endParaRPr>
          </a:p>
          <a:p>
            <a:pPr indent="0" lvl="0" marL="0" rtl="0" algn="l">
              <a:spcBef>
                <a:spcPts val="1200"/>
              </a:spcBef>
              <a:spcAft>
                <a:spcPts val="1200"/>
              </a:spcAft>
              <a:buNone/>
            </a:pPr>
            <a:r>
              <a:t/>
            </a:r>
            <a:endParaRPr sz="2100">
              <a:latin typeface="Times New Roman"/>
              <a:ea typeface="Times New Roman"/>
              <a:cs typeface="Times New Roman"/>
              <a:sym typeface="Times New Roman"/>
            </a:endParaRPr>
          </a:p>
        </p:txBody>
      </p:sp>
      <p:pic>
        <p:nvPicPr>
          <p:cNvPr id="140" name="Google Shape;140;p25"/>
          <p:cNvPicPr preferRelativeResize="0"/>
          <p:nvPr/>
        </p:nvPicPr>
        <p:blipFill>
          <a:blip r:embed="rId3">
            <a:alphaModFix/>
          </a:blip>
          <a:stretch>
            <a:fillRect/>
          </a:stretch>
        </p:blipFill>
        <p:spPr>
          <a:xfrm>
            <a:off x="282279" y="0"/>
            <a:ext cx="857944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152400" y="152400"/>
            <a:ext cx="8679882" cy="4838699"/>
          </a:xfrm>
          <a:prstGeom prst="rect">
            <a:avLst/>
          </a:prstGeom>
          <a:noFill/>
          <a:ln>
            <a:noFill/>
          </a:ln>
        </p:spPr>
      </p:pic>
      <p:pic>
        <p:nvPicPr>
          <p:cNvPr id="146" name="Google Shape;146;p26"/>
          <p:cNvPicPr preferRelativeResize="0"/>
          <p:nvPr/>
        </p:nvPicPr>
        <p:blipFill>
          <a:blip r:embed="rId4">
            <a:alphaModFix/>
          </a:blip>
          <a:stretch>
            <a:fillRect/>
          </a:stretch>
        </p:blipFill>
        <p:spPr>
          <a:xfrm>
            <a:off x="0" y="76775"/>
            <a:ext cx="9144000" cy="4725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152400" y="1549600"/>
            <a:ext cx="8839200" cy="3433840"/>
          </a:xfrm>
          <a:prstGeom prst="rect">
            <a:avLst/>
          </a:prstGeom>
          <a:noFill/>
          <a:ln>
            <a:noFill/>
          </a:ln>
        </p:spPr>
      </p:pic>
      <p:sp>
        <p:nvSpPr>
          <p:cNvPr id="152" name="Google Shape;152;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 </a:t>
            </a:r>
            <a:r>
              <a:rPr lang="en"/>
              <a:t>verification</a:t>
            </a:r>
            <a:r>
              <a:rPr lang="en"/>
              <a:t> mail is sent to the given mail id.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 activation code which is sent to the mail should be entered here.</a:t>
            </a:r>
            <a:endParaRPr/>
          </a:p>
        </p:txBody>
      </p:sp>
      <p:pic>
        <p:nvPicPr>
          <p:cNvPr id="158" name="Google Shape;158;p28"/>
          <p:cNvPicPr preferRelativeResize="0"/>
          <p:nvPr/>
        </p:nvPicPr>
        <p:blipFill>
          <a:blip r:embed="rId3">
            <a:alphaModFix/>
          </a:blip>
          <a:stretch>
            <a:fillRect/>
          </a:stretch>
        </p:blipFill>
        <p:spPr>
          <a:xfrm>
            <a:off x="152400" y="771450"/>
            <a:ext cx="8839200" cy="41298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9"/>
          <p:cNvPicPr preferRelativeResize="0"/>
          <p:nvPr/>
        </p:nvPicPr>
        <p:blipFill>
          <a:blip r:embed="rId3">
            <a:alphaModFix/>
          </a:blip>
          <a:stretch>
            <a:fillRect/>
          </a:stretch>
        </p:blipFill>
        <p:spPr>
          <a:xfrm>
            <a:off x="261025" y="822075"/>
            <a:ext cx="8730575" cy="4068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Doctor login page</a:t>
            </a:r>
            <a:endParaRPr/>
          </a:p>
        </p:txBody>
      </p:sp>
      <p:sp>
        <p:nvSpPr>
          <p:cNvPr id="169" name="Google Shape;169;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t/>
            </a:r>
            <a:endParaRPr sz="22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2200">
                <a:solidFill>
                  <a:srgbClr val="000000"/>
                </a:solidFill>
                <a:latin typeface="Times New Roman"/>
                <a:ea typeface="Times New Roman"/>
                <a:cs typeface="Times New Roman"/>
                <a:sym typeface="Times New Roman"/>
              </a:rPr>
              <a:t>•Doctor </a:t>
            </a:r>
            <a:r>
              <a:rPr lang="en" sz="2200">
                <a:solidFill>
                  <a:srgbClr val="000000"/>
                </a:solidFill>
                <a:latin typeface="Times New Roman"/>
                <a:ea typeface="Times New Roman"/>
                <a:cs typeface="Times New Roman"/>
                <a:sym typeface="Times New Roman"/>
              </a:rPr>
              <a:t> logs into the  form by using username and password if they are already registered.</a:t>
            </a:r>
            <a:endParaRPr sz="22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2200">
                <a:solidFill>
                  <a:srgbClr val="000000"/>
                </a:solidFill>
                <a:latin typeface="Times New Roman"/>
                <a:ea typeface="Times New Roman"/>
                <a:cs typeface="Times New Roman"/>
                <a:sym typeface="Times New Roman"/>
              </a:rPr>
              <a:t>•If they are new users, they have to register here.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1457013" y="152400"/>
            <a:ext cx="6229981"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Client</a:t>
            </a:r>
            <a:endParaRPr/>
          </a:p>
        </p:txBody>
      </p:sp>
      <p:sp>
        <p:nvSpPr>
          <p:cNvPr id="74" name="Google Shape;74;p14"/>
          <p:cNvSpPr txBox="1"/>
          <p:nvPr>
            <p:ph idx="1" type="body"/>
          </p:nvPr>
        </p:nvSpPr>
        <p:spPr>
          <a:xfrm>
            <a:off x="471900" y="1919075"/>
            <a:ext cx="8222100" cy="2710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3300">
                <a:latin typeface="Times New Roman"/>
                <a:ea typeface="Times New Roman"/>
                <a:cs typeface="Times New Roman"/>
                <a:sym typeface="Times New Roman"/>
              </a:rPr>
              <a:t>Dr. Ajay Bandi</a:t>
            </a:r>
            <a:endParaRPr sz="3300">
              <a:latin typeface="Times New Roman"/>
              <a:ea typeface="Times New Roman"/>
              <a:cs typeface="Times New Roman"/>
              <a:sym typeface="Times New Roman"/>
            </a:endParaRPr>
          </a:p>
          <a:p>
            <a:pPr indent="-327025" lvl="0" marL="457200" rtl="0" algn="l">
              <a:spcBef>
                <a:spcPts val="1200"/>
              </a:spcBef>
              <a:spcAft>
                <a:spcPts val="0"/>
              </a:spcAft>
              <a:buClr>
                <a:srgbClr val="474747"/>
              </a:buClr>
              <a:buSzPts val="1550"/>
              <a:buFont typeface="Times New Roman"/>
              <a:buChar char="●"/>
            </a:pPr>
            <a:r>
              <a:rPr lang="en" sz="1550">
                <a:solidFill>
                  <a:srgbClr val="474747"/>
                </a:solidFill>
                <a:highlight>
                  <a:srgbClr val="FFFFFF"/>
                </a:highlight>
                <a:latin typeface="Times New Roman"/>
                <a:ea typeface="Times New Roman"/>
                <a:cs typeface="Times New Roman"/>
                <a:sym typeface="Times New Roman"/>
              </a:rPr>
              <a:t>Ph.D. Computer Science; Mississippi State University.</a:t>
            </a:r>
            <a:endParaRPr sz="1550">
              <a:solidFill>
                <a:srgbClr val="474747"/>
              </a:solidFill>
              <a:highlight>
                <a:srgbClr val="FFFFFF"/>
              </a:highlight>
              <a:latin typeface="Times New Roman"/>
              <a:ea typeface="Times New Roman"/>
              <a:cs typeface="Times New Roman"/>
              <a:sym typeface="Times New Roman"/>
            </a:endParaRPr>
          </a:p>
          <a:p>
            <a:pPr indent="-327025" lvl="0" marL="457200" rtl="0" algn="l">
              <a:spcBef>
                <a:spcPts val="0"/>
              </a:spcBef>
              <a:spcAft>
                <a:spcPts val="0"/>
              </a:spcAft>
              <a:buClr>
                <a:srgbClr val="474747"/>
              </a:buClr>
              <a:buSzPts val="1550"/>
              <a:buFont typeface="Times New Roman"/>
              <a:buChar char="●"/>
            </a:pPr>
            <a:r>
              <a:rPr lang="en" sz="1550">
                <a:solidFill>
                  <a:srgbClr val="474747"/>
                </a:solidFill>
                <a:highlight>
                  <a:srgbClr val="FFFFFF"/>
                </a:highlight>
                <a:latin typeface="Times New Roman"/>
                <a:ea typeface="Times New Roman"/>
                <a:cs typeface="Times New Roman"/>
                <a:sym typeface="Times New Roman"/>
              </a:rPr>
              <a:t>M.S. Computer Science; Mississippi State University.</a:t>
            </a:r>
            <a:endParaRPr sz="1550">
              <a:solidFill>
                <a:srgbClr val="474747"/>
              </a:solidFill>
              <a:highlight>
                <a:srgbClr val="FFFFFF"/>
              </a:highlight>
              <a:latin typeface="Times New Roman"/>
              <a:ea typeface="Times New Roman"/>
              <a:cs typeface="Times New Roman"/>
              <a:sym typeface="Times New Roman"/>
            </a:endParaRPr>
          </a:p>
          <a:p>
            <a:pPr indent="-327025" lvl="0" marL="457200" rtl="0" algn="l">
              <a:spcBef>
                <a:spcPts val="0"/>
              </a:spcBef>
              <a:spcAft>
                <a:spcPts val="0"/>
              </a:spcAft>
              <a:buClr>
                <a:srgbClr val="474747"/>
              </a:buClr>
              <a:buSzPts val="1550"/>
              <a:buFont typeface="Times New Roman"/>
              <a:buChar char="●"/>
            </a:pPr>
            <a:r>
              <a:rPr lang="en" sz="1550">
                <a:solidFill>
                  <a:srgbClr val="474747"/>
                </a:solidFill>
                <a:highlight>
                  <a:srgbClr val="FFFFFF"/>
                </a:highlight>
                <a:latin typeface="Times New Roman"/>
                <a:ea typeface="Times New Roman"/>
                <a:cs typeface="Times New Roman"/>
                <a:sym typeface="Times New Roman"/>
              </a:rPr>
              <a:t>M.S. Applied Computer Science; Northwest Missouri State University.</a:t>
            </a:r>
            <a:endParaRPr sz="1550">
              <a:solidFill>
                <a:srgbClr val="474747"/>
              </a:solidFill>
              <a:highlight>
                <a:srgbClr val="FFFFFF"/>
              </a:highlight>
              <a:latin typeface="Times New Roman"/>
              <a:ea typeface="Times New Roman"/>
              <a:cs typeface="Times New Roman"/>
              <a:sym typeface="Times New Roman"/>
            </a:endParaRPr>
          </a:p>
          <a:p>
            <a:pPr indent="-327025" lvl="0" marL="457200" rtl="0" algn="l">
              <a:spcBef>
                <a:spcPts val="0"/>
              </a:spcBef>
              <a:spcAft>
                <a:spcPts val="0"/>
              </a:spcAft>
              <a:buClr>
                <a:srgbClr val="474747"/>
              </a:buClr>
              <a:buSzPts val="1550"/>
              <a:buFont typeface="Times New Roman"/>
              <a:buChar char="●"/>
            </a:pPr>
            <a:r>
              <a:rPr lang="en" sz="1550">
                <a:solidFill>
                  <a:srgbClr val="474747"/>
                </a:solidFill>
                <a:highlight>
                  <a:srgbClr val="FFFFFF"/>
                </a:highlight>
                <a:latin typeface="Times New Roman"/>
                <a:ea typeface="Times New Roman"/>
                <a:cs typeface="Times New Roman"/>
                <a:sym typeface="Times New Roman"/>
              </a:rPr>
              <a:t>B.E. Electronics and Communication Engineering; Adhiparasakthi Engineering College, Anna University, Chennai, India</a:t>
            </a:r>
            <a:endParaRPr sz="1550">
              <a:solidFill>
                <a:srgbClr val="474747"/>
              </a:solidFill>
              <a:highlight>
                <a:srgbClr val="FFFFFF"/>
              </a:highlight>
              <a:latin typeface="Times New Roman"/>
              <a:ea typeface="Times New Roman"/>
              <a:cs typeface="Times New Roman"/>
              <a:sym typeface="Times New Roman"/>
            </a:endParaRPr>
          </a:p>
          <a:p>
            <a:pPr indent="0" lvl="0" marL="0" rtl="0" algn="l">
              <a:spcBef>
                <a:spcPts val="2200"/>
              </a:spcBef>
              <a:spcAft>
                <a:spcPts val="1200"/>
              </a:spcAft>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Doctor Registration page</a:t>
            </a:r>
            <a:endParaRPr/>
          </a:p>
        </p:txBody>
      </p:sp>
      <p:sp>
        <p:nvSpPr>
          <p:cNvPr id="180" name="Google Shape;180;p3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2100">
                <a:latin typeface="Times New Roman"/>
                <a:ea typeface="Times New Roman"/>
                <a:cs typeface="Times New Roman"/>
                <a:sym typeface="Times New Roman"/>
              </a:rPr>
              <a:t>In this form, Doctor will fill the details according to the given fields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3"/>
          <p:cNvPicPr preferRelativeResize="0"/>
          <p:nvPr/>
        </p:nvPicPr>
        <p:blipFill>
          <a:blip r:embed="rId3">
            <a:alphaModFix/>
          </a:blip>
          <a:stretch>
            <a:fillRect/>
          </a:stretch>
        </p:blipFill>
        <p:spPr>
          <a:xfrm>
            <a:off x="152400" y="152400"/>
            <a:ext cx="7371514"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 verification mail is sent to doctor’s mail</a:t>
            </a:r>
            <a:endParaRPr/>
          </a:p>
        </p:txBody>
      </p:sp>
      <p:pic>
        <p:nvPicPr>
          <p:cNvPr id="191" name="Google Shape;191;p34"/>
          <p:cNvPicPr preferRelativeResize="0"/>
          <p:nvPr/>
        </p:nvPicPr>
        <p:blipFill>
          <a:blip r:embed="rId3">
            <a:alphaModFix/>
          </a:blip>
          <a:stretch>
            <a:fillRect/>
          </a:stretch>
        </p:blipFill>
        <p:spPr>
          <a:xfrm>
            <a:off x="152400" y="1549600"/>
            <a:ext cx="8839200" cy="34338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158700" y="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 activity code is sent to the mail which is submitted here</a:t>
            </a:r>
            <a:endParaRPr/>
          </a:p>
        </p:txBody>
      </p:sp>
      <p:pic>
        <p:nvPicPr>
          <p:cNvPr id="197" name="Google Shape;197;p35"/>
          <p:cNvPicPr preferRelativeResize="0"/>
          <p:nvPr/>
        </p:nvPicPr>
        <p:blipFill>
          <a:blip r:embed="rId3">
            <a:alphaModFix/>
          </a:blip>
          <a:stretch>
            <a:fillRect/>
          </a:stretch>
        </p:blipFill>
        <p:spPr>
          <a:xfrm>
            <a:off x="583450" y="806900"/>
            <a:ext cx="7032000" cy="433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6"/>
          <p:cNvPicPr preferRelativeResize="0"/>
          <p:nvPr/>
        </p:nvPicPr>
        <p:blipFill>
          <a:blip r:embed="rId3">
            <a:alphaModFix/>
          </a:blip>
          <a:stretch>
            <a:fillRect/>
          </a:stretch>
        </p:blipFill>
        <p:spPr>
          <a:xfrm>
            <a:off x="261025" y="822075"/>
            <a:ext cx="8730575" cy="4068976"/>
          </a:xfrm>
          <a:prstGeom prst="rect">
            <a:avLst/>
          </a:prstGeom>
          <a:noFill/>
          <a:ln>
            <a:noFill/>
          </a:ln>
        </p:spPr>
      </p:pic>
      <p:pic>
        <p:nvPicPr>
          <p:cNvPr id="203" name="Google Shape;203;p36"/>
          <p:cNvPicPr preferRelativeResize="0"/>
          <p:nvPr/>
        </p:nvPicPr>
        <p:blipFill>
          <a:blip r:embed="rId4">
            <a:alphaModFix/>
          </a:blip>
          <a:stretch>
            <a:fillRect/>
          </a:stretch>
        </p:blipFill>
        <p:spPr>
          <a:xfrm>
            <a:off x="122825" y="139200"/>
            <a:ext cx="8609551" cy="5004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7"/>
          <p:cNvPicPr preferRelativeResize="0"/>
          <p:nvPr/>
        </p:nvPicPr>
        <p:blipFill>
          <a:blip r:embed="rId3">
            <a:alphaModFix/>
          </a:blip>
          <a:stretch>
            <a:fillRect/>
          </a:stretch>
        </p:blipFill>
        <p:spPr>
          <a:xfrm>
            <a:off x="1012200" y="0"/>
            <a:ext cx="7356576"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Logging in after Registration	</a:t>
            </a:r>
            <a:endParaRPr/>
          </a:p>
        </p:txBody>
      </p:sp>
      <p:sp>
        <p:nvSpPr>
          <p:cNvPr id="214" name="Google Shape;214;p38"/>
          <p:cNvSpPr txBox="1"/>
          <p:nvPr/>
        </p:nvSpPr>
        <p:spPr>
          <a:xfrm>
            <a:off x="508600" y="1986400"/>
            <a:ext cx="44520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Login button on home page</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On Login page user has </a:t>
            </a:r>
            <a:r>
              <a:rPr lang="en">
                <a:latin typeface="Roboto"/>
                <a:ea typeface="Roboto"/>
                <a:cs typeface="Roboto"/>
                <a:sym typeface="Roboto"/>
              </a:rPr>
              <a:t>2 choices </a:t>
            </a:r>
            <a:endParaRPr>
              <a:latin typeface="Roboto"/>
              <a:ea typeface="Roboto"/>
              <a:cs typeface="Roboto"/>
              <a:sym typeface="Roboto"/>
            </a:endParaRPr>
          </a:p>
          <a:p>
            <a:pPr indent="457200" lvl="0" marL="457200" rtl="0" algn="l">
              <a:lnSpc>
                <a:spcPct val="200000"/>
              </a:lnSpc>
              <a:spcBef>
                <a:spcPts val="0"/>
              </a:spcBef>
              <a:spcAft>
                <a:spcPts val="0"/>
              </a:spcAft>
              <a:buNone/>
            </a:pPr>
            <a:r>
              <a:rPr lang="en">
                <a:latin typeface="Roboto"/>
                <a:ea typeface="Roboto"/>
                <a:cs typeface="Roboto"/>
                <a:sym typeface="Roboto"/>
              </a:rPr>
              <a:t>i) enter details and attempt Login</a:t>
            </a:r>
            <a:endParaRPr>
              <a:latin typeface="Roboto"/>
              <a:ea typeface="Roboto"/>
              <a:cs typeface="Roboto"/>
              <a:sym typeface="Roboto"/>
            </a:endParaRPr>
          </a:p>
          <a:p>
            <a:pPr indent="0" lvl="0" marL="457200" rtl="0" algn="l">
              <a:lnSpc>
                <a:spcPct val="200000"/>
              </a:lnSpc>
              <a:spcBef>
                <a:spcPts val="0"/>
              </a:spcBef>
              <a:spcAft>
                <a:spcPts val="0"/>
              </a:spcAft>
              <a:buNone/>
            </a:pPr>
            <a:r>
              <a:rPr lang="en">
                <a:latin typeface="Roboto"/>
                <a:ea typeface="Roboto"/>
                <a:cs typeface="Roboto"/>
                <a:sym typeface="Roboto"/>
              </a:rPr>
              <a:t>         ii) “Forgot Password?” - retrieve details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Options to reset are only provided after registration from an existing account</a:t>
            </a:r>
            <a:endParaRPr>
              <a:latin typeface="Roboto"/>
              <a:ea typeface="Roboto"/>
              <a:cs typeface="Roboto"/>
              <a:sym typeface="Roboto"/>
            </a:endParaRPr>
          </a:p>
          <a:p>
            <a:pPr indent="0" lvl="0" marL="0" rtl="0" algn="l">
              <a:lnSpc>
                <a:spcPct val="200000"/>
              </a:lnSpc>
              <a:spcBef>
                <a:spcPts val="0"/>
              </a:spcBef>
              <a:spcAft>
                <a:spcPts val="0"/>
              </a:spcAft>
              <a:buNone/>
            </a:pPr>
            <a:r>
              <a:t/>
            </a:r>
            <a:endParaRPr>
              <a:latin typeface="Roboto"/>
              <a:ea typeface="Roboto"/>
              <a:cs typeface="Roboto"/>
              <a:sym typeface="Roboto"/>
            </a:endParaRPr>
          </a:p>
        </p:txBody>
      </p:sp>
      <p:pic>
        <p:nvPicPr>
          <p:cNvPr id="215" name="Google Shape;215;p38"/>
          <p:cNvPicPr preferRelativeResize="0"/>
          <p:nvPr/>
        </p:nvPicPr>
        <p:blipFill>
          <a:blip r:embed="rId3">
            <a:alphaModFix/>
          </a:blip>
          <a:stretch>
            <a:fillRect/>
          </a:stretch>
        </p:blipFill>
        <p:spPr>
          <a:xfrm>
            <a:off x="5897425" y="1745900"/>
            <a:ext cx="2969000" cy="1847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Patient Login</a:t>
            </a:r>
            <a:endParaRPr/>
          </a:p>
        </p:txBody>
      </p:sp>
      <p:pic>
        <p:nvPicPr>
          <p:cNvPr id="221" name="Google Shape;221;p39"/>
          <p:cNvPicPr preferRelativeResize="0"/>
          <p:nvPr/>
        </p:nvPicPr>
        <p:blipFill>
          <a:blip r:embed="rId3">
            <a:alphaModFix/>
          </a:blip>
          <a:stretch>
            <a:fillRect/>
          </a:stretch>
        </p:blipFill>
        <p:spPr>
          <a:xfrm>
            <a:off x="865325" y="1610825"/>
            <a:ext cx="5207250" cy="3332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0"/>
          <p:cNvPicPr preferRelativeResize="0"/>
          <p:nvPr/>
        </p:nvPicPr>
        <p:blipFill>
          <a:blip r:embed="rId3">
            <a:alphaModFix/>
          </a:blip>
          <a:stretch>
            <a:fillRect/>
          </a:stretch>
        </p:blipFill>
        <p:spPr>
          <a:xfrm>
            <a:off x="459475" y="411500"/>
            <a:ext cx="8349724" cy="4643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Doctor Login</a:t>
            </a:r>
            <a:endParaRPr/>
          </a:p>
        </p:txBody>
      </p:sp>
      <p:pic>
        <p:nvPicPr>
          <p:cNvPr id="232" name="Google Shape;232;p41"/>
          <p:cNvPicPr preferRelativeResize="0"/>
          <p:nvPr/>
        </p:nvPicPr>
        <p:blipFill>
          <a:blip r:embed="rId3">
            <a:alphaModFix/>
          </a:blip>
          <a:stretch>
            <a:fillRect/>
          </a:stretch>
        </p:blipFill>
        <p:spPr>
          <a:xfrm>
            <a:off x="1273050" y="1668400"/>
            <a:ext cx="6338639" cy="3332275"/>
          </a:xfrm>
          <a:prstGeom prst="rect">
            <a:avLst/>
          </a:prstGeom>
          <a:noFill/>
          <a:ln>
            <a:noFill/>
          </a:ln>
        </p:spPr>
      </p:pic>
      <p:pic>
        <p:nvPicPr>
          <p:cNvPr id="233" name="Google Shape;233;p41"/>
          <p:cNvPicPr preferRelativeResize="0"/>
          <p:nvPr/>
        </p:nvPicPr>
        <p:blipFill>
          <a:blip r:embed="rId4">
            <a:alphaModFix/>
          </a:blip>
          <a:stretch>
            <a:fillRect/>
          </a:stretch>
        </p:blipFill>
        <p:spPr>
          <a:xfrm>
            <a:off x="1765675" y="1772825"/>
            <a:ext cx="5105101" cy="333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Team</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u="sng">
                <a:solidFill>
                  <a:schemeClr val="lt2"/>
                </a:solidFill>
                <a:latin typeface="Times New Roman"/>
                <a:ea typeface="Times New Roman"/>
                <a:cs typeface="Times New Roman"/>
                <a:sym typeface="Times New Roman"/>
              </a:rPr>
              <a:t>Members :- </a:t>
            </a:r>
            <a:endParaRPr b="1" u="sng">
              <a:solidFill>
                <a:schemeClr val="lt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chemeClr val="lt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chemeClr val="lt2"/>
                </a:solidFill>
                <a:latin typeface="Times New Roman"/>
                <a:ea typeface="Times New Roman"/>
                <a:cs typeface="Times New Roman"/>
                <a:sym typeface="Times New Roman"/>
              </a:rPr>
              <a:t>Venkat</a:t>
            </a:r>
            <a:endParaRPr>
              <a:solidFill>
                <a:schemeClr val="lt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chemeClr val="lt2"/>
                </a:solidFill>
                <a:latin typeface="Times New Roman"/>
                <a:ea typeface="Times New Roman"/>
                <a:cs typeface="Times New Roman"/>
                <a:sym typeface="Times New Roman"/>
              </a:rPr>
              <a:t>Sri Vasavi Vipparla</a:t>
            </a:r>
            <a:endParaRPr>
              <a:solidFill>
                <a:schemeClr val="lt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chemeClr val="lt2"/>
                </a:solidFill>
                <a:latin typeface="Times New Roman"/>
                <a:ea typeface="Times New Roman"/>
                <a:cs typeface="Times New Roman"/>
                <a:sym typeface="Times New Roman"/>
              </a:rPr>
              <a:t>Shivani</a:t>
            </a:r>
            <a:endParaRPr>
              <a:solidFill>
                <a:schemeClr val="lt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chemeClr val="lt2"/>
                </a:solidFill>
                <a:latin typeface="Times New Roman"/>
                <a:ea typeface="Times New Roman"/>
                <a:cs typeface="Times New Roman"/>
                <a:sym typeface="Times New Roman"/>
              </a:rPr>
              <a:t>Nithya Karepe</a:t>
            </a:r>
            <a:endParaRPr>
              <a:solidFill>
                <a:schemeClr val="lt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chemeClr val="lt2"/>
                </a:solidFill>
                <a:latin typeface="Times New Roman"/>
                <a:ea typeface="Times New Roman"/>
                <a:cs typeface="Times New Roman"/>
                <a:sym typeface="Times New Roman"/>
              </a:rPr>
              <a:t>Kunal</a:t>
            </a:r>
            <a:r>
              <a:rPr lang="en" sz="1400">
                <a:solidFill>
                  <a:schemeClr val="lt2"/>
                </a:solidFill>
                <a:latin typeface="Times New Roman"/>
                <a:ea typeface="Times New Roman"/>
                <a:cs typeface="Times New Roman"/>
                <a:sym typeface="Times New Roman"/>
              </a:rPr>
              <a:t> </a:t>
            </a:r>
            <a:endParaRPr sz="1400">
              <a:solidFill>
                <a:schemeClr val="lt2"/>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42"/>
          <p:cNvPicPr preferRelativeResize="0"/>
          <p:nvPr/>
        </p:nvPicPr>
        <p:blipFill>
          <a:blip r:embed="rId3">
            <a:alphaModFix/>
          </a:blip>
          <a:stretch>
            <a:fillRect/>
          </a:stretch>
        </p:blipFill>
        <p:spPr>
          <a:xfrm>
            <a:off x="257750" y="787650"/>
            <a:ext cx="8477574" cy="38363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Patient Reset Password</a:t>
            </a:r>
            <a:endParaRPr/>
          </a:p>
        </p:txBody>
      </p:sp>
      <p:pic>
        <p:nvPicPr>
          <p:cNvPr id="244" name="Google Shape;244;p43"/>
          <p:cNvPicPr preferRelativeResize="0"/>
          <p:nvPr/>
        </p:nvPicPr>
        <p:blipFill>
          <a:blip r:embed="rId3">
            <a:alphaModFix/>
          </a:blip>
          <a:stretch>
            <a:fillRect/>
          </a:stretch>
        </p:blipFill>
        <p:spPr>
          <a:xfrm>
            <a:off x="1416725" y="1811225"/>
            <a:ext cx="5762526" cy="3332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4"/>
          <p:cNvPicPr preferRelativeResize="0"/>
          <p:nvPr/>
        </p:nvPicPr>
        <p:blipFill>
          <a:blip r:embed="rId3">
            <a:alphaModFix/>
          </a:blip>
          <a:stretch>
            <a:fillRect/>
          </a:stretch>
        </p:blipFill>
        <p:spPr>
          <a:xfrm>
            <a:off x="209875" y="282950"/>
            <a:ext cx="8267700" cy="3390900"/>
          </a:xfrm>
          <a:prstGeom prst="rect">
            <a:avLst/>
          </a:prstGeom>
          <a:noFill/>
          <a:ln>
            <a:noFill/>
          </a:ln>
        </p:spPr>
      </p:pic>
      <p:pic>
        <p:nvPicPr>
          <p:cNvPr id="250" name="Google Shape;250;p44"/>
          <p:cNvPicPr preferRelativeResize="0"/>
          <p:nvPr/>
        </p:nvPicPr>
        <p:blipFill>
          <a:blip r:embed="rId4">
            <a:alphaModFix/>
          </a:blip>
          <a:stretch>
            <a:fillRect/>
          </a:stretch>
        </p:blipFill>
        <p:spPr>
          <a:xfrm>
            <a:off x="2212575" y="2921350"/>
            <a:ext cx="6532325" cy="1941425"/>
          </a:xfrm>
          <a:prstGeom prst="rect">
            <a:avLst/>
          </a:prstGeom>
          <a:noFill/>
          <a:ln>
            <a:noFill/>
          </a:ln>
          <a:effectLst>
            <a:outerShdw blurRad="57150" rotWithShape="0" algn="bl" dir="5400000" dist="19050">
              <a:srgbClr val="000000">
                <a:alpha val="25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5"/>
          <p:cNvPicPr preferRelativeResize="0"/>
          <p:nvPr/>
        </p:nvPicPr>
        <p:blipFill>
          <a:blip r:embed="rId3">
            <a:alphaModFix/>
          </a:blip>
          <a:stretch>
            <a:fillRect/>
          </a:stretch>
        </p:blipFill>
        <p:spPr>
          <a:xfrm>
            <a:off x="152400" y="152400"/>
            <a:ext cx="8779835" cy="48387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152400" y="771450"/>
            <a:ext cx="8839200" cy="34106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7"/>
          <p:cNvPicPr preferRelativeResize="0"/>
          <p:nvPr/>
        </p:nvPicPr>
        <p:blipFill>
          <a:blip r:embed="rId3">
            <a:alphaModFix/>
          </a:blip>
          <a:stretch>
            <a:fillRect/>
          </a:stretch>
        </p:blipFill>
        <p:spPr>
          <a:xfrm>
            <a:off x="254725" y="1197275"/>
            <a:ext cx="8634575" cy="3946225"/>
          </a:xfrm>
          <a:prstGeom prst="rect">
            <a:avLst/>
          </a:prstGeom>
          <a:noFill/>
          <a:ln>
            <a:noFill/>
          </a:ln>
        </p:spPr>
      </p:pic>
      <p:sp>
        <p:nvSpPr>
          <p:cNvPr id="266" name="Google Shape;266;p47"/>
          <p:cNvSpPr txBox="1"/>
          <p:nvPr>
            <p:ph type="title"/>
          </p:nvPr>
        </p:nvSpPr>
        <p:spPr>
          <a:xfrm>
            <a:off x="708325" y="171675"/>
            <a:ext cx="5926500" cy="500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Doctor Reset Password</a:t>
            </a:r>
            <a:endParaRPr/>
          </a:p>
        </p:txBody>
      </p:sp>
      <p:sp>
        <p:nvSpPr>
          <p:cNvPr id="267" name="Google Shape;267;p47"/>
          <p:cNvSpPr txBox="1"/>
          <p:nvPr/>
        </p:nvSpPr>
        <p:spPr>
          <a:xfrm>
            <a:off x="6765250" y="2917200"/>
            <a:ext cx="149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Doctor is asked for Email Id and Name to send activation code</a:t>
            </a:r>
            <a:endParaRPr>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8"/>
          <p:cNvPicPr preferRelativeResize="0"/>
          <p:nvPr/>
        </p:nvPicPr>
        <p:blipFill>
          <a:blip r:embed="rId3">
            <a:alphaModFix/>
          </a:blip>
          <a:stretch>
            <a:fillRect/>
          </a:stretch>
        </p:blipFill>
        <p:spPr>
          <a:xfrm>
            <a:off x="536225" y="1164900"/>
            <a:ext cx="8267700" cy="3390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9"/>
          <p:cNvPicPr preferRelativeResize="0"/>
          <p:nvPr/>
        </p:nvPicPr>
        <p:blipFill>
          <a:blip r:embed="rId3">
            <a:alphaModFix/>
          </a:blip>
          <a:stretch>
            <a:fillRect/>
          </a:stretch>
        </p:blipFill>
        <p:spPr>
          <a:xfrm>
            <a:off x="1395413" y="895975"/>
            <a:ext cx="6353175" cy="3562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50"/>
          <p:cNvPicPr preferRelativeResize="0"/>
          <p:nvPr/>
        </p:nvPicPr>
        <p:blipFill>
          <a:blip r:embed="rId3">
            <a:alphaModFix/>
          </a:blip>
          <a:stretch>
            <a:fillRect/>
          </a:stretch>
        </p:blipFill>
        <p:spPr>
          <a:xfrm>
            <a:off x="152400" y="771450"/>
            <a:ext cx="8839200" cy="34106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Manage Appointments (Patient)</a:t>
            </a:r>
            <a:endParaRPr/>
          </a:p>
        </p:txBody>
      </p:sp>
      <p:pic>
        <p:nvPicPr>
          <p:cNvPr id="288" name="Google Shape;288;p51"/>
          <p:cNvPicPr preferRelativeResize="0"/>
          <p:nvPr/>
        </p:nvPicPr>
        <p:blipFill>
          <a:blip r:embed="rId3">
            <a:alphaModFix/>
          </a:blip>
          <a:stretch>
            <a:fillRect/>
          </a:stretch>
        </p:blipFill>
        <p:spPr>
          <a:xfrm>
            <a:off x="152400" y="771450"/>
            <a:ext cx="8839198" cy="38546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10000"/>
          </a:bodyPr>
          <a:lstStyle/>
          <a:p>
            <a:pPr indent="-341714" lvl="0" marL="685800" rtl="0" algn="l">
              <a:spcBef>
                <a:spcPts val="0"/>
              </a:spcBef>
              <a:spcAft>
                <a:spcPts val="0"/>
              </a:spcAft>
              <a:buClr>
                <a:srgbClr val="111111"/>
              </a:buClr>
              <a:buSzPct val="100000"/>
              <a:buFont typeface="Times New Roman"/>
              <a:buChar char="●"/>
            </a:pPr>
            <a:r>
              <a:rPr lang="en" sz="1925">
                <a:solidFill>
                  <a:srgbClr val="111111"/>
                </a:solidFill>
                <a:latin typeface="Times New Roman"/>
                <a:ea typeface="Times New Roman"/>
                <a:cs typeface="Times New Roman"/>
                <a:sym typeface="Times New Roman"/>
              </a:rPr>
              <a:t>Make health care accessible to people who live in rural or isolated communities.</a:t>
            </a:r>
            <a:endParaRPr sz="1925">
              <a:solidFill>
                <a:srgbClr val="111111"/>
              </a:solidFill>
              <a:latin typeface="Times New Roman"/>
              <a:ea typeface="Times New Roman"/>
              <a:cs typeface="Times New Roman"/>
              <a:sym typeface="Times New Roman"/>
            </a:endParaRPr>
          </a:p>
          <a:p>
            <a:pPr indent="-341714" lvl="0" marL="685800" rtl="0" algn="l">
              <a:spcBef>
                <a:spcPts val="0"/>
              </a:spcBef>
              <a:spcAft>
                <a:spcPts val="0"/>
              </a:spcAft>
              <a:buClr>
                <a:srgbClr val="111111"/>
              </a:buClr>
              <a:buSzPct val="100000"/>
              <a:buFont typeface="Times New Roman"/>
              <a:buChar char="●"/>
            </a:pPr>
            <a:r>
              <a:rPr lang="en" sz="1925">
                <a:solidFill>
                  <a:srgbClr val="111111"/>
                </a:solidFill>
                <a:latin typeface="Times New Roman"/>
                <a:ea typeface="Times New Roman"/>
                <a:cs typeface="Times New Roman"/>
                <a:sym typeface="Times New Roman"/>
              </a:rPr>
              <a:t>Make services more readily available or convenient for people with limited mobility, time or transportation options.</a:t>
            </a:r>
            <a:endParaRPr sz="1925">
              <a:solidFill>
                <a:srgbClr val="111111"/>
              </a:solidFill>
              <a:latin typeface="Times New Roman"/>
              <a:ea typeface="Times New Roman"/>
              <a:cs typeface="Times New Roman"/>
              <a:sym typeface="Times New Roman"/>
            </a:endParaRPr>
          </a:p>
          <a:p>
            <a:pPr indent="-341714" lvl="0" marL="685800" rtl="0" algn="l">
              <a:spcBef>
                <a:spcPts val="0"/>
              </a:spcBef>
              <a:spcAft>
                <a:spcPts val="0"/>
              </a:spcAft>
              <a:buClr>
                <a:srgbClr val="111111"/>
              </a:buClr>
              <a:buSzPct val="100000"/>
              <a:buFont typeface="Times New Roman"/>
              <a:buChar char="●"/>
            </a:pPr>
            <a:r>
              <a:rPr lang="en" sz="1925">
                <a:solidFill>
                  <a:srgbClr val="111111"/>
                </a:solidFill>
                <a:latin typeface="Times New Roman"/>
                <a:ea typeface="Times New Roman"/>
                <a:cs typeface="Times New Roman"/>
                <a:sym typeface="Times New Roman"/>
              </a:rPr>
              <a:t>Provide access to medical specialists.</a:t>
            </a:r>
            <a:endParaRPr sz="1925">
              <a:solidFill>
                <a:srgbClr val="111111"/>
              </a:solidFill>
              <a:latin typeface="Times New Roman"/>
              <a:ea typeface="Times New Roman"/>
              <a:cs typeface="Times New Roman"/>
              <a:sym typeface="Times New Roman"/>
            </a:endParaRPr>
          </a:p>
          <a:p>
            <a:pPr indent="-341714" lvl="0" marL="685800" rtl="0" algn="l">
              <a:spcBef>
                <a:spcPts val="0"/>
              </a:spcBef>
              <a:spcAft>
                <a:spcPts val="0"/>
              </a:spcAft>
              <a:buClr>
                <a:srgbClr val="111111"/>
              </a:buClr>
              <a:buSzPct val="100000"/>
              <a:buFont typeface="Times New Roman"/>
              <a:buChar char="●"/>
            </a:pPr>
            <a:r>
              <a:rPr lang="en" sz="1925">
                <a:solidFill>
                  <a:srgbClr val="111111"/>
                </a:solidFill>
                <a:latin typeface="Times New Roman"/>
                <a:ea typeface="Times New Roman"/>
                <a:cs typeface="Times New Roman"/>
                <a:sym typeface="Times New Roman"/>
              </a:rPr>
              <a:t>Improve communication and coordination of care among members of a health care team and a patient.</a:t>
            </a:r>
            <a:endParaRPr sz="1925">
              <a:solidFill>
                <a:srgbClr val="111111"/>
              </a:solidFill>
              <a:latin typeface="Times New Roman"/>
              <a:ea typeface="Times New Roman"/>
              <a:cs typeface="Times New Roman"/>
              <a:sym typeface="Times New Roman"/>
            </a:endParaRPr>
          </a:p>
          <a:p>
            <a:pPr indent="-341714" lvl="0" marL="685800" rtl="0" algn="l">
              <a:spcBef>
                <a:spcPts val="0"/>
              </a:spcBef>
              <a:spcAft>
                <a:spcPts val="0"/>
              </a:spcAft>
              <a:buClr>
                <a:srgbClr val="111111"/>
              </a:buClr>
              <a:buSzPct val="100000"/>
              <a:buFont typeface="Times New Roman"/>
              <a:buChar char="●"/>
            </a:pPr>
            <a:r>
              <a:rPr lang="en" sz="1925">
                <a:solidFill>
                  <a:srgbClr val="111111"/>
                </a:solidFill>
                <a:latin typeface="Times New Roman"/>
                <a:ea typeface="Times New Roman"/>
                <a:cs typeface="Times New Roman"/>
                <a:sym typeface="Times New Roman"/>
              </a:rPr>
              <a:t>Provide support for self-management of health care.</a:t>
            </a:r>
            <a:endParaRPr sz="1925">
              <a:solidFill>
                <a:srgbClr val="111111"/>
              </a:solidFill>
              <a:latin typeface="Times New Roman"/>
              <a:ea typeface="Times New Roman"/>
              <a:cs typeface="Times New Roman"/>
              <a:sym typeface="Times New Roman"/>
            </a:endParaRPr>
          </a:p>
          <a:p>
            <a:pPr indent="0" lvl="0" marL="0" rtl="0" algn="l">
              <a:spcBef>
                <a:spcPts val="18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Manage Appointment (Doctor)</a:t>
            </a:r>
            <a:endParaRPr/>
          </a:p>
        </p:txBody>
      </p:sp>
      <p:pic>
        <p:nvPicPr>
          <p:cNvPr id="294" name="Google Shape;294;p52"/>
          <p:cNvPicPr preferRelativeResize="0"/>
          <p:nvPr/>
        </p:nvPicPr>
        <p:blipFill>
          <a:blip r:embed="rId3">
            <a:alphaModFix/>
          </a:blip>
          <a:stretch>
            <a:fillRect/>
          </a:stretch>
        </p:blipFill>
        <p:spPr>
          <a:xfrm>
            <a:off x="304800" y="1539150"/>
            <a:ext cx="8839200" cy="26759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Patient/ Doctor Profile</a:t>
            </a:r>
            <a:endParaRPr/>
          </a:p>
        </p:txBody>
      </p:sp>
      <p:sp>
        <p:nvSpPr>
          <p:cNvPr id="300" name="Google Shape;300;p5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81000" lvl="0" marL="457200" rtl="0" algn="l">
              <a:lnSpc>
                <a:spcPct val="90000"/>
              </a:lnSpc>
              <a:spcBef>
                <a:spcPts val="1000"/>
              </a:spcBef>
              <a:spcAft>
                <a:spcPts val="0"/>
              </a:spcAft>
              <a:buClr>
                <a:srgbClr val="000000"/>
              </a:buClr>
              <a:buSzPts val="2400"/>
              <a:buFont typeface="Arial"/>
              <a:buChar char="●"/>
            </a:pPr>
            <a:r>
              <a:rPr lang="en" sz="2400">
                <a:solidFill>
                  <a:srgbClr val="000000"/>
                </a:solidFill>
                <a:latin typeface="Arial"/>
                <a:ea typeface="Arial"/>
                <a:cs typeface="Arial"/>
                <a:sym typeface="Arial"/>
              </a:rPr>
              <a:t>In this page Patient can edit his/ her password, firstname, lastname</a:t>
            </a:r>
            <a:endParaRPr sz="2400">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54"/>
          <p:cNvPicPr preferRelativeResize="0"/>
          <p:nvPr/>
        </p:nvPicPr>
        <p:blipFill>
          <a:blip r:embed="rId3">
            <a:alphaModFix/>
          </a:blip>
          <a:stretch>
            <a:fillRect/>
          </a:stretch>
        </p:blipFill>
        <p:spPr>
          <a:xfrm>
            <a:off x="741025" y="152400"/>
            <a:ext cx="7850151" cy="48387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5"/>
          <p:cNvPicPr preferRelativeResize="0"/>
          <p:nvPr/>
        </p:nvPicPr>
        <p:blipFill>
          <a:blip r:embed="rId3">
            <a:alphaModFix/>
          </a:blip>
          <a:stretch>
            <a:fillRect/>
          </a:stretch>
        </p:blipFill>
        <p:spPr>
          <a:xfrm>
            <a:off x="152400" y="152400"/>
            <a:ext cx="8839199" cy="4192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ph type="title"/>
          </p:nvPr>
        </p:nvSpPr>
        <p:spPr>
          <a:xfrm>
            <a:off x="471900" y="154175"/>
            <a:ext cx="8222100" cy="82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Requesting an Appointment</a:t>
            </a:r>
            <a:endParaRPr/>
          </a:p>
        </p:txBody>
      </p:sp>
      <p:sp>
        <p:nvSpPr>
          <p:cNvPr id="316" name="Google Shape;316;p5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56"/>
          <p:cNvPicPr preferRelativeResize="0"/>
          <p:nvPr/>
        </p:nvPicPr>
        <p:blipFill>
          <a:blip r:embed="rId3">
            <a:alphaModFix/>
          </a:blip>
          <a:stretch>
            <a:fillRect/>
          </a:stretch>
        </p:blipFill>
        <p:spPr>
          <a:xfrm>
            <a:off x="471900" y="1280401"/>
            <a:ext cx="8486399" cy="370078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57"/>
          <p:cNvPicPr preferRelativeResize="0"/>
          <p:nvPr/>
        </p:nvPicPr>
        <p:blipFill>
          <a:blip r:embed="rId3">
            <a:alphaModFix/>
          </a:blip>
          <a:stretch>
            <a:fillRect/>
          </a:stretch>
        </p:blipFill>
        <p:spPr>
          <a:xfrm>
            <a:off x="152400" y="152400"/>
            <a:ext cx="7827670" cy="48387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58"/>
          <p:cNvPicPr preferRelativeResize="0"/>
          <p:nvPr/>
        </p:nvPicPr>
        <p:blipFill>
          <a:blip r:embed="rId3">
            <a:alphaModFix/>
          </a:blip>
          <a:stretch>
            <a:fillRect/>
          </a:stretch>
        </p:blipFill>
        <p:spPr>
          <a:xfrm>
            <a:off x="1413725" y="152400"/>
            <a:ext cx="5792542" cy="48386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9"/>
          <p:cNvSpPr txBox="1"/>
          <p:nvPr/>
        </p:nvSpPr>
        <p:spPr>
          <a:xfrm>
            <a:off x="0" y="0"/>
            <a:ext cx="7439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400"/>
              <a:t>     </a:t>
            </a:r>
            <a:endParaRPr/>
          </a:p>
        </p:txBody>
      </p:sp>
      <p:sp>
        <p:nvSpPr>
          <p:cNvPr id="333" name="Google Shape;333;p59"/>
          <p:cNvSpPr txBox="1"/>
          <p:nvPr/>
        </p:nvSpPr>
        <p:spPr>
          <a:xfrm>
            <a:off x="367400" y="2479900"/>
            <a:ext cx="8618400" cy="892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 sz="2300">
                <a:latin typeface="Times New Roman"/>
                <a:ea typeface="Times New Roman"/>
                <a:cs typeface="Times New Roman"/>
                <a:sym typeface="Times New Roman"/>
              </a:rPr>
              <a:t>The patient needs to fill in the following fields like username, gender, address etc.</a:t>
            </a:r>
            <a:endParaRPr sz="2300">
              <a:latin typeface="Times New Roman"/>
              <a:ea typeface="Times New Roman"/>
              <a:cs typeface="Times New Roman"/>
              <a:sym typeface="Times New Roman"/>
            </a:endParaRPr>
          </a:p>
        </p:txBody>
      </p:sp>
      <p:sp>
        <p:nvSpPr>
          <p:cNvPr id="334" name="Google Shape;334;p59"/>
          <p:cNvSpPr txBox="1"/>
          <p:nvPr>
            <p:ph type="title"/>
          </p:nvPr>
        </p:nvSpPr>
        <p:spPr>
          <a:xfrm>
            <a:off x="598200" y="259025"/>
            <a:ext cx="7947600" cy="951300"/>
          </a:xfrm>
          <a:prstGeom prst="rect">
            <a:avLst/>
          </a:prstGeom>
          <a:ln cap="flat" cmpd="sng" w="9525">
            <a:solidFill>
              <a:srgbClr val="111111"/>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400">
                <a:solidFill>
                  <a:srgbClr val="000000"/>
                </a:solidFill>
                <a:latin typeface="Arial"/>
                <a:ea typeface="Arial"/>
                <a:cs typeface="Arial"/>
                <a:sym typeface="Arial"/>
              </a:rPr>
              <a:t>     </a:t>
            </a:r>
            <a:r>
              <a:rPr b="1" lang="en" sz="5300">
                <a:solidFill>
                  <a:srgbClr val="FFFFFF"/>
                </a:solidFill>
                <a:latin typeface="Times New Roman"/>
                <a:ea typeface="Times New Roman"/>
                <a:cs typeface="Times New Roman"/>
                <a:sym typeface="Times New Roman"/>
              </a:rPr>
              <a:t>Patient  Personal Info</a:t>
            </a:r>
            <a:endParaRPr b="1" sz="5300">
              <a:solidFill>
                <a:srgbClr val="FFFFFF"/>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60"/>
          <p:cNvPicPr preferRelativeResize="0"/>
          <p:nvPr/>
        </p:nvPicPr>
        <p:blipFill>
          <a:blip r:embed="rId3">
            <a:alphaModFix/>
          </a:blip>
          <a:stretch>
            <a:fillRect/>
          </a:stretch>
        </p:blipFill>
        <p:spPr>
          <a:xfrm>
            <a:off x="152400" y="-158150"/>
            <a:ext cx="8469450" cy="53016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61"/>
          <p:cNvPicPr preferRelativeResize="0"/>
          <p:nvPr/>
        </p:nvPicPr>
        <p:blipFill>
          <a:blip r:embed="rId3">
            <a:alphaModFix/>
          </a:blip>
          <a:stretch>
            <a:fillRect/>
          </a:stretch>
        </p:blipFill>
        <p:spPr>
          <a:xfrm>
            <a:off x="1051925" y="0"/>
            <a:ext cx="6392301" cy="506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Technologies</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415" u="sng">
                <a:latin typeface="Times New Roman"/>
                <a:ea typeface="Times New Roman"/>
                <a:cs typeface="Times New Roman"/>
                <a:sym typeface="Times New Roman"/>
              </a:rPr>
              <a:t>P</a:t>
            </a:r>
            <a:r>
              <a:rPr b="1" lang="en" sz="7415" u="sng">
                <a:latin typeface="Times New Roman"/>
                <a:ea typeface="Times New Roman"/>
                <a:cs typeface="Times New Roman"/>
                <a:sym typeface="Times New Roman"/>
              </a:rPr>
              <a:t>roramming Languages</a:t>
            </a:r>
            <a:endParaRPr b="1" sz="7415" u="sng">
              <a:latin typeface="Times New Roman"/>
              <a:ea typeface="Times New Roman"/>
              <a:cs typeface="Times New Roman"/>
              <a:sym typeface="Times New Roman"/>
            </a:endParaRPr>
          </a:p>
          <a:p>
            <a:pPr indent="0" lvl="0" marL="0" rtl="0" algn="l">
              <a:spcBef>
                <a:spcPts val="1200"/>
              </a:spcBef>
              <a:spcAft>
                <a:spcPts val="0"/>
              </a:spcAft>
              <a:buNone/>
            </a:pPr>
            <a:r>
              <a:rPr lang="en" sz="7415">
                <a:latin typeface="Times New Roman"/>
                <a:ea typeface="Times New Roman"/>
                <a:cs typeface="Times New Roman"/>
                <a:sym typeface="Times New Roman"/>
              </a:rPr>
              <a:t>Java</a:t>
            </a:r>
            <a:endParaRPr sz="7415">
              <a:latin typeface="Times New Roman"/>
              <a:ea typeface="Times New Roman"/>
              <a:cs typeface="Times New Roman"/>
              <a:sym typeface="Times New Roman"/>
            </a:endParaRPr>
          </a:p>
          <a:p>
            <a:pPr indent="0" lvl="0" marL="0" rtl="0" algn="l">
              <a:spcBef>
                <a:spcPts val="1200"/>
              </a:spcBef>
              <a:spcAft>
                <a:spcPts val="0"/>
              </a:spcAft>
              <a:buNone/>
            </a:pPr>
            <a:r>
              <a:rPr lang="en" sz="7415">
                <a:latin typeface="Times New Roman"/>
                <a:ea typeface="Times New Roman"/>
                <a:cs typeface="Times New Roman"/>
                <a:sym typeface="Times New Roman"/>
              </a:rPr>
              <a:t>HTML,CSS,Bootstrap</a:t>
            </a:r>
            <a:endParaRPr sz="7415">
              <a:latin typeface="Times New Roman"/>
              <a:ea typeface="Times New Roman"/>
              <a:cs typeface="Times New Roman"/>
              <a:sym typeface="Times New Roman"/>
            </a:endParaRPr>
          </a:p>
          <a:p>
            <a:pPr indent="0" lvl="0" marL="0" rtl="0" algn="l">
              <a:spcBef>
                <a:spcPts val="1200"/>
              </a:spcBef>
              <a:spcAft>
                <a:spcPts val="0"/>
              </a:spcAft>
              <a:buNone/>
            </a:pPr>
            <a:r>
              <a:rPr lang="en" sz="7415">
                <a:latin typeface="Times New Roman"/>
                <a:ea typeface="Times New Roman"/>
                <a:cs typeface="Times New Roman"/>
                <a:sym typeface="Times New Roman"/>
              </a:rPr>
              <a:t>Jquery</a:t>
            </a:r>
            <a:endParaRPr sz="7415">
              <a:latin typeface="Times New Roman"/>
              <a:ea typeface="Times New Roman"/>
              <a:cs typeface="Times New Roman"/>
              <a:sym typeface="Times New Roman"/>
            </a:endParaRPr>
          </a:p>
          <a:p>
            <a:pPr indent="0" lvl="0" marL="0" rtl="0" algn="l">
              <a:spcBef>
                <a:spcPts val="1200"/>
              </a:spcBef>
              <a:spcAft>
                <a:spcPts val="0"/>
              </a:spcAft>
              <a:buNone/>
            </a:pPr>
            <a:r>
              <a:rPr lang="en" sz="7415">
                <a:latin typeface="Times New Roman"/>
                <a:ea typeface="Times New Roman"/>
                <a:cs typeface="Times New Roman"/>
                <a:sym typeface="Times New Roman"/>
              </a:rPr>
              <a:t>JDBC</a:t>
            </a:r>
            <a:endParaRPr sz="7415">
              <a:latin typeface="Times New Roman"/>
              <a:ea typeface="Times New Roman"/>
              <a:cs typeface="Times New Roman"/>
              <a:sym typeface="Times New Roman"/>
            </a:endParaRPr>
          </a:p>
          <a:p>
            <a:pPr indent="0" lvl="0" marL="0" rtl="0" algn="l">
              <a:spcBef>
                <a:spcPts val="1200"/>
              </a:spcBef>
              <a:spcAft>
                <a:spcPts val="0"/>
              </a:spcAft>
              <a:buNone/>
            </a:pPr>
            <a:r>
              <a:rPr lang="en" sz="7415">
                <a:latin typeface="Times New Roman"/>
                <a:ea typeface="Times New Roman"/>
                <a:cs typeface="Times New Roman"/>
                <a:sym typeface="Times New Roman"/>
              </a:rPr>
              <a:t>Servlet, JSP</a:t>
            </a:r>
            <a:endParaRPr sz="7415">
              <a:latin typeface="Times New Roman"/>
              <a:ea typeface="Times New Roman"/>
              <a:cs typeface="Times New Roman"/>
              <a:sym typeface="Times New Roman"/>
            </a:endParaRPr>
          </a:p>
          <a:p>
            <a:pPr indent="0" lvl="0" marL="0" rtl="0" algn="l">
              <a:spcBef>
                <a:spcPts val="1200"/>
              </a:spcBef>
              <a:spcAft>
                <a:spcPts val="0"/>
              </a:spcAft>
              <a:buNone/>
            </a:pPr>
            <a:r>
              <a:rPr lang="en" sz="7415">
                <a:latin typeface="Times New Roman"/>
                <a:ea typeface="Times New Roman"/>
                <a:cs typeface="Times New Roman"/>
                <a:sym typeface="Times New Roman"/>
              </a:rPr>
              <a:t>Hibernate</a:t>
            </a:r>
            <a:endParaRPr sz="7415">
              <a:latin typeface="Times New Roman"/>
              <a:ea typeface="Times New Roman"/>
              <a:cs typeface="Times New Roman"/>
              <a:sym typeface="Times New Roman"/>
            </a:endParaRPr>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62"/>
          <p:cNvPicPr preferRelativeResize="0"/>
          <p:nvPr/>
        </p:nvPicPr>
        <p:blipFill>
          <a:blip r:embed="rId3">
            <a:alphaModFix/>
          </a:blip>
          <a:stretch>
            <a:fillRect/>
          </a:stretch>
        </p:blipFill>
        <p:spPr>
          <a:xfrm>
            <a:off x="152400" y="152400"/>
            <a:ext cx="8839201" cy="44730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400">
                <a:solidFill>
                  <a:srgbClr val="FFFFFF"/>
                </a:solidFill>
                <a:latin typeface="Arial"/>
                <a:ea typeface="Arial"/>
                <a:cs typeface="Arial"/>
                <a:sym typeface="Arial"/>
              </a:rPr>
              <a:t>Doctor Personal Info</a:t>
            </a:r>
            <a:endParaRPr>
              <a:solidFill>
                <a:srgbClr val="FFFFFF"/>
              </a:solidFill>
            </a:endParaRPr>
          </a:p>
        </p:txBody>
      </p:sp>
      <p:sp>
        <p:nvSpPr>
          <p:cNvPr id="355" name="Google Shape;355;p6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2300">
                <a:solidFill>
                  <a:srgbClr val="000000"/>
                </a:solidFill>
                <a:latin typeface="Times New Roman"/>
                <a:ea typeface="Times New Roman"/>
                <a:cs typeface="Times New Roman"/>
                <a:sym typeface="Times New Roman"/>
              </a:rPr>
              <a:t>The doctor needs to fill in the following fields like username, gender, address etc.</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64"/>
          <p:cNvPicPr preferRelativeResize="0"/>
          <p:nvPr/>
        </p:nvPicPr>
        <p:blipFill>
          <a:blip r:embed="rId3">
            <a:alphaModFix/>
          </a:blip>
          <a:stretch>
            <a:fillRect/>
          </a:stretch>
        </p:blipFill>
        <p:spPr>
          <a:xfrm>
            <a:off x="152400" y="152400"/>
            <a:ext cx="8672950" cy="499110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400">
                <a:solidFill>
                  <a:srgbClr val="FFFFFF"/>
                </a:solidFill>
                <a:latin typeface="Arial"/>
                <a:ea typeface="Arial"/>
                <a:cs typeface="Arial"/>
                <a:sym typeface="Arial"/>
              </a:rPr>
              <a:t>Doctor Specialisation</a:t>
            </a:r>
            <a:endParaRPr>
              <a:solidFill>
                <a:srgbClr val="FFFFFF"/>
              </a:solidFill>
            </a:endParaRPr>
          </a:p>
        </p:txBody>
      </p:sp>
      <p:sp>
        <p:nvSpPr>
          <p:cNvPr id="366" name="Google Shape;366;p6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 sz="2600">
                <a:solidFill>
                  <a:srgbClr val="000000"/>
                </a:solidFill>
                <a:latin typeface="Times New Roman"/>
                <a:ea typeface="Times New Roman"/>
                <a:cs typeface="Times New Roman"/>
                <a:sym typeface="Times New Roman"/>
              </a:rPr>
              <a:t>The doctor should update the fields with this professional qualifications, experience etc.</a:t>
            </a:r>
            <a:endParaRPr sz="26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66"/>
          <p:cNvPicPr preferRelativeResize="0"/>
          <p:nvPr/>
        </p:nvPicPr>
        <p:blipFill>
          <a:blip r:embed="rId3">
            <a:alphaModFix/>
          </a:blip>
          <a:stretch>
            <a:fillRect/>
          </a:stretch>
        </p:blipFill>
        <p:spPr>
          <a:xfrm>
            <a:off x="1244000" y="152400"/>
            <a:ext cx="6119700" cy="48387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67"/>
          <p:cNvPicPr preferRelativeResize="0"/>
          <p:nvPr/>
        </p:nvPicPr>
        <p:blipFill>
          <a:blip r:embed="rId3">
            <a:alphaModFix/>
          </a:blip>
          <a:stretch>
            <a:fillRect/>
          </a:stretch>
        </p:blipFill>
        <p:spPr>
          <a:xfrm>
            <a:off x="925100" y="152400"/>
            <a:ext cx="6068576" cy="483869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68"/>
          <p:cNvPicPr preferRelativeResize="0"/>
          <p:nvPr/>
        </p:nvPicPr>
        <p:blipFill>
          <a:blip r:embed="rId3">
            <a:alphaModFix/>
          </a:blip>
          <a:stretch>
            <a:fillRect/>
          </a:stretch>
        </p:blipFill>
        <p:spPr>
          <a:xfrm>
            <a:off x="152400" y="1221125"/>
            <a:ext cx="8839200" cy="3792850"/>
          </a:xfrm>
          <a:prstGeom prst="rect">
            <a:avLst/>
          </a:prstGeom>
          <a:noFill/>
          <a:ln>
            <a:noFill/>
          </a:ln>
        </p:spPr>
      </p:pic>
      <p:sp>
        <p:nvSpPr>
          <p:cNvPr id="382" name="Google Shape;382;p68"/>
          <p:cNvSpPr txBox="1"/>
          <p:nvPr/>
        </p:nvSpPr>
        <p:spPr>
          <a:xfrm>
            <a:off x="962100" y="388550"/>
            <a:ext cx="710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Times New Roman"/>
                <a:ea typeface="Times New Roman"/>
                <a:cs typeface="Times New Roman"/>
                <a:sym typeface="Times New Roman"/>
              </a:rPr>
              <a:t>               Request For Appointment</a:t>
            </a:r>
            <a:endParaRPr sz="3000">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69"/>
          <p:cNvPicPr preferRelativeResize="0"/>
          <p:nvPr/>
        </p:nvPicPr>
        <p:blipFill>
          <a:blip r:embed="rId3">
            <a:alphaModFix/>
          </a:blip>
          <a:stretch>
            <a:fillRect/>
          </a:stretch>
        </p:blipFill>
        <p:spPr>
          <a:xfrm>
            <a:off x="1369125" y="152400"/>
            <a:ext cx="6364625" cy="483869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393" name="Google Shape;393;p70"/>
          <p:cNvSpPr txBox="1"/>
          <p:nvPr>
            <p:ph idx="1" type="body"/>
          </p:nvPr>
        </p:nvSpPr>
        <p:spPr>
          <a:xfrm>
            <a:off x="471900" y="1919075"/>
            <a:ext cx="8222100" cy="2710200"/>
          </a:xfrm>
          <a:prstGeom prst="rect">
            <a:avLst/>
          </a:prstGeom>
          <a:ln cap="flat" cmpd="sng" w="9525">
            <a:solidFill>
              <a:srgbClr val="11111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328453" lvl="0" marL="457200" rtl="0" algn="l">
              <a:lnSpc>
                <a:spcPct val="150000"/>
              </a:lnSpc>
              <a:spcBef>
                <a:spcPts val="0"/>
              </a:spcBef>
              <a:spcAft>
                <a:spcPts val="0"/>
              </a:spcAft>
              <a:buSzPct val="100000"/>
              <a:buFont typeface="Times New Roman"/>
              <a:buAutoNum type="arabicPeriod"/>
            </a:pPr>
            <a:r>
              <a:rPr lang="en" sz="1700" u="sng">
                <a:solidFill>
                  <a:schemeClr val="hlink"/>
                </a:solidFill>
                <a:latin typeface="Times New Roman"/>
                <a:ea typeface="Times New Roman"/>
                <a:cs typeface="Times New Roman"/>
                <a:sym typeface="Times New Roman"/>
                <a:hlinkClick r:id="rId3"/>
              </a:rPr>
              <a:t>https://code.daypilot.org/44666/html5-doctor-appointment-scheduling-javascript-php</a:t>
            </a:r>
            <a:endParaRPr sz="1700">
              <a:solidFill>
                <a:srgbClr val="1155CC"/>
              </a:solidFill>
              <a:latin typeface="Times New Roman"/>
              <a:ea typeface="Times New Roman"/>
              <a:cs typeface="Times New Roman"/>
              <a:sym typeface="Times New Roman"/>
            </a:endParaRPr>
          </a:p>
          <a:p>
            <a:pPr indent="-328453" lvl="0" marL="457200" rtl="0" algn="l">
              <a:lnSpc>
                <a:spcPct val="150000"/>
              </a:lnSpc>
              <a:spcBef>
                <a:spcPts val="0"/>
              </a:spcBef>
              <a:spcAft>
                <a:spcPts val="0"/>
              </a:spcAft>
              <a:buClr>
                <a:srgbClr val="1155CC"/>
              </a:buClr>
              <a:buSzPct val="100000"/>
              <a:buFont typeface="Times New Roman"/>
              <a:buAutoNum type="arabicPeriod"/>
            </a:pPr>
            <a:r>
              <a:rPr lang="en" sz="1700" u="sng">
                <a:solidFill>
                  <a:schemeClr val="hlink"/>
                </a:solidFill>
                <a:latin typeface="Times New Roman"/>
                <a:ea typeface="Times New Roman"/>
                <a:cs typeface="Times New Roman"/>
                <a:sym typeface="Times New Roman"/>
                <a:hlinkClick r:id="rId4"/>
              </a:rPr>
              <a:t>https://www.w3schools.com/bootstrap/</a:t>
            </a:r>
            <a:endParaRPr sz="1700">
              <a:solidFill>
                <a:srgbClr val="1155CC"/>
              </a:solidFill>
              <a:latin typeface="Times New Roman"/>
              <a:ea typeface="Times New Roman"/>
              <a:cs typeface="Times New Roman"/>
              <a:sym typeface="Times New Roman"/>
            </a:endParaRPr>
          </a:p>
          <a:p>
            <a:pPr indent="-328453" lvl="0" marL="457200" rtl="0" algn="l">
              <a:lnSpc>
                <a:spcPct val="150000"/>
              </a:lnSpc>
              <a:spcBef>
                <a:spcPts val="0"/>
              </a:spcBef>
              <a:spcAft>
                <a:spcPts val="0"/>
              </a:spcAft>
              <a:buClr>
                <a:srgbClr val="1155CC"/>
              </a:buClr>
              <a:buSzPct val="100000"/>
              <a:buFont typeface="Times New Roman"/>
              <a:buAutoNum type="arabicPeriod"/>
            </a:pPr>
            <a:r>
              <a:rPr lang="en" sz="1700" u="sng">
                <a:solidFill>
                  <a:schemeClr val="hlink"/>
                </a:solidFill>
                <a:latin typeface="Times New Roman"/>
                <a:ea typeface="Times New Roman"/>
                <a:cs typeface="Times New Roman"/>
                <a:sym typeface="Times New Roman"/>
                <a:hlinkClick r:id="rId5"/>
              </a:rPr>
              <a:t>https://hibernate.org/</a:t>
            </a:r>
            <a:endParaRPr sz="1700">
              <a:solidFill>
                <a:srgbClr val="1155CC"/>
              </a:solidFill>
              <a:latin typeface="Times New Roman"/>
              <a:ea typeface="Times New Roman"/>
              <a:cs typeface="Times New Roman"/>
              <a:sym typeface="Times New Roman"/>
            </a:endParaRPr>
          </a:p>
          <a:p>
            <a:pPr indent="-328453" lvl="0" marL="457200" rtl="0" algn="l">
              <a:lnSpc>
                <a:spcPct val="150000"/>
              </a:lnSpc>
              <a:spcBef>
                <a:spcPts val="0"/>
              </a:spcBef>
              <a:spcAft>
                <a:spcPts val="0"/>
              </a:spcAft>
              <a:buClr>
                <a:srgbClr val="1155CC"/>
              </a:buClr>
              <a:buSzPct val="100000"/>
              <a:buFont typeface="Times New Roman"/>
              <a:buAutoNum type="arabicPeriod"/>
            </a:pPr>
            <a:r>
              <a:rPr lang="en" sz="1700" u="sng">
                <a:solidFill>
                  <a:schemeClr val="hlink"/>
                </a:solidFill>
                <a:latin typeface="Times New Roman"/>
                <a:ea typeface="Times New Roman"/>
                <a:cs typeface="Times New Roman"/>
                <a:sym typeface="Times New Roman"/>
                <a:hlinkClick r:id="rId6"/>
              </a:rPr>
              <a:t>https://getbootstrap.com/docs/4.0/components/dropdowns/</a:t>
            </a:r>
            <a:endParaRPr sz="1700">
              <a:solidFill>
                <a:srgbClr val="1155CC"/>
              </a:solidFill>
              <a:latin typeface="Times New Roman"/>
              <a:ea typeface="Times New Roman"/>
              <a:cs typeface="Times New Roman"/>
              <a:sym typeface="Times New Roman"/>
            </a:endParaRPr>
          </a:p>
          <a:p>
            <a:pPr indent="-328453" lvl="0" marL="457200" rtl="0" algn="l">
              <a:lnSpc>
                <a:spcPct val="150000"/>
              </a:lnSpc>
              <a:spcBef>
                <a:spcPts val="0"/>
              </a:spcBef>
              <a:spcAft>
                <a:spcPts val="0"/>
              </a:spcAft>
              <a:buClr>
                <a:srgbClr val="1155CC"/>
              </a:buClr>
              <a:buSzPct val="100000"/>
              <a:buFont typeface="Times New Roman"/>
              <a:buAutoNum type="arabicPeriod"/>
            </a:pPr>
            <a:r>
              <a:rPr lang="en" sz="1700" u="sng">
                <a:solidFill>
                  <a:schemeClr val="hlink"/>
                </a:solidFill>
                <a:latin typeface="Times New Roman"/>
                <a:ea typeface="Times New Roman"/>
                <a:cs typeface="Times New Roman"/>
                <a:sym typeface="Times New Roman"/>
                <a:hlinkClick r:id="rId7"/>
              </a:rPr>
              <a:t>https://www.authsmtp.com/gmail/</a:t>
            </a:r>
            <a:endParaRPr sz="1700">
              <a:solidFill>
                <a:srgbClr val="1155CC"/>
              </a:solidFill>
              <a:latin typeface="Times New Roman"/>
              <a:ea typeface="Times New Roman"/>
              <a:cs typeface="Times New Roman"/>
              <a:sym typeface="Times New Roman"/>
            </a:endParaRPr>
          </a:p>
          <a:p>
            <a:pPr indent="-328453" lvl="0" marL="457200" rtl="0" algn="l">
              <a:lnSpc>
                <a:spcPct val="150000"/>
              </a:lnSpc>
              <a:spcBef>
                <a:spcPts val="0"/>
              </a:spcBef>
              <a:spcAft>
                <a:spcPts val="0"/>
              </a:spcAft>
              <a:buClr>
                <a:srgbClr val="1155CC"/>
              </a:buClr>
              <a:buSzPct val="100000"/>
              <a:buFont typeface="Times New Roman"/>
              <a:buAutoNum type="arabicPeriod"/>
            </a:pPr>
            <a:r>
              <a:rPr lang="en" sz="1700">
                <a:solidFill>
                  <a:srgbClr val="1155CC"/>
                </a:solidFill>
                <a:latin typeface="Times New Roman"/>
                <a:ea typeface="Times New Roman"/>
                <a:cs typeface="Times New Roman"/>
                <a:sym typeface="Times New Roman"/>
              </a:rPr>
              <a:t>https://docs.user.com/imap-for-account-with-2-step-verification/</a:t>
            </a:r>
            <a:endParaRPr sz="1700">
              <a:solidFill>
                <a:srgbClr val="1155CC"/>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700">
              <a:solidFill>
                <a:srgbClr val="1155CC"/>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rgbClr val="1155CC"/>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1"/>
          <p:cNvSpPr txBox="1"/>
          <p:nvPr>
            <p:ph type="ctrTitle"/>
          </p:nvPr>
        </p:nvSpPr>
        <p:spPr>
          <a:xfrm>
            <a:off x="589775" y="1897800"/>
            <a:ext cx="8118600" cy="1110300"/>
          </a:xfrm>
          <a:prstGeom prst="rect">
            <a:avLst/>
          </a:prstGeom>
        </p:spPr>
        <p:txBody>
          <a:bodyPr anchorCtr="0" anchor="b" bIns="91425" lIns="91425" spcFirstLastPara="1" rIns="91425" wrap="square" tIns="91425">
            <a:normAutofit/>
          </a:bodyPr>
          <a:lstStyle/>
          <a:p>
            <a:pPr indent="457200" lvl="0" marL="2286000" rtl="0" algn="l">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Technical Requirements</a:t>
            </a:r>
            <a:endParaRPr/>
          </a:p>
        </p:txBody>
      </p:sp>
      <p:sp>
        <p:nvSpPr>
          <p:cNvPr id="98" name="Google Shape;98;p18"/>
          <p:cNvSpPr txBox="1"/>
          <p:nvPr>
            <p:ph idx="1" type="body"/>
          </p:nvPr>
        </p:nvSpPr>
        <p:spPr>
          <a:xfrm>
            <a:off x="122475" y="1919075"/>
            <a:ext cx="8571600" cy="3056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0" u="sng">
                <a:latin typeface="Times New Roman"/>
                <a:ea typeface="Times New Roman"/>
                <a:cs typeface="Times New Roman"/>
                <a:sym typeface="Times New Roman"/>
              </a:rPr>
              <a:t>Softwares</a:t>
            </a:r>
            <a:endParaRPr sz="7200" u="sng">
              <a:latin typeface="Times New Roman"/>
              <a:ea typeface="Times New Roman"/>
              <a:cs typeface="Times New Roman"/>
              <a:sym typeface="Times New Roman"/>
            </a:endParaRPr>
          </a:p>
          <a:p>
            <a:pPr indent="0" lvl="0" marL="0" rtl="0" algn="l">
              <a:spcBef>
                <a:spcPts val="1200"/>
              </a:spcBef>
              <a:spcAft>
                <a:spcPts val="0"/>
              </a:spcAft>
              <a:buNone/>
            </a:pPr>
            <a:r>
              <a:rPr lang="en" sz="7200">
                <a:latin typeface="Times New Roman"/>
                <a:ea typeface="Times New Roman"/>
                <a:cs typeface="Times New Roman"/>
                <a:sym typeface="Times New Roman"/>
              </a:rPr>
              <a:t>Apache Tomcat</a:t>
            </a:r>
            <a:endParaRPr sz="7200">
              <a:latin typeface="Times New Roman"/>
              <a:ea typeface="Times New Roman"/>
              <a:cs typeface="Times New Roman"/>
              <a:sym typeface="Times New Roman"/>
            </a:endParaRPr>
          </a:p>
          <a:p>
            <a:pPr indent="0" lvl="0" marL="0" rtl="0" algn="l">
              <a:spcBef>
                <a:spcPts val="1200"/>
              </a:spcBef>
              <a:spcAft>
                <a:spcPts val="0"/>
              </a:spcAft>
              <a:buNone/>
            </a:pPr>
            <a:r>
              <a:rPr lang="en" sz="7200">
                <a:latin typeface="Times New Roman"/>
                <a:ea typeface="Times New Roman"/>
                <a:cs typeface="Times New Roman"/>
                <a:sym typeface="Times New Roman"/>
              </a:rPr>
              <a:t>Java 11</a:t>
            </a:r>
            <a:endParaRPr sz="7200">
              <a:latin typeface="Times New Roman"/>
              <a:ea typeface="Times New Roman"/>
              <a:cs typeface="Times New Roman"/>
              <a:sym typeface="Times New Roman"/>
            </a:endParaRPr>
          </a:p>
          <a:p>
            <a:pPr indent="0" lvl="0" marL="0" rtl="0" algn="l">
              <a:spcBef>
                <a:spcPts val="1200"/>
              </a:spcBef>
              <a:spcAft>
                <a:spcPts val="0"/>
              </a:spcAft>
              <a:buNone/>
            </a:pPr>
            <a:r>
              <a:rPr lang="en" sz="7200">
                <a:latin typeface="Times New Roman"/>
                <a:ea typeface="Times New Roman"/>
                <a:cs typeface="Times New Roman"/>
                <a:sym typeface="Times New Roman"/>
              </a:rPr>
              <a:t>NetBeans 11.x</a:t>
            </a:r>
            <a:endParaRPr sz="7200">
              <a:latin typeface="Times New Roman"/>
              <a:ea typeface="Times New Roman"/>
              <a:cs typeface="Times New Roman"/>
              <a:sym typeface="Times New Roman"/>
            </a:endParaRPr>
          </a:p>
          <a:p>
            <a:pPr indent="0" lvl="0" marL="0" rtl="0" algn="l">
              <a:spcBef>
                <a:spcPts val="1200"/>
              </a:spcBef>
              <a:spcAft>
                <a:spcPts val="0"/>
              </a:spcAft>
              <a:buNone/>
            </a:pPr>
            <a:r>
              <a:rPr lang="en" sz="7200">
                <a:latin typeface="Times New Roman"/>
                <a:ea typeface="Times New Roman"/>
                <a:cs typeface="Times New Roman"/>
                <a:sym typeface="Times New Roman"/>
              </a:rPr>
              <a:t>Mysql</a:t>
            </a:r>
            <a:endParaRPr sz="7200">
              <a:latin typeface="Times New Roman"/>
              <a:ea typeface="Times New Roman"/>
              <a:cs typeface="Times New Roman"/>
              <a:sym typeface="Times New Roman"/>
            </a:endParaRPr>
          </a:p>
          <a:p>
            <a:pPr indent="0" lvl="0" marL="0" rtl="0" algn="l">
              <a:spcBef>
                <a:spcPts val="1200"/>
              </a:spcBef>
              <a:spcAft>
                <a:spcPts val="0"/>
              </a:spcAft>
              <a:buNone/>
            </a:pPr>
            <a:r>
              <a:rPr lang="en" sz="7200">
                <a:latin typeface="Times New Roman"/>
                <a:ea typeface="Times New Roman"/>
                <a:cs typeface="Times New Roman"/>
                <a:sym typeface="Times New Roman"/>
              </a:rPr>
              <a:t>SqlYog</a:t>
            </a:r>
            <a:endParaRPr sz="7200">
              <a:latin typeface="Times New Roman"/>
              <a:ea typeface="Times New Roman"/>
              <a:cs typeface="Times New Roman"/>
              <a:sym typeface="Times New Roman"/>
            </a:endParaRPr>
          </a:p>
          <a:p>
            <a:pPr indent="0" lvl="0" marL="0" rtl="0" algn="l">
              <a:spcBef>
                <a:spcPts val="1200"/>
              </a:spcBef>
              <a:spcAft>
                <a:spcPts val="0"/>
              </a:spcAft>
              <a:buNone/>
            </a:pPr>
            <a:r>
              <a:rPr lang="en" sz="7200">
                <a:latin typeface="Times New Roman"/>
                <a:ea typeface="Times New Roman"/>
                <a:cs typeface="Times New Roman"/>
                <a:sym typeface="Times New Roman"/>
              </a:rPr>
              <a:t>GIT</a:t>
            </a:r>
            <a:endParaRPr sz="7200">
              <a:latin typeface="Times New Roman"/>
              <a:ea typeface="Times New Roman"/>
              <a:cs typeface="Times New Roman"/>
              <a:sym typeface="Times New Roman"/>
            </a:endParaRPr>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Requirements</a:t>
            </a:r>
            <a:endParaRPr/>
          </a:p>
        </p:txBody>
      </p:sp>
      <p:sp>
        <p:nvSpPr>
          <p:cNvPr id="104" name="Google Shape;104;p19"/>
          <p:cNvSpPr txBox="1"/>
          <p:nvPr>
            <p:ph idx="1" type="body"/>
          </p:nvPr>
        </p:nvSpPr>
        <p:spPr>
          <a:xfrm>
            <a:off x="471900" y="1919075"/>
            <a:ext cx="8222100" cy="30255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4515">
                <a:solidFill>
                  <a:srgbClr val="000000"/>
                </a:solidFill>
                <a:latin typeface="Times New Roman"/>
                <a:ea typeface="Times New Roman"/>
                <a:cs typeface="Times New Roman"/>
                <a:sym typeface="Times New Roman"/>
              </a:rPr>
              <a:t>Step 1: -</a:t>
            </a:r>
            <a:endParaRPr sz="451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4515">
                <a:solidFill>
                  <a:srgbClr val="000000"/>
                </a:solidFill>
                <a:latin typeface="Times New Roman"/>
                <a:ea typeface="Times New Roman"/>
                <a:cs typeface="Times New Roman"/>
                <a:sym typeface="Times New Roman"/>
              </a:rPr>
              <a:t>User registration as doctor/ patient</a:t>
            </a:r>
            <a:endParaRPr sz="451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4515">
                <a:solidFill>
                  <a:srgbClr val="000000"/>
                </a:solidFill>
                <a:latin typeface="Times New Roman"/>
                <a:ea typeface="Times New Roman"/>
                <a:cs typeface="Times New Roman"/>
                <a:sym typeface="Times New Roman"/>
              </a:rPr>
              <a:t>Including entering user information like name, profile photo (optional) age, history of diseases, credit card information. User can add more information after completing information.</a:t>
            </a:r>
            <a:endParaRPr sz="451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451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4515">
                <a:solidFill>
                  <a:srgbClr val="000000"/>
                </a:solidFill>
                <a:latin typeface="Times New Roman"/>
                <a:ea typeface="Times New Roman"/>
                <a:cs typeface="Times New Roman"/>
                <a:sym typeface="Times New Roman"/>
              </a:rPr>
              <a:t>Step 2:-</a:t>
            </a:r>
            <a:endParaRPr sz="451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4515">
                <a:solidFill>
                  <a:srgbClr val="000000"/>
                </a:solidFill>
                <a:latin typeface="Times New Roman"/>
                <a:ea typeface="Times New Roman"/>
                <a:cs typeface="Times New Roman"/>
                <a:sym typeface="Times New Roman"/>
              </a:rPr>
              <a:t>User selects the type of doctor they want to see (eg. neurologist, dermatologist, dentist, etc.). They then see a list of corresponding doctors of the type with the price per appointment and button to book appointment</a:t>
            </a:r>
            <a:endParaRPr sz="451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451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4515">
                <a:solidFill>
                  <a:srgbClr val="000000"/>
                </a:solidFill>
                <a:latin typeface="Times New Roman"/>
                <a:ea typeface="Times New Roman"/>
                <a:cs typeface="Times New Roman"/>
                <a:sym typeface="Times New Roman"/>
              </a:rPr>
              <a:t>Step 3 :-</a:t>
            </a:r>
            <a:endParaRPr sz="451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4515">
                <a:solidFill>
                  <a:srgbClr val="000000"/>
                </a:solidFill>
                <a:latin typeface="Times New Roman"/>
                <a:ea typeface="Times New Roman"/>
                <a:cs typeface="Times New Roman"/>
                <a:sym typeface="Times New Roman"/>
              </a:rPr>
              <a:t>User selects to book an appointment through list of their selected doctor’s available time slots.</a:t>
            </a:r>
            <a:endParaRPr sz="4515">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Requirements</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925">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925">
                <a:solidFill>
                  <a:srgbClr val="000000"/>
                </a:solidFill>
                <a:latin typeface="Times New Roman"/>
                <a:ea typeface="Times New Roman"/>
                <a:cs typeface="Times New Roman"/>
                <a:sym typeface="Times New Roman"/>
              </a:rPr>
              <a:t>Step 4 :-</a:t>
            </a:r>
            <a:endParaRPr sz="192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25">
                <a:solidFill>
                  <a:srgbClr val="000000"/>
                </a:solidFill>
                <a:latin typeface="Times New Roman"/>
                <a:ea typeface="Times New Roman"/>
                <a:cs typeface="Times New Roman"/>
                <a:sym typeface="Times New Roman"/>
              </a:rPr>
              <a:t>User is now on book appointment page, where they enter their details and choose the time and date of their appointment</a:t>
            </a:r>
            <a:endParaRPr sz="192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2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25">
                <a:solidFill>
                  <a:srgbClr val="000000"/>
                </a:solidFill>
                <a:latin typeface="Times New Roman"/>
                <a:ea typeface="Times New Roman"/>
                <a:cs typeface="Times New Roman"/>
                <a:sym typeface="Times New Roman"/>
              </a:rPr>
              <a:t>Step 5 :-</a:t>
            </a:r>
            <a:endParaRPr sz="192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25">
                <a:solidFill>
                  <a:srgbClr val="000000"/>
                </a:solidFill>
                <a:latin typeface="Times New Roman"/>
                <a:ea typeface="Times New Roman"/>
                <a:cs typeface="Times New Roman"/>
                <a:sym typeface="Times New Roman"/>
              </a:rPr>
              <a:t>Users now get the appointment confirmation page, stating all information of the appointment. The user can also get to this page through their profile in the appointments section</a:t>
            </a:r>
            <a:endParaRPr sz="1925">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Requirements</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Step 7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The meeting occurs,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Suggested diagnosis and medication updated on the website by doctor, or another session can be scheduled by doctor on end of appointment.</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Step 8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Doctor updates the medical record for the patient, which does not appear publicly on the user profile, but can be seen by the user when they are logged in. This can also be seen by the doctor</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